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37" r:id="rId3"/>
    <p:sldId id="268" r:id="rId4"/>
    <p:sldId id="345" r:id="rId5"/>
    <p:sldId id="263" r:id="rId6"/>
    <p:sldId id="335" r:id="rId7"/>
    <p:sldId id="342" r:id="rId8"/>
    <p:sldId id="343" r:id="rId9"/>
    <p:sldId id="348" r:id="rId10"/>
    <p:sldId id="289" r:id="rId11"/>
    <p:sldId id="288" r:id="rId12"/>
    <p:sldId id="266" r:id="rId13"/>
  </p:sldIdLst>
  <p:sldSz cx="12192000" cy="6858000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EC42E-7A30-4FA4-B7AC-46D6361E6795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02B4A-7805-4960-9EE0-C39B51036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1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3B9EF-D028-4A7C-AFF4-6B76707B521A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FC90-ED2D-440F-9BE7-38EF0B7F0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8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6837" y="1122363"/>
            <a:ext cx="9144000" cy="2387600"/>
          </a:xfrm>
        </p:spPr>
        <p:txBody>
          <a:bodyPr anchor="b"/>
          <a:lstStyle>
            <a:lvl1pPr algn="l">
              <a:defRPr sz="6000" b="1" baseline="0"/>
            </a:lvl1pPr>
          </a:lstStyle>
          <a:p>
            <a:r>
              <a:rPr lang="en-US" dirty="0" smtClean="0"/>
              <a:t>Slide Title Goes Here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26837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 goes 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3293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80471"/>
            <a:ext cx="105156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err="1" smtClean="0"/>
              <a:t>SubSlide</a:t>
            </a:r>
            <a:r>
              <a:rPr lang="en-US" dirty="0" smtClean="0"/>
              <a:t> Title Goes Here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0971"/>
            <a:ext cx="10515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416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42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82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86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491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3685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954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19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4780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20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AF4E5-6DC2-4393-96BD-328DBC87500B}" type="datetimeFigureOut">
              <a:rPr lang="nb-NO" smtClean="0"/>
              <a:t>03.02.2021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66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contentassets/f9e24b76d66b4a23a2337644acf6d5a6/eva2020--delrapport-ap1.pdf" TargetMode="External"/><Relationship Id="rId2" Type="http://schemas.openxmlformats.org/officeDocument/2006/relationships/hyperlink" Target="https://unfccc.int/sites/default/files/convention_text_with_annexes_english_for_posting.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solidFill>
                  <a:srgbClr val="FF0000"/>
                </a:solidFill>
              </a:rPr>
              <a:t>Kaffe og klima</a:t>
            </a:r>
            <a:br>
              <a:rPr lang="nb-NO" sz="3200" dirty="0" smtClean="0">
                <a:solidFill>
                  <a:srgbClr val="FF0000"/>
                </a:solidFill>
              </a:rPr>
            </a:br>
            <a:r>
              <a:rPr lang="nb-NO" sz="3200" dirty="0" smtClean="0">
                <a:solidFill>
                  <a:srgbClr val="FF0000"/>
                </a:solidFill>
              </a:rPr>
              <a:t>Bærekraft på timeplanen</a:t>
            </a:r>
            <a:br>
              <a:rPr lang="nb-NO" sz="3200" dirty="0" smtClean="0">
                <a:solidFill>
                  <a:srgbClr val="FF0000"/>
                </a:solidFill>
              </a:rPr>
            </a:br>
            <a:r>
              <a:rPr lang="nb-NO" sz="3200" dirty="0" smtClean="0">
                <a:solidFill>
                  <a:srgbClr val="FF0000"/>
                </a:solidFill>
              </a:rPr>
              <a:t>Handlingsrom og mulige begrensninger</a:t>
            </a:r>
            <a:endParaRPr lang="nb-NO" sz="32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6837" y="3602038"/>
            <a:ext cx="9144000" cy="2656872"/>
          </a:xfrm>
        </p:spPr>
        <p:txBody>
          <a:bodyPr>
            <a:normAutofit fontScale="77500" lnSpcReduction="20000"/>
          </a:bodyPr>
          <a:lstStyle/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Klimahuset </a:t>
            </a:r>
          </a:p>
          <a:p>
            <a:r>
              <a:rPr lang="nb-NO" dirty="0" smtClean="0"/>
              <a:t>4. februar 2021</a:t>
            </a:r>
          </a:p>
          <a:p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/>
              <a:t>Ole Andreas Kvamme</a:t>
            </a:r>
          </a:p>
          <a:p>
            <a:r>
              <a:rPr lang="nb-NO" dirty="0" smtClean="0"/>
              <a:t>Førsteamanuensis, Institutt for lærerutdanning og skoleforskning</a:t>
            </a:r>
          </a:p>
          <a:p>
            <a:r>
              <a:rPr lang="nb-NO" dirty="0" smtClean="0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5907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5635648" cy="1567542"/>
          </a:xfrm>
          <a:solidFill>
            <a:schemeClr val="accent2"/>
          </a:solidFill>
        </p:spPr>
        <p:txBody>
          <a:bodyPr/>
          <a:lstStyle/>
          <a:p>
            <a:r>
              <a:rPr lang="nb-NO" dirty="0" smtClean="0"/>
              <a:t>Bakgrunn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67542"/>
            <a:ext cx="5635648" cy="5290457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smtClean="0"/>
              <a:t>EVA2020: </a:t>
            </a:r>
          </a:p>
          <a:p>
            <a:pPr marL="0" indent="0">
              <a:buNone/>
            </a:pPr>
            <a:r>
              <a:rPr lang="nb-NO" b="1" dirty="0" smtClean="0"/>
              <a:t>Omfattende evaluering av </a:t>
            </a:r>
            <a:r>
              <a:rPr lang="nb-NO" b="1" dirty="0" err="1" smtClean="0"/>
              <a:t>fagfor-nyelsen</a:t>
            </a:r>
            <a:r>
              <a:rPr lang="nb-NO" b="1" dirty="0" smtClean="0"/>
              <a:t> i regi av UV-fakultetet, UiO </a:t>
            </a:r>
          </a:p>
          <a:p>
            <a:pPr marL="0" indent="0">
              <a:buNone/>
            </a:pPr>
            <a:r>
              <a:rPr lang="nb-NO" dirty="0" smtClean="0"/>
              <a:t>Første delrapport publisert i oktober ifjor (Karseth, Kvamme og Ottesen, 2020)</a:t>
            </a:r>
          </a:p>
          <a:p>
            <a:r>
              <a:rPr lang="nb-NO" dirty="0" smtClean="0"/>
              <a:t>Om prosessen fram mot de vedtatte læreplanene og ulike sider ved det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648" y="0"/>
            <a:ext cx="6669563" cy="6959014"/>
          </a:xfrm>
        </p:spPr>
      </p:pic>
    </p:spTree>
    <p:extLst>
      <p:ext uri="{BB962C8B-B14F-4D97-AF65-F5344CB8AC3E}">
        <p14:creationId xmlns:p14="http://schemas.microsoft.com/office/powerpoint/2010/main" val="25175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6124902" cy="1825624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3600" dirty="0" smtClean="0"/>
              <a:t>Bærekraftig utvikling</a:t>
            </a:r>
            <a:br>
              <a:rPr lang="nb-NO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5625"/>
            <a:ext cx="6124902" cy="5032374"/>
          </a:xfrm>
          <a:solidFill>
            <a:schemeClr val="accent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Bærekraftig utvikling handler om å verne om livet på jorda og å ta vare på behovene til mennesker som lever i dag, uten å ødelegge framtidige generasjoners muligheter til å dekke sine behov. </a:t>
            </a:r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Fra </a:t>
            </a:r>
            <a:r>
              <a:rPr lang="nb-NO" sz="2400" i="1" dirty="0" smtClean="0"/>
              <a:t>Overordnet del – verdier og prinsipper i grunnopplæringen </a:t>
            </a:r>
            <a:r>
              <a:rPr lang="nb-NO" sz="2400" dirty="0" smtClean="0"/>
              <a:t>(2017)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b="1" dirty="0"/>
              <a:t>O</a:t>
            </a:r>
            <a:r>
              <a:rPr lang="nb-NO" b="1" dirty="0" smtClean="0"/>
              <a:t>gså et omstridt begrep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Historie om brutte politiske løfter</a:t>
            </a:r>
          </a:p>
          <a:p>
            <a:r>
              <a:rPr lang="nb-NO" dirty="0" smtClean="0"/>
              <a:t>Uenighet om hva som er bærekraftig</a:t>
            </a:r>
          </a:p>
          <a:p>
            <a:r>
              <a:rPr lang="nb-NO" dirty="0" smtClean="0"/>
              <a:t>Begrepet utvannet?</a:t>
            </a:r>
          </a:p>
          <a:p>
            <a:pPr marL="0" indent="0">
              <a:buNone/>
            </a:pPr>
            <a:r>
              <a:rPr lang="nb-NO" sz="1400" dirty="0" smtClean="0"/>
              <a:t>Foto: Unsplash.com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902" y="0"/>
            <a:ext cx="6067097" cy="6857999"/>
          </a:xfrm>
        </p:spPr>
      </p:pic>
    </p:spTree>
    <p:extLst>
      <p:ext uri="{BB962C8B-B14F-4D97-AF65-F5344CB8AC3E}">
        <p14:creationId xmlns:p14="http://schemas.microsoft.com/office/powerpoint/2010/main" val="24919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88754" cy="1825625"/>
          </a:xfrm>
          <a:solidFill>
            <a:schemeClr val="accent2"/>
          </a:solidFill>
        </p:spPr>
        <p:txBody>
          <a:bodyPr/>
          <a:lstStyle/>
          <a:p>
            <a:r>
              <a:rPr lang="nb-NO" dirty="0" smtClean="0"/>
              <a:t>Fagfornyelsen (LK20)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5624"/>
            <a:ext cx="5317067" cy="503237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dirty="0" smtClean="0"/>
              <a:t>Ny Overordnet del (2017)</a:t>
            </a:r>
          </a:p>
          <a:p>
            <a:r>
              <a:rPr lang="nb-NO" dirty="0" smtClean="0"/>
              <a:t>Nye læreplaner i fag (2019)</a:t>
            </a:r>
            <a:r>
              <a:rPr lang="en-US" dirty="0" smtClean="0"/>
              <a:t> – </a:t>
            </a:r>
            <a:r>
              <a:rPr lang="en-US" dirty="0" err="1" smtClean="0"/>
              <a:t>grunnskole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vgs</a:t>
            </a:r>
            <a:r>
              <a:rPr lang="en-US" dirty="0" smtClean="0"/>
              <a:t>, </a:t>
            </a:r>
            <a:r>
              <a:rPr lang="en-US" dirty="0" err="1" smtClean="0"/>
              <a:t>gjennomgående</a:t>
            </a:r>
            <a:r>
              <a:rPr lang="en-US" dirty="0" smtClean="0"/>
              <a:t> fag</a:t>
            </a:r>
          </a:p>
          <a:p>
            <a:r>
              <a:rPr lang="nb-NO" dirty="0" smtClean="0"/>
              <a:t>Iverksatt høsten 2020</a:t>
            </a:r>
          </a:p>
          <a:p>
            <a:r>
              <a:rPr lang="nb-NO" dirty="0" smtClean="0"/>
              <a:t>Fag- og timefordelingen står fast</a:t>
            </a:r>
            <a:endParaRPr lang="en-US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66" y="1825625"/>
            <a:ext cx="6871689" cy="4351338"/>
          </a:xfrm>
        </p:spPr>
      </p:pic>
    </p:spTree>
    <p:extLst>
      <p:ext uri="{BB962C8B-B14F-4D97-AF65-F5344CB8AC3E}">
        <p14:creationId xmlns:p14="http://schemas.microsoft.com/office/powerpoint/2010/main" val="1607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7118130" cy="169068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3600" b="1" dirty="0"/>
              <a:t>Bærekraftig utvikling i norsk skole</a:t>
            </a:r>
            <a:br>
              <a:rPr lang="nb-NO" sz="3600" b="1" dirty="0"/>
            </a:br>
            <a:r>
              <a:rPr lang="nb-NO" sz="3600" b="1" dirty="0"/>
              <a:t>Hva er nytt med fagfornyelsen?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454728"/>
            <a:ext cx="7118130" cy="5403272"/>
          </a:xfrm>
          <a:solidFill>
            <a:schemeClr val="accent2"/>
          </a:solidFill>
        </p:spPr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Bærekraftig </a:t>
            </a:r>
            <a:r>
              <a:rPr lang="nb-NO" dirty="0"/>
              <a:t>utvikling </a:t>
            </a:r>
            <a:r>
              <a:rPr lang="nb-NO" dirty="0" smtClean="0"/>
              <a:t>innført </a:t>
            </a:r>
            <a:r>
              <a:rPr lang="nb-NO" dirty="0"/>
              <a:t>som et tverrfaglig tema i norsk skole</a:t>
            </a:r>
          </a:p>
          <a:p>
            <a:r>
              <a:rPr lang="nb-NO" dirty="0" smtClean="0"/>
              <a:t>Temaet er synlig </a:t>
            </a:r>
            <a:r>
              <a:rPr lang="nb-NO" dirty="0"/>
              <a:t>i prosessen fram mot vedtatte læreplaner</a:t>
            </a:r>
          </a:p>
          <a:p>
            <a:r>
              <a:rPr lang="nb-NO" dirty="0"/>
              <a:t>Tydelig </a:t>
            </a:r>
            <a:r>
              <a:rPr lang="nb-NO" dirty="0" smtClean="0"/>
              <a:t>plassert </a:t>
            </a:r>
            <a:r>
              <a:rPr lang="nb-NO" dirty="0"/>
              <a:t>i læreplanverket</a:t>
            </a:r>
          </a:p>
          <a:p>
            <a:pPr lvl="1"/>
            <a:r>
              <a:rPr lang="nb-NO" dirty="0"/>
              <a:t>Overordnet del: Beskrevet i kapittel 2</a:t>
            </a:r>
          </a:p>
          <a:p>
            <a:pPr lvl="1"/>
            <a:r>
              <a:rPr lang="nb-NO" dirty="0"/>
              <a:t>Læreplaner i fag: Beskrevet i første del, Om </a:t>
            </a:r>
            <a:r>
              <a:rPr lang="nb-NO" dirty="0" smtClean="0"/>
              <a:t>faget</a:t>
            </a:r>
          </a:p>
          <a:p>
            <a:pPr lvl="1"/>
            <a:endParaRPr lang="nb-NO" dirty="0"/>
          </a:p>
          <a:p>
            <a:pPr lvl="1"/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Foto: unsplash.com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131" y="0"/>
            <a:ext cx="5139559" cy="6863297"/>
          </a:xfrm>
        </p:spPr>
      </p:pic>
    </p:spTree>
    <p:extLst>
      <p:ext uri="{BB962C8B-B14F-4D97-AF65-F5344CB8AC3E}">
        <p14:creationId xmlns:p14="http://schemas.microsoft.com/office/powerpoint/2010/main" val="65590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901543" cy="20574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b="1" dirty="0"/>
              <a:t>Utløst faglig kreativitet –bærekraftig utvikling skrevet inn i nye </a:t>
            </a:r>
            <a:r>
              <a:rPr lang="nb-NO" b="1" dirty="0" smtClean="0"/>
              <a:t>fag</a:t>
            </a:r>
            <a:br>
              <a:rPr lang="nb-NO" b="1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6901543" cy="4800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sz="2400" dirty="0" smtClean="0"/>
              <a:t>NORSKFAGET OG BÆREKRAFTIG UTVIKLING</a:t>
            </a:r>
          </a:p>
          <a:p>
            <a:r>
              <a:rPr lang="nb-NO" sz="2400" dirty="0" smtClean="0"/>
              <a:t>I </a:t>
            </a:r>
            <a:r>
              <a:rPr lang="nb-NO" sz="2400" dirty="0"/>
              <a:t>utgangspunktet var det ikke vanskelig å se hvordan norskfaget kan bidra inn i det tverrfaglige </a:t>
            </a:r>
            <a:r>
              <a:rPr lang="nb-NO" sz="2400" dirty="0" smtClean="0"/>
              <a:t>temaet [bærekraftig utvikling], </a:t>
            </a:r>
            <a:r>
              <a:rPr lang="nb-NO" sz="2400" dirty="0"/>
              <a:t>men samtidig hadde vi litt vansker med å formulere det. Det var litt nytt for oss. Vi trengte å snakke med folk, og landet etterhvert på en tekst som jeg mener er veldig på vegne av </a:t>
            </a:r>
            <a:r>
              <a:rPr lang="nb-NO" sz="2400" dirty="0" smtClean="0"/>
              <a:t>norskfaget.</a:t>
            </a:r>
          </a:p>
          <a:p>
            <a:endParaRPr lang="nb-NO" sz="2400" dirty="0"/>
          </a:p>
          <a:p>
            <a:r>
              <a:rPr lang="nb-NO" sz="2400" dirty="0"/>
              <a:t>Leder for læreplangruppa i norsk </a:t>
            </a:r>
            <a:endParaRPr lang="en-US" sz="2400" dirty="0"/>
          </a:p>
          <a:p>
            <a:r>
              <a:rPr lang="nb-NO" sz="2400" dirty="0"/>
              <a:t>(Karseth, Kvamme, Ottesen, 2020, s. 139</a:t>
            </a:r>
            <a:r>
              <a:rPr lang="nb-NO" sz="2400" dirty="0" smtClean="0"/>
              <a:t>)</a:t>
            </a:r>
          </a:p>
          <a:p>
            <a:r>
              <a:rPr lang="nb-NO" sz="1800" dirty="0" smtClean="0"/>
              <a:t>Foto: Ukjent, falt i det fri.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media.snl.no/media/5439/standard_compressed_ibsen_skriveborde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543" y="0"/>
            <a:ext cx="52904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16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6768702" cy="16906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nb-NO" sz="4000" b="1" dirty="0"/>
              <a:t>F</a:t>
            </a:r>
            <a:r>
              <a:rPr lang="nb-NO" sz="4000" b="1" dirty="0" smtClean="0"/>
              <a:t>øringer i LK20 som legger til rette </a:t>
            </a:r>
            <a:br>
              <a:rPr lang="nb-NO" sz="4000" b="1" dirty="0" smtClean="0"/>
            </a:br>
            <a:r>
              <a:rPr lang="nb-NO" sz="4000" b="1" dirty="0" smtClean="0"/>
              <a:t>for bærekraftundervisning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90688"/>
            <a:ext cx="6768702" cy="5167311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nb-NO" dirty="0" smtClean="0"/>
              <a:t>Elevmedvirkning</a:t>
            </a:r>
          </a:p>
          <a:p>
            <a:r>
              <a:rPr lang="nb-NO" dirty="0" smtClean="0"/>
              <a:t>Utforskende undervisning</a:t>
            </a:r>
          </a:p>
          <a:p>
            <a:r>
              <a:rPr lang="nb-NO" dirty="0"/>
              <a:t>Vektlegging av kritisk </a:t>
            </a:r>
            <a:r>
              <a:rPr lang="nb-NO" dirty="0" smtClean="0"/>
              <a:t>tenkning</a:t>
            </a:r>
          </a:p>
          <a:p>
            <a:r>
              <a:rPr lang="nb-NO" dirty="0" smtClean="0"/>
              <a:t>Samfunnsmandatet uttrykt i et danningsoppdrag </a:t>
            </a:r>
          </a:p>
          <a:p>
            <a:r>
              <a:rPr lang="nb-NO" dirty="0" smtClean="0"/>
              <a:t>Dybdelæring</a:t>
            </a:r>
          </a:p>
          <a:p>
            <a:r>
              <a:rPr lang="nb-NO" dirty="0" smtClean="0"/>
              <a:t>Tverrfaglighet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(Kvamme &amp; Sæther, 2019)</a:t>
            </a:r>
          </a:p>
          <a:p>
            <a:pPr marL="0" indent="0">
              <a:buNone/>
            </a:pPr>
            <a:r>
              <a:rPr lang="nb-NO" sz="2400" dirty="0" smtClean="0"/>
              <a:t>(Foto: Vivaan Trivedii, unsplash.com)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03" y="0"/>
            <a:ext cx="5423297" cy="6858000"/>
          </a:xfrm>
        </p:spPr>
      </p:pic>
    </p:spTree>
    <p:extLst>
      <p:ext uri="{BB962C8B-B14F-4D97-AF65-F5344CB8AC3E}">
        <p14:creationId xmlns:p14="http://schemas.microsoft.com/office/powerpoint/2010/main" val="20350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6095471" cy="1825624"/>
          </a:xfrm>
          <a:solidFill>
            <a:schemeClr val="accent2"/>
          </a:solidFill>
        </p:spPr>
        <p:txBody>
          <a:bodyPr/>
          <a:lstStyle/>
          <a:p>
            <a:r>
              <a:rPr lang="nb-NO" dirty="0" smtClean="0"/>
              <a:t>Mulige begrensninger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" y="1825624"/>
            <a:ext cx="6095471" cy="503237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lvl="1"/>
            <a:r>
              <a:rPr lang="nb-NO" dirty="0" smtClean="0"/>
              <a:t>Vektlegges egentlig tverrfaglighet?</a:t>
            </a:r>
            <a:endParaRPr lang="nb-NO" dirty="0"/>
          </a:p>
          <a:p>
            <a:pPr lvl="2"/>
            <a:r>
              <a:rPr lang="nb-NO" dirty="0" smtClean="0"/>
              <a:t>Fag- og timefordelingen står fast – vurdering knyttet til enkeltfag</a:t>
            </a:r>
          </a:p>
          <a:p>
            <a:pPr lvl="2"/>
            <a:r>
              <a:rPr lang="nb-NO" dirty="0"/>
              <a:t>F</a:t>
            </a:r>
            <a:r>
              <a:rPr lang="nb-NO" dirty="0" smtClean="0"/>
              <a:t>agenes relevans rammer inn satsingen</a:t>
            </a:r>
          </a:p>
          <a:p>
            <a:pPr lvl="2"/>
            <a:r>
              <a:rPr lang="nb-NO" dirty="0"/>
              <a:t>E</a:t>
            </a:r>
            <a:r>
              <a:rPr lang="nb-NO" dirty="0" smtClean="0"/>
              <a:t>nkelte fag er ikke hektet på</a:t>
            </a:r>
          </a:p>
          <a:p>
            <a:pPr lvl="1"/>
            <a:r>
              <a:rPr lang="nb-NO" dirty="0" smtClean="0"/>
              <a:t>Tre tverrfaglige tema – uten at sammenhenger framheves </a:t>
            </a:r>
          </a:p>
          <a:p>
            <a:pPr lvl="1"/>
            <a:r>
              <a:rPr lang="nb-NO" dirty="0" smtClean="0"/>
              <a:t>Hvordan skal </a:t>
            </a:r>
            <a:r>
              <a:rPr lang="nb-NO" i="1" dirty="0" smtClean="0"/>
              <a:t>fagintegrasjon</a:t>
            </a:r>
            <a:r>
              <a:rPr lang="nb-NO" dirty="0" smtClean="0"/>
              <a:t> finne sted – med andre ord: hva med elevene?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000" dirty="0" smtClean="0"/>
              <a:t>Foto: Lucas Ludwig, unsplash.com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71" y="0"/>
            <a:ext cx="6096529" cy="6858000"/>
          </a:xfrm>
        </p:spPr>
      </p:pic>
    </p:spTree>
    <p:extLst>
      <p:ext uri="{BB962C8B-B14F-4D97-AF65-F5344CB8AC3E}">
        <p14:creationId xmlns:p14="http://schemas.microsoft.com/office/powerpoint/2010/main" val="2982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94227" cy="2057400"/>
          </a:xfrm>
          <a:solidFill>
            <a:schemeClr val="accent2"/>
          </a:solidFill>
        </p:spPr>
        <p:txBody>
          <a:bodyPr/>
          <a:lstStyle/>
          <a:p>
            <a:r>
              <a:rPr lang="nb-NO" sz="3600" dirty="0" smtClean="0"/>
              <a:t>Oppsummert</a:t>
            </a:r>
            <a:br>
              <a:rPr lang="nb-NO" sz="3600" dirty="0" smtClean="0"/>
            </a:br>
            <a:r>
              <a:rPr lang="nb-NO" sz="3600" dirty="0" smtClean="0"/>
              <a:t>Handlingsrom</a:t>
            </a:r>
            <a:r>
              <a:rPr lang="nb-NO" sz="3600" dirty="0"/>
              <a:t> </a:t>
            </a:r>
            <a:r>
              <a:rPr lang="nb-NO" sz="3600" dirty="0" smtClean="0"/>
              <a:t>og usikkerhet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594225" cy="4800600"/>
          </a:xfrm>
          <a:solidFill>
            <a:schemeClr val="accent2"/>
          </a:solidFill>
        </p:spPr>
        <p:txBody>
          <a:bodyPr>
            <a:normAutofit fontScale="25000" lnSpcReduction="20000"/>
          </a:bodyPr>
          <a:lstStyle/>
          <a:p>
            <a:r>
              <a:rPr lang="en-US" sz="7200" dirty="0" smtClean="0"/>
              <a:t>I SKOLEN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Fagfornyelsen</a:t>
            </a:r>
            <a:r>
              <a:rPr lang="en-US" sz="7200" dirty="0" smtClean="0"/>
              <a:t> </a:t>
            </a:r>
            <a:r>
              <a:rPr lang="en-US" sz="7200" dirty="0" err="1" smtClean="0"/>
              <a:t>gir</a:t>
            </a:r>
            <a:r>
              <a:rPr lang="en-US" sz="7200" dirty="0" smtClean="0"/>
              <a:t> et </a:t>
            </a:r>
            <a:r>
              <a:rPr lang="en-US" sz="7200" dirty="0" err="1" smtClean="0"/>
              <a:t>stort</a:t>
            </a:r>
            <a:r>
              <a:rPr lang="en-US" sz="7200" dirty="0" smtClean="0"/>
              <a:t> </a:t>
            </a:r>
            <a:r>
              <a:rPr lang="en-US" sz="7200" dirty="0" err="1"/>
              <a:t>handlingsrom</a:t>
            </a:r>
            <a:r>
              <a:rPr lang="en-US" sz="7200" dirty="0"/>
              <a:t> for </a:t>
            </a:r>
            <a:r>
              <a:rPr lang="en-US" sz="7200" dirty="0" err="1" smtClean="0"/>
              <a:t>profesjonsutøvere</a:t>
            </a:r>
            <a:endParaRPr lang="en-US" sz="7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Vil</a:t>
            </a:r>
            <a:r>
              <a:rPr lang="en-US" sz="7200" dirty="0" smtClean="0"/>
              <a:t> </a:t>
            </a:r>
            <a:r>
              <a:rPr lang="en-US" sz="7200" dirty="0" err="1" smtClean="0"/>
              <a:t>trolig</a:t>
            </a:r>
            <a:r>
              <a:rPr lang="en-US" sz="7200" dirty="0" smtClean="0"/>
              <a:t> </a:t>
            </a:r>
            <a:r>
              <a:rPr lang="en-US" sz="7200" dirty="0" err="1" smtClean="0"/>
              <a:t>være</a:t>
            </a:r>
            <a:r>
              <a:rPr lang="en-US" sz="7200" dirty="0" smtClean="0"/>
              <a:t> et </a:t>
            </a:r>
            <a:r>
              <a:rPr lang="en-US" sz="7200" dirty="0" err="1" smtClean="0"/>
              <a:t>stort</a:t>
            </a:r>
            <a:r>
              <a:rPr lang="en-US" sz="7200" dirty="0" smtClean="0"/>
              <a:t> </a:t>
            </a:r>
            <a:r>
              <a:rPr lang="en-US" sz="7200" dirty="0" err="1" smtClean="0"/>
              <a:t>spenn</a:t>
            </a:r>
            <a:r>
              <a:rPr lang="en-US" sz="7200" dirty="0" smtClean="0"/>
              <a:t> </a:t>
            </a:r>
            <a:r>
              <a:rPr lang="en-US" sz="7200" dirty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ambisjonsnivå</a:t>
            </a:r>
            <a:r>
              <a:rPr lang="en-US" sz="7200" dirty="0" smtClean="0"/>
              <a:t> </a:t>
            </a:r>
            <a:r>
              <a:rPr lang="en-US" sz="7200" dirty="0" err="1" smtClean="0"/>
              <a:t>og</a:t>
            </a:r>
            <a:r>
              <a:rPr lang="en-US" sz="7200" dirty="0" smtClean="0"/>
              <a:t> </a:t>
            </a:r>
            <a:r>
              <a:rPr lang="en-US" sz="7200" dirty="0" err="1" smtClean="0"/>
              <a:t>undervisningspraksiser</a:t>
            </a:r>
            <a:endParaRPr lang="en-US" sz="7200" dirty="0" smtClean="0"/>
          </a:p>
          <a:p>
            <a:endParaRPr lang="en-US" sz="7200" dirty="0" smtClean="0"/>
          </a:p>
          <a:p>
            <a:r>
              <a:rPr lang="en-US" sz="7200" dirty="0" smtClean="0"/>
              <a:t>I SAMFUNNET</a:t>
            </a:r>
            <a:endParaRPr lang="en-US" sz="7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Konsekvenser</a:t>
            </a:r>
            <a:r>
              <a:rPr lang="en-US" sz="7200" dirty="0" smtClean="0"/>
              <a:t> </a:t>
            </a:r>
            <a:r>
              <a:rPr lang="en-US" sz="7200" dirty="0" err="1" smtClean="0"/>
              <a:t>av</a:t>
            </a:r>
            <a:r>
              <a:rPr lang="en-US" sz="7200" dirty="0" smtClean="0"/>
              <a:t> </a:t>
            </a:r>
            <a:r>
              <a:rPr lang="en-US" sz="7200" dirty="0" err="1" smtClean="0"/>
              <a:t>klimaendringene</a:t>
            </a:r>
            <a:r>
              <a:rPr lang="en-US" sz="7200" dirty="0" smtClean="0"/>
              <a:t> </a:t>
            </a:r>
            <a:r>
              <a:rPr lang="en-US" sz="7200" dirty="0" err="1" smtClean="0"/>
              <a:t>vil</a:t>
            </a:r>
            <a:r>
              <a:rPr lang="en-US" sz="7200" dirty="0" smtClean="0"/>
              <a:t> </a:t>
            </a:r>
            <a:r>
              <a:rPr lang="en-US" sz="7200" dirty="0" err="1" smtClean="0"/>
              <a:t>gjøre</a:t>
            </a:r>
            <a:r>
              <a:rPr lang="en-US" sz="7200" dirty="0" smtClean="0"/>
              <a:t> </a:t>
            </a:r>
            <a:r>
              <a:rPr lang="en-US" sz="7200" dirty="0" err="1" smtClean="0"/>
              <a:t>seg</a:t>
            </a:r>
            <a:r>
              <a:rPr lang="en-US" sz="7200" dirty="0" smtClean="0"/>
              <a:t> </a:t>
            </a:r>
            <a:r>
              <a:rPr lang="en-US" sz="7200" dirty="0" err="1" smtClean="0"/>
              <a:t>stadig</a:t>
            </a:r>
            <a:r>
              <a:rPr lang="en-US" sz="7200" dirty="0" smtClean="0"/>
              <a:t> </a:t>
            </a:r>
            <a:r>
              <a:rPr lang="en-US" sz="7200" dirty="0" err="1" smtClean="0"/>
              <a:t>sterkere</a:t>
            </a:r>
            <a:r>
              <a:rPr lang="en-US" sz="7200" dirty="0" smtClean="0"/>
              <a:t> </a:t>
            </a:r>
            <a:r>
              <a:rPr lang="en-US" sz="7200" dirty="0" err="1" smtClean="0"/>
              <a:t>gjeldende</a:t>
            </a:r>
            <a:r>
              <a:rPr lang="en-US" sz="72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Verden</a:t>
            </a:r>
            <a:r>
              <a:rPr lang="en-US" sz="7200" dirty="0" smtClean="0"/>
              <a:t> med </a:t>
            </a:r>
            <a:r>
              <a:rPr lang="en-US" sz="7200" dirty="0" err="1" smtClean="0"/>
              <a:t>flere</a:t>
            </a:r>
            <a:r>
              <a:rPr lang="en-US" sz="7200" dirty="0" smtClean="0"/>
              <a:t> </a:t>
            </a:r>
            <a:r>
              <a:rPr lang="en-US" sz="7200" dirty="0" err="1" smtClean="0"/>
              <a:t>trusler</a:t>
            </a:r>
            <a:r>
              <a:rPr lang="en-US" sz="7200" dirty="0" smtClean="0"/>
              <a:t> </a:t>
            </a:r>
            <a:r>
              <a:rPr lang="en-US" sz="7200" dirty="0" err="1" smtClean="0"/>
              <a:t>og</a:t>
            </a:r>
            <a:r>
              <a:rPr lang="en-US" sz="7200" dirty="0" smtClean="0"/>
              <a:t> </a:t>
            </a:r>
            <a:r>
              <a:rPr lang="en-US" sz="7200" dirty="0" err="1" smtClean="0"/>
              <a:t>økt</a:t>
            </a:r>
            <a:r>
              <a:rPr lang="en-US" sz="7200" dirty="0" smtClean="0"/>
              <a:t> </a:t>
            </a:r>
            <a:r>
              <a:rPr lang="en-US" sz="7200" dirty="0" err="1" smtClean="0"/>
              <a:t>risiko</a:t>
            </a:r>
            <a:r>
              <a:rPr lang="en-US" sz="72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Sosial</a:t>
            </a:r>
            <a:r>
              <a:rPr lang="en-US" sz="7200" dirty="0" smtClean="0"/>
              <a:t> </a:t>
            </a:r>
            <a:r>
              <a:rPr lang="en-US" sz="7200" dirty="0" err="1" smtClean="0"/>
              <a:t>og</a:t>
            </a:r>
            <a:r>
              <a:rPr lang="en-US" sz="7200" dirty="0" smtClean="0"/>
              <a:t> </a:t>
            </a:r>
            <a:r>
              <a:rPr lang="en-US" sz="7200" dirty="0" err="1" smtClean="0"/>
              <a:t>politisk</a:t>
            </a:r>
            <a:r>
              <a:rPr lang="en-US" sz="7200" dirty="0" smtClean="0"/>
              <a:t> </a:t>
            </a:r>
            <a:r>
              <a:rPr lang="en-US" sz="7200" dirty="0" err="1" smtClean="0"/>
              <a:t>mobilisering</a:t>
            </a:r>
            <a:r>
              <a:rPr lang="en-US" sz="72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7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7200" dirty="0" err="1" smtClean="0"/>
              <a:t>Det</a:t>
            </a:r>
            <a:r>
              <a:rPr lang="en-US" sz="7200" dirty="0" smtClean="0"/>
              <a:t> </a:t>
            </a:r>
            <a:r>
              <a:rPr lang="en-US" sz="7200" dirty="0" err="1" smtClean="0"/>
              <a:t>som</a:t>
            </a:r>
            <a:r>
              <a:rPr lang="en-US" sz="7200" dirty="0" smtClean="0"/>
              <a:t> </a:t>
            </a:r>
            <a:r>
              <a:rPr lang="en-US" sz="7200" dirty="0" err="1" smtClean="0"/>
              <a:t>skjer</a:t>
            </a:r>
            <a:r>
              <a:rPr lang="en-US" sz="7200" dirty="0" smtClean="0"/>
              <a:t> </a:t>
            </a:r>
            <a:r>
              <a:rPr lang="en-US" sz="7200" dirty="0" err="1" smtClean="0"/>
              <a:t>utenfor</a:t>
            </a:r>
            <a:r>
              <a:rPr lang="en-US" sz="7200" dirty="0" smtClean="0"/>
              <a:t> </a:t>
            </a:r>
            <a:r>
              <a:rPr lang="en-US" sz="7200" dirty="0" err="1" smtClean="0"/>
              <a:t>skolen</a:t>
            </a:r>
            <a:r>
              <a:rPr lang="en-US" sz="7200" dirty="0" smtClean="0"/>
              <a:t>, </a:t>
            </a:r>
            <a:r>
              <a:rPr lang="en-US" sz="7200" dirty="0" err="1" smtClean="0"/>
              <a:t>har</a:t>
            </a:r>
            <a:r>
              <a:rPr lang="en-US" sz="7200" dirty="0" smtClean="0"/>
              <a:t> </a:t>
            </a:r>
            <a:r>
              <a:rPr lang="en-US" sz="7200" dirty="0" err="1" smtClean="0"/>
              <a:t>altså</a:t>
            </a:r>
            <a:r>
              <a:rPr lang="en-US" sz="7200" dirty="0" smtClean="0"/>
              <a:t> </a:t>
            </a:r>
            <a:r>
              <a:rPr lang="en-US" sz="7200" dirty="0" err="1" smtClean="0"/>
              <a:t>innflytelse</a:t>
            </a:r>
            <a:r>
              <a:rPr lang="en-US" sz="7200" dirty="0" smtClean="0"/>
              <a:t> </a:t>
            </a:r>
            <a:r>
              <a:rPr lang="en-US" sz="7200" dirty="0" err="1" smtClean="0"/>
              <a:t>på</a:t>
            </a:r>
            <a:r>
              <a:rPr lang="en-US" sz="7200" dirty="0" smtClean="0"/>
              <a:t> </a:t>
            </a:r>
            <a:r>
              <a:rPr lang="en-US" sz="7200" dirty="0" err="1" smtClean="0"/>
              <a:t>det</a:t>
            </a:r>
            <a:r>
              <a:rPr lang="en-US" sz="7200" dirty="0" smtClean="0"/>
              <a:t> </a:t>
            </a:r>
            <a:r>
              <a:rPr lang="en-US" sz="7200" dirty="0" err="1" smtClean="0"/>
              <a:t>som</a:t>
            </a:r>
            <a:r>
              <a:rPr lang="en-US" sz="7200" dirty="0" smtClean="0"/>
              <a:t> </a:t>
            </a:r>
            <a:r>
              <a:rPr lang="en-US" sz="7200" dirty="0" err="1" smtClean="0"/>
              <a:t>skjer</a:t>
            </a:r>
            <a:r>
              <a:rPr lang="en-US" sz="7200" dirty="0" smtClean="0"/>
              <a:t> </a:t>
            </a:r>
            <a:r>
              <a:rPr lang="en-US" sz="7200" dirty="0" err="1" smtClean="0"/>
              <a:t>i</a:t>
            </a:r>
            <a:r>
              <a:rPr lang="en-US" sz="7200" dirty="0" smtClean="0"/>
              <a:t> </a:t>
            </a:r>
            <a:r>
              <a:rPr lang="en-US" sz="7200" dirty="0" err="1" smtClean="0"/>
              <a:t>skolen</a:t>
            </a:r>
            <a:endParaRPr lang="en-US" dirty="0"/>
          </a:p>
          <a:p>
            <a:r>
              <a:rPr lang="en-US" sz="4400" dirty="0" smtClean="0"/>
              <a:t>Fra </a:t>
            </a:r>
            <a:r>
              <a:rPr lang="en-US" sz="4400" dirty="0" err="1" smtClean="0"/>
              <a:t>markering</a:t>
            </a:r>
            <a:r>
              <a:rPr lang="en-US" sz="4400" dirty="0" smtClean="0"/>
              <a:t> </a:t>
            </a:r>
            <a:r>
              <a:rPr lang="en-US" sz="4400" dirty="0" err="1" smtClean="0"/>
              <a:t>foran</a:t>
            </a:r>
            <a:r>
              <a:rPr lang="en-US" sz="4400" dirty="0" smtClean="0"/>
              <a:t> </a:t>
            </a:r>
            <a:r>
              <a:rPr lang="en-US" sz="4400" dirty="0" err="1" smtClean="0"/>
              <a:t>Stortinget</a:t>
            </a:r>
            <a:r>
              <a:rPr lang="en-US" sz="4400" dirty="0" smtClean="0"/>
              <a:t>, 22. mars 2019. </a:t>
            </a:r>
            <a:r>
              <a:rPr lang="en-US" sz="4400" dirty="0" err="1" smtClean="0"/>
              <a:t>Foto</a:t>
            </a:r>
            <a:r>
              <a:rPr lang="en-US" sz="4400" dirty="0" smtClean="0"/>
              <a:t>: Stein J. </a:t>
            </a:r>
            <a:r>
              <a:rPr lang="en-US" sz="4400" dirty="0" err="1" smtClean="0"/>
              <a:t>Bjørge</a:t>
            </a:r>
            <a:r>
              <a:rPr lang="en-US" sz="4400" dirty="0" smtClean="0"/>
              <a:t>.</a:t>
            </a:r>
            <a:endParaRPr lang="en-US" sz="4400" dirty="0"/>
          </a:p>
          <a:p>
            <a:endParaRPr lang="nb-NO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265" y="0"/>
            <a:ext cx="7586135" cy="6858000"/>
          </a:xfrm>
        </p:spPr>
      </p:pic>
    </p:spTree>
    <p:extLst>
      <p:ext uri="{BB962C8B-B14F-4D97-AF65-F5344CB8AC3E}">
        <p14:creationId xmlns:p14="http://schemas.microsoft.com/office/powerpoint/2010/main" val="13978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Referanser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b-NO" dirty="0" smtClean="0"/>
              <a:t>De </a:t>
            </a:r>
            <a:r>
              <a:rPr lang="nb-NO" dirty="0"/>
              <a:t>forente nasjoner, Klimakonvensjonen, </a:t>
            </a:r>
            <a:r>
              <a:rPr lang="nb-NO" dirty="0" smtClean="0"/>
              <a:t>1992. </a:t>
            </a:r>
            <a:r>
              <a:rPr lang="nb-NO" u="sng" dirty="0" smtClean="0">
                <a:hlinkClick r:id="rId2"/>
              </a:rPr>
              <a:t>https</a:t>
            </a:r>
            <a:r>
              <a:rPr lang="nb-NO" u="sng" dirty="0">
                <a:hlinkClick r:id="rId2"/>
              </a:rPr>
              <a:t>://</a:t>
            </a:r>
            <a:r>
              <a:rPr lang="nb-NO" u="sng" dirty="0" smtClean="0">
                <a:hlinkClick r:id="rId2"/>
              </a:rPr>
              <a:t>unfccc.int/sites/default/files/convention_text_with_annexes_english_for_posting.p</a:t>
            </a:r>
            <a:r>
              <a:rPr lang="nb-NO" dirty="0" smtClean="0"/>
              <a:t>df</a:t>
            </a:r>
            <a:r>
              <a:rPr lang="nb-NO" dirty="0"/>
              <a:t>.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De </a:t>
            </a:r>
            <a:r>
              <a:rPr lang="en-US" dirty="0" err="1"/>
              <a:t>forente</a:t>
            </a:r>
            <a:r>
              <a:rPr lang="en-US" dirty="0"/>
              <a:t> </a:t>
            </a:r>
            <a:r>
              <a:rPr lang="en-US" dirty="0" err="1" smtClean="0"/>
              <a:t>nasjoner</a:t>
            </a:r>
            <a:r>
              <a:rPr lang="en-US" dirty="0"/>
              <a:t> </a:t>
            </a:r>
            <a:r>
              <a:rPr lang="en-US" dirty="0" smtClean="0"/>
              <a:t>(2015), </a:t>
            </a:r>
            <a:r>
              <a:rPr lang="en-US" i="1" dirty="0"/>
              <a:t>Transforming Our World: The 2030 Agenda for Sustainable</a:t>
            </a:r>
            <a:r>
              <a:rPr lang="en-US" dirty="0"/>
              <a:t> </a:t>
            </a:r>
            <a:r>
              <a:rPr lang="en-US" i="1" dirty="0"/>
              <a:t>Development</a:t>
            </a:r>
            <a:r>
              <a:rPr lang="en-US" dirty="0"/>
              <a:t>. </a:t>
            </a:r>
            <a:r>
              <a:rPr lang="nb-NO" dirty="0"/>
              <a:t>FNs </a:t>
            </a:r>
            <a:r>
              <a:rPr lang="nb-NO" dirty="0" smtClean="0"/>
              <a:t>generalforsamling</a:t>
            </a:r>
            <a:r>
              <a:rPr lang="nb-NO" dirty="0"/>
              <a:t>. </a:t>
            </a:r>
            <a:r>
              <a:rPr lang="nb-NO" dirty="0" smtClean="0"/>
              <a:t>Resolution </a:t>
            </a:r>
            <a:r>
              <a:rPr lang="nb-NO" dirty="0"/>
              <a:t>70/1, 2015.</a:t>
            </a:r>
            <a:endParaRPr lang="en-US" dirty="0"/>
          </a:p>
          <a:p>
            <a:pPr marL="0" indent="0">
              <a:buNone/>
            </a:pPr>
            <a:r>
              <a:rPr lang="da-DK" dirty="0" smtClean="0"/>
              <a:t>Karseth, B., Kvamme, O. og Ottesen , E. (2020). </a:t>
            </a:r>
            <a:r>
              <a:rPr lang="da-DK" i="1" dirty="0" smtClean="0"/>
              <a:t>Fagfornyelsens </a:t>
            </a:r>
            <a:r>
              <a:rPr lang="da-DK" i="1" dirty="0" err="1" smtClean="0"/>
              <a:t>læreplanverk</a:t>
            </a:r>
            <a:r>
              <a:rPr lang="da-DK" i="1" dirty="0" smtClean="0"/>
              <a:t>. Politiske intensjoner, </a:t>
            </a:r>
            <a:r>
              <a:rPr lang="da-DK" i="1" dirty="0" err="1" smtClean="0"/>
              <a:t>arbeidsprosesser</a:t>
            </a:r>
            <a:r>
              <a:rPr lang="da-DK" i="1" dirty="0" smtClean="0"/>
              <a:t> og </a:t>
            </a:r>
            <a:r>
              <a:rPr lang="da-DK" i="1" dirty="0" err="1" smtClean="0"/>
              <a:t>innhold</a:t>
            </a:r>
            <a:r>
              <a:rPr lang="da-DK" i="1" dirty="0" smtClean="0"/>
              <a:t>. </a:t>
            </a:r>
            <a:r>
              <a:rPr lang="da-DK" dirty="0" smtClean="0"/>
              <a:t>Rapport nr. 1. Oslo: Det 	</a:t>
            </a:r>
            <a:r>
              <a:rPr lang="da-DK" dirty="0" err="1" smtClean="0"/>
              <a:t>utdanningsvitenskapelige</a:t>
            </a:r>
            <a:r>
              <a:rPr lang="da-DK" dirty="0" smtClean="0"/>
              <a:t> fakultet, Universitetet i </a:t>
            </a:r>
            <a:r>
              <a:rPr lang="da-DK" dirty="0"/>
              <a:t>Oslo. </a:t>
            </a:r>
            <a:r>
              <a:rPr lang="da-DK" dirty="0" smtClean="0"/>
              <a:t>	</a:t>
            </a:r>
            <a:r>
              <a:rPr lang="da-DK" dirty="0" smtClean="0">
                <a:hlinkClick r:id="rId3"/>
              </a:rPr>
              <a:t>https</a:t>
            </a:r>
            <a:r>
              <a:rPr lang="da-DK" dirty="0">
                <a:hlinkClick r:id="rId3"/>
              </a:rPr>
              <a:t>://www.udir.no/contentassets/f9e24b76d66b4a23a2337644acf6d5a6/eva2020--</a:t>
            </a:r>
            <a:r>
              <a:rPr lang="da-DK" dirty="0" smtClean="0">
                <a:hlinkClick r:id="rId3"/>
              </a:rPr>
              <a:t>delrapport-ap1.pdf</a:t>
            </a:r>
            <a:endParaRPr lang="da-DK" dirty="0" smtClean="0"/>
          </a:p>
          <a:p>
            <a:pPr marL="0" indent="0">
              <a:buNone/>
            </a:pPr>
            <a:r>
              <a:rPr lang="da-DK" dirty="0" err="1" smtClean="0"/>
              <a:t>Klafki</a:t>
            </a:r>
            <a:r>
              <a:rPr lang="da-DK" dirty="0"/>
              <a:t>, W. (2001). «Grundtræk af et nyt almendannelseskoncept». </a:t>
            </a:r>
            <a:r>
              <a:rPr lang="nb-NO" dirty="0"/>
              <a:t>I </a:t>
            </a:r>
            <a:r>
              <a:rPr lang="nb-NO" i="1" dirty="0"/>
              <a:t>Dannelsesteori og </a:t>
            </a:r>
            <a:r>
              <a:rPr lang="nb-NO" i="1" dirty="0" err="1"/>
              <a:t>didaktik</a:t>
            </a:r>
            <a:r>
              <a:rPr lang="nb-NO" i="1" dirty="0"/>
              <a:t> – nye studier. </a:t>
            </a:r>
            <a:r>
              <a:rPr lang="nb-NO" dirty="0"/>
              <a:t> Århus: Klim: 59-100.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Klein, J.T. (2017). Typologies of </a:t>
            </a:r>
            <a:r>
              <a:rPr lang="en-US" dirty="0" err="1"/>
              <a:t>interdisciplinarity</a:t>
            </a:r>
            <a:r>
              <a:rPr lang="en-US" dirty="0"/>
              <a:t>: the boundary work of definition. I: R. </a:t>
            </a:r>
            <a:r>
              <a:rPr lang="en-US" dirty="0" err="1"/>
              <a:t>Frodeman</a:t>
            </a:r>
            <a:r>
              <a:rPr lang="en-US" dirty="0"/>
              <a:t> (red.), </a:t>
            </a:r>
            <a:r>
              <a:rPr lang="en-US" i="1" dirty="0"/>
              <a:t>The Oxford Handbook of </a:t>
            </a:r>
            <a:r>
              <a:rPr lang="en-US" i="1" dirty="0" err="1" smtClean="0"/>
              <a:t>Interdisciplinarity</a:t>
            </a:r>
            <a:r>
              <a:rPr lang="en-US" i="1" dirty="0" smtClean="0"/>
              <a:t> </a:t>
            </a:r>
            <a:r>
              <a:rPr lang="en-US" dirty="0"/>
              <a:t>(s. </a:t>
            </a:r>
            <a:r>
              <a:rPr lang="en-US" dirty="0" smtClean="0"/>
              <a:t>	21–34</a:t>
            </a:r>
            <a:r>
              <a:rPr lang="en-US" dirty="0"/>
              <a:t>). </a:t>
            </a:r>
            <a:r>
              <a:rPr lang="nb-NO" dirty="0"/>
              <a:t>Oxford: Oxford </a:t>
            </a:r>
            <a:r>
              <a:rPr lang="nb-NO" dirty="0" err="1"/>
              <a:t>University</a:t>
            </a:r>
            <a:r>
              <a:rPr lang="nb-NO" dirty="0"/>
              <a:t> Press. </a:t>
            </a:r>
            <a:r>
              <a:rPr lang="nb-NO" dirty="0" smtClean="0"/>
              <a:t>doi:10.1093/</a:t>
            </a:r>
            <a:r>
              <a:rPr lang="nb-NO" dirty="0" err="1" smtClean="0"/>
              <a:t>oxfordhb</a:t>
            </a:r>
            <a:r>
              <a:rPr lang="nb-NO" dirty="0" smtClean="0"/>
              <a:t>/9780198733522.013.3</a:t>
            </a:r>
          </a:p>
          <a:p>
            <a:pPr marL="0" indent="0">
              <a:buNone/>
            </a:pPr>
            <a:r>
              <a:rPr lang="en-US" dirty="0" err="1"/>
              <a:t>Kunnskapsdepartementet</a:t>
            </a:r>
            <a:r>
              <a:rPr lang="en-US" dirty="0"/>
              <a:t> (2016). Meld. St. 28 (2015–2016) </a:t>
            </a:r>
            <a:r>
              <a:rPr lang="en-US" i="1" dirty="0"/>
              <a:t>Fag – </a:t>
            </a:r>
            <a:r>
              <a:rPr lang="en-US" i="1" dirty="0" err="1"/>
              <a:t>Fordypning</a:t>
            </a:r>
            <a:r>
              <a:rPr lang="en-US" i="1" dirty="0"/>
              <a:t> – </a:t>
            </a:r>
            <a:r>
              <a:rPr lang="en-US" i="1" dirty="0" err="1"/>
              <a:t>Forståelse</a:t>
            </a:r>
            <a:r>
              <a:rPr lang="en-US" i="1" dirty="0"/>
              <a:t>.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fornyelse</a:t>
            </a:r>
            <a:r>
              <a:rPr lang="en-US" i="1" dirty="0"/>
              <a:t> </a:t>
            </a:r>
            <a:r>
              <a:rPr lang="en-US" i="1" dirty="0" err="1"/>
              <a:t>av</a:t>
            </a:r>
            <a:r>
              <a:rPr lang="en-US" i="1" dirty="0"/>
              <a:t> </a:t>
            </a:r>
            <a:r>
              <a:rPr lang="en-US" i="1" dirty="0" err="1"/>
              <a:t>Kunnskapsløftet</a:t>
            </a:r>
            <a:r>
              <a:rPr lang="en-US" i="1" dirty="0"/>
              <a:t>. </a:t>
            </a:r>
            <a:r>
              <a:rPr lang="en-US" dirty="0"/>
              <a:t>Oslo: </a:t>
            </a:r>
            <a:r>
              <a:rPr lang="en-US" dirty="0" smtClean="0"/>
              <a:t>	</a:t>
            </a:r>
            <a:r>
              <a:rPr lang="en-US" dirty="0" err="1" smtClean="0"/>
              <a:t>Kunnskapsdepartementet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Kunnskapsdepartementet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2017). </a:t>
            </a:r>
            <a:r>
              <a:rPr lang="en-US" i="1" dirty="0" err="1"/>
              <a:t>Overordnet</a:t>
            </a:r>
            <a:r>
              <a:rPr lang="en-US" i="1" dirty="0"/>
              <a:t> del – </a:t>
            </a:r>
            <a:r>
              <a:rPr lang="en-US" i="1" dirty="0" err="1"/>
              <a:t>verdier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prinsipper</a:t>
            </a:r>
            <a:r>
              <a:rPr lang="en-US" i="1" dirty="0"/>
              <a:t> for </a:t>
            </a:r>
            <a:r>
              <a:rPr lang="en-US" i="1" dirty="0" err="1"/>
              <a:t>grunnopplæringen</a:t>
            </a:r>
            <a:r>
              <a:rPr lang="en-US" i="1" dirty="0"/>
              <a:t>. </a:t>
            </a:r>
            <a:r>
              <a:rPr lang="en-US" dirty="0"/>
              <a:t>Oslo: </a:t>
            </a:r>
            <a:r>
              <a:rPr lang="en-US" dirty="0" err="1" smtClean="0"/>
              <a:t>Kunnskapsdepartementet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/>
              <a:t>Kunnskapsdepartementet</a:t>
            </a:r>
            <a:r>
              <a:rPr lang="en-US" dirty="0"/>
              <a:t> (</a:t>
            </a:r>
            <a:r>
              <a:rPr lang="en-US" dirty="0" smtClean="0"/>
              <a:t>2019). </a:t>
            </a:r>
            <a:r>
              <a:rPr lang="en-US" dirty="0" err="1"/>
              <a:t>Kunnskapsløftet</a:t>
            </a:r>
            <a:r>
              <a:rPr lang="en-US" dirty="0"/>
              <a:t> 2020/2020S. Nye </a:t>
            </a:r>
            <a:r>
              <a:rPr lang="en-US" dirty="0" err="1"/>
              <a:t>læreplaner</a:t>
            </a:r>
            <a:r>
              <a:rPr lang="en-US" dirty="0"/>
              <a:t> – </a:t>
            </a:r>
            <a:r>
              <a:rPr lang="en-US" dirty="0" err="1"/>
              <a:t>grunnskolen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gjennomgående</a:t>
            </a:r>
            <a:r>
              <a:rPr lang="en-US" dirty="0"/>
              <a:t> fag </a:t>
            </a:r>
            <a:r>
              <a:rPr lang="en-US" dirty="0" err="1"/>
              <a:t>vgo</a:t>
            </a:r>
            <a:r>
              <a:rPr lang="en-US" dirty="0"/>
              <a:t>. </a:t>
            </a:r>
            <a:r>
              <a:rPr lang="en-US" dirty="0" err="1"/>
              <a:t>Hentet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smtClean="0"/>
              <a:t>	https</a:t>
            </a:r>
            <a:r>
              <a:rPr lang="en-US" dirty="0"/>
              <a:t>://www.udir.no/laring-og-trivsel/lareplanverket/Nyelareplaner-i-grunnskolen-og-gjennomgaende-fag-vgo/</a:t>
            </a:r>
          </a:p>
          <a:p>
            <a:pPr marL="0" indent="0">
              <a:buNone/>
            </a:pPr>
            <a:r>
              <a:rPr lang="nb-NO" dirty="0" smtClean="0"/>
              <a:t>Kvamme</a:t>
            </a:r>
            <a:r>
              <a:rPr lang="nb-NO" dirty="0"/>
              <a:t>, </a:t>
            </a:r>
            <a:r>
              <a:rPr lang="nb-NO" dirty="0" smtClean="0"/>
              <a:t>O., </a:t>
            </a:r>
            <a:r>
              <a:rPr lang="nb-NO" dirty="0"/>
              <a:t>“Tverrfaglighet og bærekraftig utvikling,” </a:t>
            </a:r>
            <a:r>
              <a:rPr lang="nb-NO" i="1" dirty="0"/>
              <a:t>Prismet, 68</a:t>
            </a:r>
            <a:r>
              <a:rPr lang="nb-NO" dirty="0"/>
              <a:t> (4), 2017, s. </a:t>
            </a:r>
            <a:r>
              <a:rPr lang="nb-NO" dirty="0" smtClean="0"/>
              <a:t>335–336</a:t>
            </a:r>
            <a:r>
              <a:rPr lang="nb-NO" dirty="0"/>
              <a:t>.</a:t>
            </a:r>
            <a:endParaRPr lang="en-US" dirty="0"/>
          </a:p>
          <a:p>
            <a:pPr marL="0" indent="0">
              <a:buNone/>
            </a:pPr>
            <a:r>
              <a:rPr lang="nb-NO" dirty="0" smtClean="0"/>
              <a:t>Kvamme</a:t>
            </a:r>
            <a:r>
              <a:rPr lang="nb-NO" dirty="0"/>
              <a:t>, </a:t>
            </a:r>
            <a:r>
              <a:rPr lang="nb-NO" dirty="0" smtClean="0"/>
              <a:t>O. </a:t>
            </a:r>
            <a:r>
              <a:rPr lang="nb-NO" dirty="0"/>
              <a:t>og Sæther, </a:t>
            </a:r>
            <a:r>
              <a:rPr lang="nb-NO" dirty="0" smtClean="0"/>
              <a:t>E., </a:t>
            </a:r>
            <a:r>
              <a:rPr lang="nb-NO" dirty="0"/>
              <a:t>“Bærekraftdidaktikk – spenninger og sammenhenger”, </a:t>
            </a:r>
            <a:r>
              <a:rPr lang="nb-NO" dirty="0" smtClean="0"/>
              <a:t>i Kvamme, O. </a:t>
            </a:r>
            <a:r>
              <a:rPr lang="nb-NO" dirty="0"/>
              <a:t>og </a:t>
            </a:r>
            <a:r>
              <a:rPr lang="nb-NO" dirty="0" smtClean="0"/>
              <a:t>Sæther, E. (red.) </a:t>
            </a:r>
            <a:r>
              <a:rPr lang="nb-NO" i="1" dirty="0" smtClean="0"/>
              <a:t>Bærekraftdidaktikk</a:t>
            </a:r>
            <a:r>
              <a:rPr lang="nb-NO" i="1" dirty="0"/>
              <a:t>, </a:t>
            </a:r>
            <a:r>
              <a:rPr lang="nb-NO" dirty="0"/>
              <a:t>Oslo: </a:t>
            </a:r>
            <a:r>
              <a:rPr lang="nb-NO" dirty="0" smtClean="0"/>
              <a:t>	Fagbokforlaget</a:t>
            </a:r>
            <a:r>
              <a:rPr lang="nb-NO" dirty="0"/>
              <a:t>, 2019, s. 14–40.</a:t>
            </a:r>
            <a:endParaRPr lang="en-US" dirty="0"/>
          </a:p>
          <a:p>
            <a:pPr marL="0" indent="0">
              <a:buNone/>
            </a:pPr>
            <a:r>
              <a:rPr lang="nb-NO" dirty="0" smtClean="0"/>
              <a:t>Sæther</a:t>
            </a:r>
            <a:r>
              <a:rPr lang="nb-NO" dirty="0"/>
              <a:t>, </a:t>
            </a:r>
            <a:r>
              <a:rPr lang="nb-NO" dirty="0" smtClean="0"/>
              <a:t>E. </a:t>
            </a:r>
            <a:r>
              <a:rPr lang="nb-NO" dirty="0"/>
              <a:t>og Kvamme, </a:t>
            </a:r>
            <a:r>
              <a:rPr lang="nb-NO" dirty="0" smtClean="0"/>
              <a:t>O., </a:t>
            </a:r>
            <a:r>
              <a:rPr lang="nb-NO" dirty="0"/>
              <a:t>“Fagovergripende perspektiver i en bærekraftdidaktikk”, i Kvamme, O. og Sæther, E. (red.) </a:t>
            </a:r>
            <a:r>
              <a:rPr lang="nb-NO" i="1" dirty="0" smtClean="0"/>
              <a:t>Bærekraftdidaktikk</a:t>
            </a:r>
            <a:r>
              <a:rPr lang="nb-NO" i="1" dirty="0"/>
              <a:t>, </a:t>
            </a:r>
            <a:r>
              <a:rPr lang="nb-NO" dirty="0"/>
              <a:t>Oslo: </a:t>
            </a:r>
            <a:r>
              <a:rPr lang="nb-NO" dirty="0" smtClean="0"/>
              <a:t>	Fagbokforlaget</a:t>
            </a:r>
            <a:r>
              <a:rPr lang="nb-NO" dirty="0"/>
              <a:t>, 2019, s. 190–214.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" y="576262"/>
            <a:ext cx="1103947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4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/>
          </a:solidFill>
        </p:spPr>
        <p:txBody>
          <a:bodyPr/>
          <a:lstStyle/>
          <a:p>
            <a:r>
              <a:rPr lang="nb-NO" dirty="0" smtClean="0"/>
              <a:t>Utdanningens nøkkelrolle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09" y="1690688"/>
            <a:ext cx="6209109" cy="51673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90686"/>
            <a:ext cx="6019800" cy="5167313"/>
          </a:xfrm>
          <a:solidFill>
            <a:schemeClr val="accent2"/>
          </a:solidFill>
        </p:spPr>
        <p:txBody>
          <a:bodyPr>
            <a:normAutofit lnSpcReduction="10000"/>
          </a:bodyPr>
          <a:lstStyle/>
          <a:p>
            <a:r>
              <a:rPr lang="nb-NO" dirty="0" smtClean="0"/>
              <a:t>Delmål 4.7 i Agenda 2030</a:t>
            </a:r>
          </a:p>
          <a:p>
            <a:r>
              <a:rPr lang="en-US" dirty="0"/>
              <a:t>«</a:t>
            </a:r>
            <a:r>
              <a:rPr lang="en-US" dirty="0" err="1"/>
              <a:t>Innen</a:t>
            </a:r>
            <a:r>
              <a:rPr lang="en-US" dirty="0"/>
              <a:t> 2030 </a:t>
            </a:r>
            <a:r>
              <a:rPr lang="en-US" dirty="0" err="1"/>
              <a:t>sikre</a:t>
            </a:r>
            <a:r>
              <a:rPr lang="en-US" dirty="0"/>
              <a:t> at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/>
              <a:t>elever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tilegner</a:t>
            </a:r>
            <a:r>
              <a:rPr lang="en-US" dirty="0"/>
              <a:t> </a:t>
            </a:r>
            <a:r>
              <a:rPr lang="en-US" dirty="0" err="1"/>
              <a:t>seg</a:t>
            </a:r>
            <a:r>
              <a:rPr lang="en-US" dirty="0"/>
              <a:t> den </a:t>
            </a:r>
            <a:r>
              <a:rPr lang="en-US" dirty="0" err="1"/>
              <a:t>kompetanse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nødvendig</a:t>
            </a:r>
            <a:r>
              <a:rPr lang="en-US" dirty="0"/>
              <a:t> for å </a:t>
            </a:r>
            <a:r>
              <a:rPr lang="en-US" dirty="0" err="1"/>
              <a:t>fremme</a:t>
            </a:r>
            <a:r>
              <a:rPr lang="en-US" dirty="0"/>
              <a:t> </a:t>
            </a:r>
            <a:r>
              <a:rPr lang="en-US" dirty="0" err="1"/>
              <a:t>bærekraftig</a:t>
            </a:r>
            <a:r>
              <a:rPr lang="en-US" dirty="0"/>
              <a:t> </a:t>
            </a:r>
            <a:r>
              <a:rPr lang="en-US" dirty="0" err="1"/>
              <a:t>utvikling</a:t>
            </a:r>
            <a:r>
              <a:rPr lang="en-US" dirty="0"/>
              <a:t>,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utdanning</a:t>
            </a:r>
            <a:r>
              <a:rPr lang="en-US" dirty="0"/>
              <a:t> for </a:t>
            </a:r>
            <a:r>
              <a:rPr lang="en-US" dirty="0" err="1"/>
              <a:t>bærekraftig</a:t>
            </a:r>
            <a:r>
              <a:rPr lang="en-US" dirty="0"/>
              <a:t> </a:t>
            </a:r>
            <a:r>
              <a:rPr lang="en-US" dirty="0" err="1"/>
              <a:t>utvikling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livsstil</a:t>
            </a:r>
            <a:r>
              <a:rPr lang="en-US" dirty="0"/>
              <a:t>, </a:t>
            </a:r>
            <a:r>
              <a:rPr lang="en-US" dirty="0" err="1"/>
              <a:t>menneskerettigheter</a:t>
            </a:r>
            <a:r>
              <a:rPr lang="en-US" dirty="0"/>
              <a:t>, </a:t>
            </a:r>
            <a:r>
              <a:rPr lang="en-US" dirty="0" err="1"/>
              <a:t>likestilling</a:t>
            </a:r>
            <a:r>
              <a:rPr lang="en-US" dirty="0"/>
              <a:t>, </a:t>
            </a:r>
            <a:r>
              <a:rPr lang="en-US" dirty="0" err="1"/>
              <a:t>fremme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fred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ikkevold</a:t>
            </a:r>
            <a:r>
              <a:rPr lang="en-US" dirty="0"/>
              <a:t>, </a:t>
            </a:r>
            <a:r>
              <a:rPr lang="en-US" dirty="0" err="1"/>
              <a:t>globalt</a:t>
            </a:r>
            <a:r>
              <a:rPr lang="en-US" dirty="0"/>
              <a:t> </a:t>
            </a:r>
            <a:r>
              <a:rPr lang="en-US" dirty="0" err="1"/>
              <a:t>medborgerskap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verdsetting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kulturelt</a:t>
            </a:r>
            <a:r>
              <a:rPr lang="en-US" dirty="0"/>
              <a:t> </a:t>
            </a:r>
            <a:r>
              <a:rPr lang="en-US" dirty="0" err="1"/>
              <a:t>mangfold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kulturens</a:t>
            </a:r>
            <a:r>
              <a:rPr lang="en-US" dirty="0"/>
              <a:t> </a:t>
            </a:r>
            <a:r>
              <a:rPr lang="en-US" dirty="0" err="1"/>
              <a:t>bidrag</a:t>
            </a:r>
            <a:r>
              <a:rPr lang="en-US" dirty="0"/>
              <a:t> til </a:t>
            </a:r>
            <a:r>
              <a:rPr lang="en-US" dirty="0" err="1"/>
              <a:t>bærekraftig</a:t>
            </a:r>
            <a:r>
              <a:rPr lang="en-US" dirty="0"/>
              <a:t> </a:t>
            </a:r>
            <a:r>
              <a:rPr lang="en-US" dirty="0" err="1"/>
              <a:t>utvikling</a:t>
            </a:r>
            <a:r>
              <a:rPr lang="en-US" dirty="0"/>
              <a:t>»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1600" dirty="0" smtClean="0"/>
              <a:t>Foto: Santi </a:t>
            </a:r>
            <a:r>
              <a:rPr lang="nb-NO" sz="1600" dirty="0" err="1" smtClean="0"/>
              <a:t>Vedri</a:t>
            </a:r>
            <a:r>
              <a:rPr lang="nb-NO" sz="1600" dirty="0" smtClean="0"/>
              <a:t>, unsplash.com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15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S-ppt-bokmål.pptx [Read-Only]" id="{BAB71C8D-3400-405A-9AE5-B8051ABE03EB}" vid="{73803B5B-CD21-450E-8D1E-DED6F5A370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uv-ils-collage-bokmal (2)</Template>
  <TotalTime>5348</TotalTime>
  <Words>909</Words>
  <Application>Microsoft Office PowerPoint</Application>
  <PresentationFormat>Widescreen</PresentationFormat>
  <Paragraphs>96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Kaffe og klima Bærekraft på timeplanen Handlingsrom og mulige begrensninger</vt:lpstr>
      <vt:lpstr>Bakgrunn</vt:lpstr>
      <vt:lpstr>Bærekraftig utvikling </vt:lpstr>
      <vt:lpstr>Fagfornyelsen (LK20)</vt:lpstr>
      <vt:lpstr>Bærekraftig utvikling i norsk skole Hva er nytt med fagfornyelsen?</vt:lpstr>
      <vt:lpstr>Utløst faglig kreativitet –bærekraftig utvikling skrevet inn i nye fag  </vt:lpstr>
      <vt:lpstr>Føringer i LK20 som legger til rette  for bærekraftundervisning</vt:lpstr>
      <vt:lpstr>Mulige begrensninger</vt:lpstr>
      <vt:lpstr>Oppsummert Handlingsrom og usikkerhet </vt:lpstr>
      <vt:lpstr>Referanser</vt:lpstr>
      <vt:lpstr>PowerPoint-presentasjon</vt:lpstr>
      <vt:lpstr>Utdanningens nøkkelrolle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 Andreas Kvamme</dc:creator>
  <cp:lastModifiedBy>Marianne Guriby</cp:lastModifiedBy>
  <cp:revision>171</cp:revision>
  <cp:lastPrinted>2021-02-03T15:17:23Z</cp:lastPrinted>
  <dcterms:created xsi:type="dcterms:W3CDTF">2020-02-05T14:51:41Z</dcterms:created>
  <dcterms:modified xsi:type="dcterms:W3CDTF">2021-02-03T19:33:41Z</dcterms:modified>
</cp:coreProperties>
</file>