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handoutMasterIdLst>
    <p:handoutMasterId r:id="rId41"/>
  </p:handoutMasterIdLst>
  <p:sldIdLst>
    <p:sldId id="781" r:id="rId5"/>
    <p:sldId id="758" r:id="rId6"/>
    <p:sldId id="260" r:id="rId7"/>
    <p:sldId id="869" r:id="rId8"/>
    <p:sldId id="931" r:id="rId9"/>
    <p:sldId id="867" r:id="rId10"/>
    <p:sldId id="868" r:id="rId11"/>
    <p:sldId id="926" r:id="rId12"/>
    <p:sldId id="312" r:id="rId13"/>
    <p:sldId id="317" r:id="rId14"/>
    <p:sldId id="326" r:id="rId15"/>
    <p:sldId id="288" r:id="rId16"/>
    <p:sldId id="922" r:id="rId17"/>
    <p:sldId id="923" r:id="rId18"/>
    <p:sldId id="921" r:id="rId19"/>
    <p:sldId id="917" r:id="rId20"/>
    <p:sldId id="919" r:id="rId21"/>
    <p:sldId id="918" r:id="rId22"/>
    <p:sldId id="932" r:id="rId23"/>
    <p:sldId id="920" r:id="rId24"/>
    <p:sldId id="924" r:id="rId25"/>
    <p:sldId id="933" r:id="rId26"/>
    <p:sldId id="904" r:id="rId27"/>
    <p:sldId id="916" r:id="rId28"/>
    <p:sldId id="915" r:id="rId29"/>
    <p:sldId id="934" r:id="rId30"/>
    <p:sldId id="936" r:id="rId31"/>
    <p:sldId id="928" r:id="rId32"/>
    <p:sldId id="929" r:id="rId33"/>
    <p:sldId id="937" r:id="rId34"/>
    <p:sldId id="906" r:id="rId35"/>
    <p:sldId id="927" r:id="rId36"/>
    <p:sldId id="912" r:id="rId37"/>
    <p:sldId id="898" r:id="rId38"/>
    <p:sldId id="261" r:id="rId39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7"/>
    <a:srgbClr val="EA724B"/>
    <a:srgbClr val="86C14F"/>
    <a:srgbClr val="FFDBD8"/>
    <a:srgbClr val="FCD3A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88844" autoAdjust="0"/>
  </p:normalViewPr>
  <p:slideViewPr>
    <p:cSldViewPr snapToGrid="0">
      <p:cViewPr varScale="1">
        <p:scale>
          <a:sx n="113" d="100"/>
          <a:sy n="113" d="100"/>
        </p:scale>
        <p:origin x="10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5544"/>
    </p:cViewPr>
  </p:sorterViewPr>
  <p:notesViewPr>
    <p:cSldViewPr snapToGrid="0">
      <p:cViewPr>
        <p:scale>
          <a:sx n="1" d="2"/>
          <a:sy n="1" d="2"/>
        </p:scale>
        <p:origin x="5320" y="15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CCEA-2969-42E4-A1A0-9C247F9CF1CC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EE77-8CAC-4815-8642-F6182C0468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xkcd.com/927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-nc/2.5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97/rio.2.e8767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occurrence/1208877607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/4.0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5035/doc-vf1a-nr22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060/cb3256e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2023-06-08, UiO Digital Scholarship Centre (DSC), UiO University Library</a:t>
            </a:r>
          </a:p>
          <a:p>
            <a:r>
              <a:rPr lang="en-US" baseline="0" dirty="0"/>
              <a:t>Illustration: GBIF data portal, https://</a:t>
            </a:r>
            <a:r>
              <a:rPr lang="en-US" baseline="0" dirty="0" err="1"/>
              <a:t>www.gbif.org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Kunne du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tenke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deg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å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presentere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noe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om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hvordan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du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bruker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ontologier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i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datahåndtering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på data managers Network Meeting 8.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juni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?</a:t>
            </a:r>
            <a:b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</a:b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Kom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gjerne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med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forslag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til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vinkling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selv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,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evt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andre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som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aktivt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bruker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ontologier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i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 data management </a:t>
            </a:r>
            <a:r>
              <a:rPr lang="en-GB" sz="1800" dirty="0" err="1">
                <a:solidFill>
                  <a:srgbClr val="333333"/>
                </a:solidFill>
                <a:effectLst/>
                <a:latin typeface="Helvetica" pitchFamily="2" charset="0"/>
              </a:rPr>
              <a:t>arbeidet</a:t>
            </a:r>
            <a:r>
              <a:rPr lang="en-GB" sz="1800" dirty="0">
                <a:solidFill>
                  <a:srgbClr val="333333"/>
                </a:solidFill>
                <a:effectLst/>
                <a:latin typeface="Helvetica" pitchFamily="2" charset="0"/>
              </a:rPr>
              <a:t>.</a:t>
            </a:r>
            <a:r>
              <a:rPr lang="en-US" sz="14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(</a:t>
            </a:r>
            <a:r>
              <a:rPr lang="en-GB" sz="1800" dirty="0">
                <a:effectLst/>
                <a:latin typeface="Helvetica" pitchFamily="2" charset="0"/>
              </a:rPr>
              <a:t>Live </a:t>
            </a:r>
            <a:r>
              <a:rPr lang="en-GB" sz="1800" dirty="0" err="1">
                <a:effectLst/>
                <a:latin typeface="Helvetica" pitchFamily="2" charset="0"/>
              </a:rPr>
              <a:t>Håndlykken</a:t>
            </a:r>
            <a:r>
              <a:rPr lang="en-GB" sz="1800" dirty="0">
                <a:effectLst/>
                <a:latin typeface="Helvetica" pitchFamily="2" charset="0"/>
              </a:rPr>
              <a:t> </a:t>
            </a:r>
            <a:r>
              <a:rPr lang="en-GB" sz="1800" dirty="0" err="1">
                <a:effectLst/>
                <a:latin typeface="Helvetica" pitchFamily="2" charset="0"/>
              </a:rPr>
              <a:t>Kvale</a:t>
            </a:r>
            <a:r>
              <a:rPr lang="en-GB" sz="1800" dirty="0">
                <a:effectLst/>
                <a:latin typeface="Helvetica" pitchFamily="2" charset="0"/>
              </a:rPr>
              <a:t>, </a:t>
            </a:r>
            <a:r>
              <a:rPr lang="en-GB" sz="1800" dirty="0" err="1">
                <a:effectLst/>
                <a:latin typeface="Helvetica" pitchFamily="2" charset="0"/>
              </a:rPr>
              <a:t>epost</a:t>
            </a:r>
            <a:r>
              <a:rPr lang="en-GB" sz="1800" dirty="0">
                <a:effectLst/>
                <a:latin typeface="Helvetica" pitchFamily="2" charset="0"/>
              </a:rPr>
              <a:t> 2023-02-20</a:t>
            </a:r>
            <a:r>
              <a:rPr lang="en-US" sz="14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445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separate terms and term labels</a:t>
            </a:r>
            <a:r>
              <a:rPr lang="en-US" baseline="0" dirty="0"/>
              <a:t> from the fundamental concepts behind the terminology.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>
                    <a:lumMod val="85000"/>
                  </a:schemeClr>
                </a:solidFill>
              </a:rPr>
              <a:t>“The SKOS (simple knowledge organization system) format is designed to present KOS data in a format that is suitable for machine inferencing and particularly for use in the Semantic Web (….) </a:t>
            </a:r>
            <a:r>
              <a:rPr lang="en-US" sz="1200" b="1" i="1" dirty="0">
                <a:solidFill>
                  <a:schemeClr val="bg1">
                    <a:lumMod val="85000"/>
                  </a:schemeClr>
                </a:solidFill>
              </a:rPr>
              <a:t>concepts – units of thought 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</a:rPr>
              <a:t>– and distinguishes these from the terms that are used to label these concepts. 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Will, L. (2012)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Will, L. (2012). The ISO 25964 Data Model for the Structure of an Information Retrieval Thesaurus. Bulletin of the American Society for Information Science and Technology 38(4): 48-51.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FD58D-0D0D-C34E-9388-ABE2C42935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cartoon is from XKCD: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http://xkcd.com/927/</a:t>
            </a:r>
            <a:r>
              <a:rPr lang="en-US" dirty="0"/>
              <a:t>. This work is licensed under a </a:t>
            </a:r>
            <a:r>
              <a:rPr lang="en-US" dirty="0">
                <a:hlinkClick r:id="rId4"/>
              </a:rPr>
              <a:t>Creative Commons Attribution-NonCommercial 2.5 License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FD58D-0D0D-C34E-9388-ABE2C4293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https://www.gbif.org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7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Creator:Rod</a:t>
            </a:r>
            <a:r>
              <a:rPr lang="en-GB" dirty="0"/>
              <a:t> Page, CC BY 4.0 via Wikimedia Commons https://</a:t>
            </a:r>
            <a:r>
              <a:rPr lang="en-GB" dirty="0" err="1"/>
              <a:t>commons.wikimedia.org</a:t>
            </a:r>
            <a:r>
              <a:rPr lang="en-GB" dirty="0"/>
              <a:t>/wiki/</a:t>
            </a:r>
            <a:r>
              <a:rPr lang="en-GB" dirty="0" err="1"/>
              <a:t>File:Biodiversity_knowledge_graph_by_Rod_Page.png</a:t>
            </a:r>
            <a:endParaRPr lang="en-GB" dirty="0"/>
          </a:p>
          <a:p>
            <a:r>
              <a:rPr lang="en-GB" b="0" i="0" dirty="0">
                <a:solidFill>
                  <a:srgbClr val="1F1F1F"/>
                </a:solidFill>
                <a:effectLst/>
                <a:latin typeface="Calibri" panose="020F0502020204030204" pitchFamily="34" charset="0"/>
              </a:rPr>
              <a:t>Page R (2016) Towards a biodiversity knowledge graph. Research Ideas and Outcomes 2: e8767. </a:t>
            </a:r>
            <a:r>
              <a:rPr lang="en-GB" b="0" i="0" u="none" strike="noStrike" dirty="0">
                <a:solidFill>
                  <a:srgbClr val="1B8AAE"/>
                </a:solidFill>
                <a:effectLst/>
                <a:latin typeface="Calibri" panose="020F0502020204030204" pitchFamily="34" charset="0"/>
                <a:hlinkClick r:id="rId3"/>
              </a:rPr>
              <a:t>https://doi.org/10.3897/rio.2.e8767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429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Illustration photos via Wikimedia Commons:</a:t>
            </a:r>
          </a:p>
          <a:p>
            <a:r>
              <a:rPr lang="en-GB" dirty="0"/>
              <a:t>Eric Engbretson, U.S. Fish and Wildlife Service, Public domain, via Wikimedia Commons, https://</a:t>
            </a:r>
            <a:r>
              <a:rPr lang="en-GB" dirty="0" err="1"/>
              <a:t>commons.wikimedia.org</a:t>
            </a:r>
            <a:r>
              <a:rPr lang="en-GB" dirty="0"/>
              <a:t>/wiki/File:Brook_trout_swims_in_native_stream_underwater_fish_image.jpg</a:t>
            </a:r>
          </a:p>
          <a:p>
            <a:r>
              <a:rPr lang="en-GB" dirty="0"/>
              <a:t>André Künzelmann, CC BY-SA 3.0, https://</a:t>
            </a:r>
            <a:r>
              <a:rPr lang="en-GB" dirty="0" err="1"/>
              <a:t>commons.wikimedia.org</a:t>
            </a:r>
            <a:r>
              <a:rPr lang="en-GB" dirty="0"/>
              <a:t>/wiki/File:2013_Naturkundemuseum_Berlin_Alkohol-Forschungssammlung_04_anagoria.JPG</a:t>
            </a:r>
          </a:p>
          <a:p>
            <a:r>
              <a:rPr lang="en-GB" dirty="0"/>
              <a:t>Anagoria, CC BY 3.0, https://</a:t>
            </a:r>
            <a:r>
              <a:rPr lang="en-GB" dirty="0" err="1"/>
              <a:t>commons.wikimedia.org</a:t>
            </a:r>
            <a:r>
              <a:rPr lang="en-GB" dirty="0"/>
              <a:t>/wiki/File:Water_resources,_</a:t>
            </a:r>
            <a:r>
              <a:rPr lang="en-GB" dirty="0" err="1"/>
              <a:t>taking_a_water_sample.jpg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59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Deck et al (2013) Clarifying concepots and terms in biodiversity informatics. https:/doi.org/10.4056/sigs.3907833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AdvP403A40"/>
              </a:rPr>
              <a:t>Walls RL, Deck J, </a:t>
            </a:r>
            <a:r>
              <a:rPr lang="en-GB" sz="1800" dirty="0" err="1">
                <a:effectLst/>
                <a:latin typeface="AdvP403A40"/>
              </a:rPr>
              <a:t>Guralnick</a:t>
            </a:r>
            <a:r>
              <a:rPr lang="en-GB" sz="1800" dirty="0">
                <a:effectLst/>
                <a:latin typeface="AdvP403A40"/>
              </a:rPr>
              <a:t> R, </a:t>
            </a:r>
            <a:r>
              <a:rPr lang="en-GB" sz="1800" dirty="0" err="1">
                <a:effectLst/>
                <a:latin typeface="AdvP403A40"/>
              </a:rPr>
              <a:t>Baskauf</a:t>
            </a:r>
            <a:r>
              <a:rPr lang="en-GB" sz="1800" dirty="0">
                <a:effectLst/>
                <a:latin typeface="AdvP403A40"/>
              </a:rPr>
              <a:t> S, Beaman R, et al. (2014) Semantics in Support of Biodiversity Knowledge Discovery: An Introduction to the Biological Collections Ontology and Related Ontologies. </a:t>
            </a:r>
            <a:r>
              <a:rPr lang="en-GB" sz="1800" dirty="0" err="1">
                <a:effectLst/>
                <a:latin typeface="AdvP403A40"/>
              </a:rPr>
              <a:t>PLoS</a:t>
            </a:r>
            <a:r>
              <a:rPr lang="en-GB" sz="1800" dirty="0">
                <a:effectLst/>
                <a:latin typeface="AdvP403A40"/>
              </a:rPr>
              <a:t> ONE 9(3): e89606. doi:10.1371/journal.pone.0089606 </a:t>
            </a:r>
            <a:endParaRPr lang="en-GB" dirty="0"/>
          </a:p>
          <a:p>
            <a:endParaRPr lang="en-NO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958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BFO home, </a:t>
            </a:r>
            <a:r>
              <a:rPr lang="en-GB" dirty="0"/>
              <a:t>https://basic-formal-</a:t>
            </a:r>
            <a:r>
              <a:rPr lang="en-GB" dirty="0" err="1"/>
              <a:t>ontology.org</a:t>
            </a:r>
            <a:r>
              <a:rPr lang="en-GB" dirty="0"/>
              <a:t>/</a:t>
            </a:r>
          </a:p>
          <a:p>
            <a:r>
              <a:rPr lang="en-GB" dirty="0"/>
              <a:t>BFO at </a:t>
            </a:r>
            <a:r>
              <a:rPr lang="en-GB" dirty="0" err="1"/>
              <a:t>OntoBee</a:t>
            </a:r>
            <a:r>
              <a:rPr lang="en-GB" dirty="0"/>
              <a:t>, https://</a:t>
            </a:r>
            <a:r>
              <a:rPr lang="en-GB" dirty="0" err="1"/>
              <a:t>ontobee.org</a:t>
            </a:r>
            <a:r>
              <a:rPr lang="en-GB" dirty="0"/>
              <a:t>/ontology/BFO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40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BCO – Biological Collections Ontology, </a:t>
            </a: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BiodiversityOntologies</a:t>
            </a:r>
            <a:r>
              <a:rPr lang="en-GB" dirty="0"/>
              <a:t>/</a:t>
            </a:r>
            <a:r>
              <a:rPr lang="en-GB" dirty="0" err="1"/>
              <a:t>bco</a:t>
            </a:r>
            <a:r>
              <a:rPr lang="en-GB" dirty="0"/>
              <a:t>, https://</a:t>
            </a:r>
            <a:r>
              <a:rPr lang="en-GB" dirty="0" err="1"/>
              <a:t>ontobee.org</a:t>
            </a:r>
            <a:r>
              <a:rPr lang="en-GB" dirty="0"/>
              <a:t>/ontology/BCO</a:t>
            </a:r>
          </a:p>
          <a:p>
            <a:r>
              <a:rPr lang="en-GB" dirty="0"/>
              <a:t>OBI = Ontology for Biomedical Investigations, https://</a:t>
            </a:r>
            <a:r>
              <a:rPr lang="en-GB" dirty="0" err="1"/>
              <a:t>ontobee.org</a:t>
            </a:r>
            <a:r>
              <a:rPr lang="en-GB" dirty="0"/>
              <a:t>/ontology/OBI, http://obi-</a:t>
            </a:r>
            <a:r>
              <a:rPr lang="en-GB" dirty="0" err="1"/>
              <a:t>ontology.org</a:t>
            </a:r>
            <a:r>
              <a:rPr lang="en-GB" dirty="0"/>
              <a:t>/</a:t>
            </a:r>
          </a:p>
          <a:p>
            <a:r>
              <a:rPr lang="en-GB" dirty="0"/>
              <a:t>IAO = Information Artefact Ontology, https://</a:t>
            </a:r>
            <a:r>
              <a:rPr lang="en-GB" dirty="0" err="1"/>
              <a:t>ontobee.org</a:t>
            </a:r>
            <a:r>
              <a:rPr lang="en-GB" dirty="0"/>
              <a:t>/ontology/IAO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bg1"/>
                </a:solidFill>
                <a:effectLst/>
                <a:latin typeface="AdvP403A40"/>
              </a:rPr>
              <a:t>Walls RL, Deck J, </a:t>
            </a:r>
            <a:r>
              <a:rPr lang="en-GB" sz="1200" dirty="0" err="1">
                <a:solidFill>
                  <a:schemeClr val="bg1"/>
                </a:solidFill>
                <a:effectLst/>
                <a:latin typeface="AdvP403A40"/>
              </a:rPr>
              <a:t>Guralnick</a:t>
            </a:r>
            <a:r>
              <a:rPr lang="en-GB" sz="1200" dirty="0">
                <a:solidFill>
                  <a:schemeClr val="bg1"/>
                </a:solidFill>
                <a:effectLst/>
                <a:latin typeface="AdvP403A40"/>
              </a:rPr>
              <a:t> R, </a:t>
            </a:r>
            <a:r>
              <a:rPr lang="en-GB" sz="1200" dirty="0" err="1">
                <a:solidFill>
                  <a:schemeClr val="bg1"/>
                </a:solidFill>
                <a:effectLst/>
                <a:latin typeface="AdvP403A40"/>
              </a:rPr>
              <a:t>Baskauf</a:t>
            </a:r>
            <a:r>
              <a:rPr lang="en-GB" sz="1200" dirty="0">
                <a:solidFill>
                  <a:schemeClr val="bg1"/>
                </a:solidFill>
                <a:effectLst/>
                <a:latin typeface="AdvP403A40"/>
              </a:rPr>
              <a:t> S, Beaman R, et al. (2014) Semantics in Support of Biodiversity Knowledge Discovery: An Introduction to the Biological Collections Ontology and Related Ontologies. </a:t>
            </a:r>
            <a:r>
              <a:rPr lang="en-GB" sz="1200" dirty="0" err="1">
                <a:solidFill>
                  <a:schemeClr val="bg1"/>
                </a:solidFill>
                <a:effectLst/>
                <a:latin typeface="AdvP403A40"/>
              </a:rPr>
              <a:t>PLoS</a:t>
            </a:r>
            <a:r>
              <a:rPr lang="en-GB" sz="1200" dirty="0">
                <a:solidFill>
                  <a:schemeClr val="bg1"/>
                </a:solidFill>
                <a:effectLst/>
                <a:latin typeface="AdvP403A40"/>
              </a:rPr>
              <a:t> ONE 9(3): e89606. https://</a:t>
            </a:r>
            <a:r>
              <a:rPr lang="en-GB" sz="1200" dirty="0" err="1">
                <a:solidFill>
                  <a:schemeClr val="bg1"/>
                </a:solidFill>
                <a:effectLst/>
                <a:latin typeface="AdvP403A40"/>
              </a:rPr>
              <a:t>doi.org</a:t>
            </a:r>
            <a:r>
              <a:rPr lang="en-GB" sz="1200" dirty="0">
                <a:solidFill>
                  <a:schemeClr val="bg1"/>
                </a:solidFill>
                <a:effectLst/>
                <a:latin typeface="AdvP403A40"/>
              </a:rPr>
              <a:t>/10.1371/journal.pone.0089606</a:t>
            </a:r>
            <a:endParaRPr lang="en-GB" b="0" i="0" dirty="0">
              <a:solidFill>
                <a:srgbClr val="2E414F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Walls, R.L., &amp; </a:t>
            </a:r>
            <a:r>
              <a:rPr lang="en-GB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Guralnick</a:t>
            </a:r>
            <a:r>
              <a:rPr lang="en-GB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, R.P. (2014). A Specimen-based View of the World Using the Biological Collections Ontology to Model Biodiversity Collections.</a:t>
            </a:r>
            <a:endParaRPr lang="en-NO" dirty="0"/>
          </a:p>
          <a:p>
            <a:r>
              <a:rPr lang="en-GB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Ramona L. Walls, Pier Luigi Buttigieg, John Deck, Rob </a:t>
            </a:r>
            <a:r>
              <a:rPr lang="en-GB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Guralnick</a:t>
            </a:r>
            <a:r>
              <a:rPr lang="en-GB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, John </a:t>
            </a:r>
            <a:r>
              <a:rPr lang="en-GB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Wieczorek</a:t>
            </a:r>
            <a:r>
              <a:rPr lang="en-GB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(2018) Integrating and Managing Biodiversity Data with the Biocollections Ontology, https://</a:t>
            </a:r>
            <a:r>
              <a:rPr lang="en-GB" b="0" i="0" dirty="0" err="1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doi.org</a:t>
            </a:r>
            <a:r>
              <a:rPr lang="en-GB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NO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10.3233/978-1-61499-854-9-81</a:t>
            </a:r>
            <a:r>
              <a:rPr lang="en-GB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dirty="0"/>
              <a:t>http://</a:t>
            </a:r>
            <a:r>
              <a:rPr lang="en-GB" dirty="0" err="1"/>
              <a:t>ebooks.iospress.nl</a:t>
            </a:r>
            <a:r>
              <a:rPr lang="en-GB" dirty="0"/>
              <a:t>/</a:t>
            </a:r>
            <a:r>
              <a:rPr lang="en-GB" dirty="0" err="1"/>
              <a:t>volumearticle</a:t>
            </a:r>
            <a:r>
              <a:rPr lang="en-GB" dirty="0"/>
              <a:t>/49542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753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Illustration photos via Wikimedia Commons:</a:t>
            </a:r>
          </a:p>
          <a:p>
            <a:r>
              <a:rPr lang="en-GB" dirty="0"/>
              <a:t>Eric Engbretson, U.S. Fish and Wildlife Service, Public domain, via Wikimedia Commons, https://</a:t>
            </a:r>
            <a:r>
              <a:rPr lang="en-GB" dirty="0" err="1"/>
              <a:t>commons.wikimedia.org</a:t>
            </a:r>
            <a:r>
              <a:rPr lang="en-GB" dirty="0"/>
              <a:t>/wiki/File:Brook_trout_swims_in_native_stream_underwater_fish_image.jpg</a:t>
            </a:r>
          </a:p>
          <a:p>
            <a:r>
              <a:rPr lang="en-GB" dirty="0"/>
              <a:t>André Künzelmann, CC BY-SA 3.0, https://</a:t>
            </a:r>
            <a:r>
              <a:rPr lang="en-GB" dirty="0" err="1"/>
              <a:t>commons.wikimedia.org</a:t>
            </a:r>
            <a:r>
              <a:rPr lang="en-GB" dirty="0"/>
              <a:t>/wiki/File:2013_Naturkundemuseum_Berlin_Alkohol-Forschungssammlung_04_anagoria.JPG</a:t>
            </a:r>
          </a:p>
          <a:p>
            <a:r>
              <a:rPr lang="en-GB" dirty="0"/>
              <a:t>Anagoria, CC BY 3.0, https://</a:t>
            </a:r>
            <a:r>
              <a:rPr lang="en-GB" dirty="0" err="1"/>
              <a:t>commons.wikimedia.org</a:t>
            </a:r>
            <a:r>
              <a:rPr lang="en-GB" dirty="0"/>
              <a:t>/wiki/File:Water_resources,_</a:t>
            </a:r>
            <a:r>
              <a:rPr lang="en-GB" dirty="0" err="1"/>
              <a:t>taking_a_water_sample.jpg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797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Photos</a:t>
            </a:r>
          </a:p>
          <a:p>
            <a:pPr algn="l"/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"Fringilla coelebs 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bakeri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" - </a:t>
            </a:r>
            <a:r>
              <a:rPr lang="en-GB" b="0" i="1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3"/>
              </a:rPr>
              <a:t>Fringilla coelebs </a:t>
            </a:r>
            <a:r>
              <a:rPr lang="en-GB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3"/>
              </a:rPr>
              <a:t>subsp. </a:t>
            </a:r>
            <a:r>
              <a:rPr lang="en-GB" b="0" i="1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3"/>
              </a:rPr>
              <a:t>bakeri </a:t>
            </a:r>
            <a:r>
              <a:rPr lang="en-GB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3"/>
              </a:rPr>
              <a:t>Illera, Rando, Rodriguez-Exposito, Hernández, M, Claramunt, Martín &amp; A, 2018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 collected in Spain</a:t>
            </a:r>
          </a:p>
          <a:p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 (licensed under </a:t>
            </a:r>
            <a:r>
              <a:rPr lang="en-GB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4"/>
              </a:rPr>
              <a:t>http://creativecommons.org/licenses/by/4.0/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), https://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www.gbif.org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/occurrence/1208877607, http://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www.unimus.no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felles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bilder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n-GB" b="0" i="0" dirty="0" err="1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web_hent_bilde.php?id</a:t>
            </a:r>
            <a:r>
              <a:rPr lang="en-GB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=14208217&amp;type=jpeg</a:t>
            </a:r>
          </a:p>
          <a:p>
            <a:endParaRPr lang="en-GB" b="0" i="0" dirty="0">
              <a:solidFill>
                <a:srgbClr val="666666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 err="1">
                <a:solidFill>
                  <a:srgbClr val="F5F5F5"/>
                </a:solidFill>
                <a:effectLst/>
                <a:latin typeface="Arial" panose="020B0604020202020204" pitchFamily="34" charset="0"/>
              </a:rPr>
              <a:t>alex</a:t>
            </a:r>
            <a:r>
              <a:rPr lang="en-GB" b="0" i="0" dirty="0">
                <a:solidFill>
                  <a:srgbClr val="F5F5F5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0" dirty="0" err="1">
                <a:solidFill>
                  <a:srgbClr val="F5F5F5"/>
                </a:solidFill>
                <a:effectLst/>
                <a:latin typeface="Arial" panose="020B0604020202020204" pitchFamily="34" charset="0"/>
              </a:rPr>
              <a:t>grichenko</a:t>
            </a:r>
            <a:r>
              <a:rPr lang="en-GB" b="0" i="0" dirty="0">
                <a:solidFill>
                  <a:srgbClr val="F5F5F5"/>
                </a:solidFill>
                <a:effectLst/>
                <a:latin typeface="Arial" panose="020B0604020202020204" pitchFamily="34" charset="0"/>
              </a:rPr>
              <a:t> has released this “Bird Camera Watching” image under Public Domain license, </a:t>
            </a:r>
            <a:r>
              <a:rPr lang="en-GB" dirty="0"/>
              <a:t>https://</a:t>
            </a:r>
            <a:r>
              <a:rPr lang="en-GB" dirty="0" err="1"/>
              <a:t>www.publicdomainpictures.net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</a:t>
            </a:r>
            <a:r>
              <a:rPr lang="en-GB" dirty="0" err="1"/>
              <a:t>view-image.php?image</a:t>
            </a:r>
            <a:r>
              <a:rPr lang="en-GB" dirty="0"/>
              <a:t>=54100&amp;picture=bird-camera-watching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28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www.gbif.org</a:t>
            </a:r>
            <a:r>
              <a:rPr lang="en-GB" dirty="0"/>
              <a:t>/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195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www.tdwg.org</a:t>
            </a:r>
            <a:r>
              <a:rPr lang="en-GB" dirty="0"/>
              <a:t>/community/</a:t>
            </a:r>
            <a:r>
              <a:rPr lang="en-GB" dirty="0" err="1"/>
              <a:t>osr</a:t>
            </a:r>
            <a:r>
              <a:rPr lang="en-GB" dirty="0"/>
              <a:t>/material-sample/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tdwg</a:t>
            </a:r>
            <a:r>
              <a:rPr lang="en-GB" dirty="0"/>
              <a:t>/material-sample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Illustration: https://</a:t>
            </a:r>
            <a:r>
              <a:rPr lang="en-GB" dirty="0" err="1"/>
              <a:t>commons.wikimedia.org</a:t>
            </a:r>
            <a:r>
              <a:rPr lang="en-GB" dirty="0"/>
              <a:t>/w/</a:t>
            </a:r>
            <a:r>
              <a:rPr lang="en-GB" dirty="0" err="1"/>
              <a:t>index.php?search</a:t>
            </a:r>
            <a:r>
              <a:rPr lang="en-GB" dirty="0"/>
              <a:t>=specimens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59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Illustration photos via Wikimedia Commons:</a:t>
            </a:r>
          </a:p>
          <a:p>
            <a:r>
              <a:rPr lang="en-GB" dirty="0"/>
              <a:t>Eric Engbretson, U.S. Fish and Wildlife Service, Public domain, via Wikimedia Commons, https://</a:t>
            </a:r>
            <a:r>
              <a:rPr lang="en-GB" dirty="0" err="1"/>
              <a:t>commons.wikimedia.org</a:t>
            </a:r>
            <a:r>
              <a:rPr lang="en-GB" dirty="0"/>
              <a:t>/wiki/File:Brook_trout_swims_in_native_stream_underwater_fish_image.jpg</a:t>
            </a:r>
          </a:p>
          <a:p>
            <a:r>
              <a:rPr lang="en-GB" dirty="0"/>
              <a:t>André Künzelmann, CC BY-SA 3.0, https://</a:t>
            </a:r>
            <a:r>
              <a:rPr lang="en-GB" dirty="0" err="1"/>
              <a:t>commons.wikimedia.org</a:t>
            </a:r>
            <a:r>
              <a:rPr lang="en-GB" dirty="0"/>
              <a:t>/wiki/File:2013_Naturkundemuseum_Berlin_Alkohol-Forschungssammlung_04_anagoria.JPG</a:t>
            </a:r>
          </a:p>
          <a:p>
            <a:r>
              <a:rPr lang="en-GB" dirty="0"/>
              <a:t>Anagoria, CC BY 3.0, https://</a:t>
            </a:r>
            <a:r>
              <a:rPr lang="en-GB" dirty="0" err="1"/>
              <a:t>commons.wikimedia.org</a:t>
            </a:r>
            <a:r>
              <a:rPr lang="en-GB" dirty="0"/>
              <a:t>/wiki/File:Water_resources,_</a:t>
            </a:r>
            <a:r>
              <a:rPr lang="en-GB" dirty="0" err="1"/>
              <a:t>taking_a_water_sample.jpg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619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Andersson AF, Bissett A, Finstad AG,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Fossøy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Grosjean M, Hope M, Jeppesen TS,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Kõljalg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U, Lundin D, Nilsson RN, Prager M,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Svenningsen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&amp; Schigel D (2020) Publishing sequence-derived data through biodiversity data platforms. Copenhagen: GBIF Secretariat. </a:t>
            </a:r>
            <a:r>
              <a:rPr lang="en-GB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https://doi.org/10.35035/doc-vf1a-nr22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dirty="0"/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14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470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</a:t>
            </a:r>
          </a:p>
          <a:p>
            <a:r>
              <a:rPr lang="en-GB" dirty="0"/>
              <a:t>Illustration Nordic wheat landrace (Triticum </a:t>
            </a:r>
            <a:r>
              <a:rPr lang="en-GB" dirty="0" err="1"/>
              <a:t>aestivum</a:t>
            </a:r>
            <a:r>
              <a:rPr lang="en-GB" dirty="0"/>
              <a:t> L.) at </a:t>
            </a:r>
            <a:r>
              <a:rPr lang="en-GB" dirty="0" err="1"/>
              <a:t>Alnarp</a:t>
            </a:r>
            <a:r>
              <a:rPr lang="en-GB" dirty="0"/>
              <a:t> August 2010 CC BY Dag Endresen https://</a:t>
            </a:r>
            <a:r>
              <a:rPr lang="en-GB" dirty="0" err="1"/>
              <a:t>www.flickr.com</a:t>
            </a:r>
            <a:r>
              <a:rPr lang="en-GB" dirty="0"/>
              <a:t>/photos/</a:t>
            </a:r>
            <a:r>
              <a:rPr lang="en-GB" dirty="0" err="1"/>
              <a:t>dag_endresen</a:t>
            </a:r>
            <a:r>
              <a:rPr lang="en-GB" dirty="0"/>
              <a:t>/4998314457/in/</a:t>
            </a:r>
            <a:r>
              <a:rPr lang="en-GB" dirty="0" err="1"/>
              <a:t>dateposted</a:t>
            </a:r>
            <a:r>
              <a:rPr lang="en-GB" dirty="0"/>
              <a:t>/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20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Bioversity</a:t>
            </a:r>
            <a:r>
              <a:rPr lang="en-GB" dirty="0"/>
              <a:t> International. 2007. Guidelines for the development of crop descriptor lists. </a:t>
            </a:r>
            <a:r>
              <a:rPr lang="en-GB" dirty="0" err="1"/>
              <a:t>Bioversity</a:t>
            </a:r>
            <a:r>
              <a:rPr lang="en-GB" dirty="0"/>
              <a:t> Technical Bulletin Series. </a:t>
            </a:r>
            <a:r>
              <a:rPr lang="en-GB" dirty="0" err="1"/>
              <a:t>Bioversity</a:t>
            </a:r>
            <a:r>
              <a:rPr lang="en-GB" dirty="0"/>
              <a:t> International, Rome, Italy. xii+72p. ISBN: 978-92-9043-792-1</a:t>
            </a:r>
          </a:p>
          <a:p>
            <a:r>
              <a:rPr lang="en-GB" dirty="0"/>
              <a:t>https://</a:t>
            </a:r>
            <a:r>
              <a:rPr lang="en-GB" dirty="0" err="1"/>
              <a:t>cropgenebank.sgrp.cgiar.org</a:t>
            </a:r>
            <a:r>
              <a:rPr lang="en-GB" dirty="0"/>
              <a:t>/</a:t>
            </a:r>
            <a:r>
              <a:rPr lang="en-GB" dirty="0" err="1"/>
              <a:t>index.php</a:t>
            </a:r>
            <a:r>
              <a:rPr lang="en-GB" dirty="0"/>
              <a:t>/learning-space-mainmenu-454/manuals-and-handbooks-mainmenu-533/descriptors-mainmenu-547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245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</a:t>
            </a:r>
            <a:r>
              <a:rPr lang="en-GB" dirty="0" err="1"/>
              <a:t>search?q</a:t>
            </a:r>
            <a:r>
              <a:rPr lang="en-GB" dirty="0"/>
              <a:t>=</a:t>
            </a:r>
            <a:r>
              <a:rPr lang="en-GB" dirty="0" err="1"/>
              <a:t>plant+height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/term/CO_321:0000020</a:t>
            </a:r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/term/CO_330:0000756</a:t>
            </a:r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/term/CO_350:0000233</a:t>
            </a:r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/term/CO_348:2100125</a:t>
            </a:r>
          </a:p>
          <a:p>
            <a:endParaRPr lang="en-GB" dirty="0"/>
          </a:p>
          <a:p>
            <a:r>
              <a:rPr lang="en-NO" dirty="0"/>
              <a:t>Fruit color</a:t>
            </a:r>
          </a:p>
          <a:p>
            <a:pPr lvl="1"/>
            <a:r>
              <a:rPr lang="en-NO" dirty="0"/>
              <a:t>Light green</a:t>
            </a:r>
          </a:p>
          <a:p>
            <a:pPr lvl="1"/>
            <a:r>
              <a:rPr lang="en-NO" dirty="0"/>
              <a:t>Green</a:t>
            </a:r>
          </a:p>
          <a:p>
            <a:pPr lvl="1"/>
            <a:r>
              <a:rPr lang="en-NO" dirty="0"/>
              <a:t>Dark green</a:t>
            </a:r>
          </a:p>
          <a:p>
            <a:r>
              <a:rPr lang="en-NO" dirty="0"/>
              <a:t>Leaf shape</a:t>
            </a:r>
          </a:p>
          <a:p>
            <a:pPr lvl="1"/>
            <a:r>
              <a:rPr lang="en-NO" dirty="0"/>
              <a:t>Cordate</a:t>
            </a:r>
          </a:p>
          <a:p>
            <a:pPr lvl="1"/>
            <a:r>
              <a:rPr lang="en-NO" dirty="0"/>
              <a:t>Obling</a:t>
            </a:r>
          </a:p>
          <a:p>
            <a:pPr lvl="1"/>
            <a:r>
              <a:rPr lang="en-NO" dirty="0"/>
              <a:t>Ovate</a:t>
            </a:r>
          </a:p>
          <a:p>
            <a:r>
              <a:rPr lang="en-NO" dirty="0"/>
              <a:t>Leaf shape of mature leaf</a:t>
            </a:r>
          </a:p>
          <a:p>
            <a:pPr lvl="1"/>
            <a:r>
              <a:rPr lang="en-NO" dirty="0"/>
              <a:t>Cordate</a:t>
            </a:r>
          </a:p>
          <a:p>
            <a:pPr lvl="1"/>
            <a:r>
              <a:rPr lang="en-NO" dirty="0"/>
              <a:t>Wedge shaped</a:t>
            </a:r>
          </a:p>
          <a:p>
            <a:pPr lvl="1"/>
            <a:r>
              <a:rPr lang="en-NO" dirty="0"/>
              <a:t>Pentagonal</a:t>
            </a:r>
          </a:p>
          <a:p>
            <a:pPr lvl="1"/>
            <a:r>
              <a:rPr lang="en-NO" dirty="0"/>
              <a:t>Circular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768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</a:t>
            </a:r>
            <a:r>
              <a:rPr lang="en-GB" dirty="0" err="1"/>
              <a:t>search?q</a:t>
            </a:r>
            <a:r>
              <a:rPr lang="en-GB" dirty="0"/>
              <a:t>=</a:t>
            </a:r>
            <a:r>
              <a:rPr lang="en-GB" dirty="0" err="1"/>
              <a:t>plant+height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/term/CO_321:0000020</a:t>
            </a:r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/term/CO_330:0000756</a:t>
            </a:r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/term/CO_350:0000233</a:t>
            </a:r>
          </a:p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/term/CO_348:2100125</a:t>
            </a:r>
          </a:p>
          <a:p>
            <a:endParaRPr lang="en-GB" dirty="0"/>
          </a:p>
          <a:p>
            <a:r>
              <a:rPr lang="en-NO" dirty="0"/>
              <a:t>Fruit color</a:t>
            </a:r>
          </a:p>
          <a:p>
            <a:pPr lvl="1"/>
            <a:r>
              <a:rPr lang="en-NO" dirty="0"/>
              <a:t>Light green</a:t>
            </a:r>
          </a:p>
          <a:p>
            <a:pPr lvl="1"/>
            <a:r>
              <a:rPr lang="en-NO" dirty="0"/>
              <a:t>Green</a:t>
            </a:r>
          </a:p>
          <a:p>
            <a:pPr lvl="1"/>
            <a:r>
              <a:rPr lang="en-NO" dirty="0"/>
              <a:t>Dark green</a:t>
            </a:r>
          </a:p>
          <a:p>
            <a:r>
              <a:rPr lang="en-NO" dirty="0"/>
              <a:t>Leaf shape</a:t>
            </a:r>
          </a:p>
          <a:p>
            <a:pPr lvl="1"/>
            <a:r>
              <a:rPr lang="en-NO" dirty="0"/>
              <a:t>Cordate</a:t>
            </a:r>
          </a:p>
          <a:p>
            <a:pPr lvl="1"/>
            <a:r>
              <a:rPr lang="en-NO" dirty="0"/>
              <a:t>Obling</a:t>
            </a:r>
          </a:p>
          <a:p>
            <a:pPr lvl="1"/>
            <a:r>
              <a:rPr lang="en-NO" dirty="0"/>
              <a:t>Ovate</a:t>
            </a:r>
          </a:p>
          <a:p>
            <a:r>
              <a:rPr lang="en-NO" dirty="0"/>
              <a:t>Leaf shape of mature leaf</a:t>
            </a:r>
          </a:p>
          <a:p>
            <a:pPr lvl="1"/>
            <a:r>
              <a:rPr lang="en-NO" dirty="0"/>
              <a:t>Cordate</a:t>
            </a:r>
          </a:p>
          <a:p>
            <a:pPr lvl="1"/>
            <a:r>
              <a:rPr lang="en-NO" dirty="0"/>
              <a:t>Wedge shaped</a:t>
            </a:r>
          </a:p>
          <a:p>
            <a:pPr lvl="1"/>
            <a:r>
              <a:rPr lang="en-NO" dirty="0"/>
              <a:t>Pentagonal</a:t>
            </a:r>
          </a:p>
          <a:p>
            <a:pPr lvl="1"/>
            <a:r>
              <a:rPr lang="en-NO" dirty="0"/>
              <a:t>Circular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644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Thormann</a:t>
            </a:r>
            <a:r>
              <a:rPr lang="en-GB" dirty="0"/>
              <a:t> I, </a:t>
            </a:r>
            <a:r>
              <a:rPr lang="en-GB" dirty="0" err="1"/>
              <a:t>Alercia</a:t>
            </a:r>
            <a:r>
              <a:rPr lang="en-GB" dirty="0"/>
              <a:t> A, </a:t>
            </a:r>
            <a:r>
              <a:rPr lang="en-GB" dirty="0" err="1"/>
              <a:t>Dulloo</a:t>
            </a:r>
            <a:r>
              <a:rPr lang="en-GB" dirty="0"/>
              <a:t> ME. 2013. Core descriptors for in situ conservation of crop wild relatives v.1. </a:t>
            </a:r>
            <a:r>
              <a:rPr lang="en-GB" dirty="0" err="1"/>
              <a:t>Bioversity</a:t>
            </a:r>
            <a:r>
              <a:rPr lang="en-GB" dirty="0"/>
              <a:t> International, Rome, Italy. ISBN-978-92-9043-935-6. Cover photo: Wild Allium in Italy. A. Lane.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6196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Alercia</a:t>
            </a:r>
            <a:r>
              <a:rPr lang="en-GB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, A., López, F., </a:t>
            </a:r>
            <a:r>
              <a:rPr lang="en-GB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Marsella</a:t>
            </a:r>
            <a:r>
              <a:rPr lang="en-GB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, M., and </a:t>
            </a:r>
            <a:r>
              <a:rPr lang="en-GB" b="0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Cerutti</a:t>
            </a:r>
            <a:r>
              <a:rPr lang="en-GB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, A.L. 2021. </a:t>
            </a:r>
            <a:r>
              <a:rPr lang="en-GB" b="0" i="1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Descriptors for Crop Wild Relatives conserved in situ (CWRI v.1). International Treaty on Plant Genetic Resources for Food and Agriculture.</a:t>
            </a:r>
            <a:r>
              <a:rPr lang="en-GB" b="0" i="0" dirty="0">
                <a:solidFill>
                  <a:srgbClr val="545454"/>
                </a:solidFill>
                <a:effectLst/>
                <a:latin typeface="Open Sans" panose="020B0606030504020204" pitchFamily="34" charset="0"/>
              </a:rPr>
              <a:t> Rome. FAO. </a:t>
            </a:r>
            <a:r>
              <a:rPr lang="en-GB" b="0" i="0" u="sng" dirty="0">
                <a:effectLst/>
                <a:latin typeface="Open Sans" panose="020B0606030504020204" pitchFamily="34" charset="0"/>
                <a:hlinkClick r:id="rId3"/>
              </a:rPr>
              <a:t>https://doi.org/10.4060/cb3256en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727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962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biodt.eu</a:t>
            </a:r>
            <a:r>
              <a:rPr lang="en-US" dirty="0"/>
              <a:t>/use-cases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48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b="1" dirty="0">
                <a:solidFill>
                  <a:schemeClr val="bg1"/>
                </a:solidFill>
              </a:rPr>
              <a:t>GLIS relevant Services from national GBIF Nodes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National GBIF nodes can work with national PGRFA focal points to develop and deliver modern, dynamic and automatic </a:t>
            </a:r>
            <a:r>
              <a:rPr lang="en-NO" dirty="0">
                <a:solidFill>
                  <a:srgbClr val="FFFF00"/>
                </a:solidFill>
              </a:rPr>
              <a:t>data mobilisation services</a:t>
            </a:r>
            <a:r>
              <a:rPr lang="en-NO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GBIF has developed data mobilisation guidelines for </a:t>
            </a:r>
            <a:r>
              <a:rPr lang="en-NO" dirty="0">
                <a:solidFill>
                  <a:srgbClr val="FFFF00"/>
                </a:solidFill>
              </a:rPr>
              <a:t>DNA-derived data </a:t>
            </a:r>
            <a:r>
              <a:rPr lang="en-NO" dirty="0">
                <a:solidFill>
                  <a:schemeClr val="bg1"/>
                </a:solidFill>
              </a:rPr>
              <a:t>available for reuse by GLIS.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The </a:t>
            </a:r>
            <a:r>
              <a:rPr lang="en-NO" dirty="0">
                <a:solidFill>
                  <a:srgbClr val="FFFF00"/>
                </a:solidFill>
              </a:rPr>
              <a:t>Multi-Crop Passport Descriptors (MCPD) </a:t>
            </a:r>
            <a:r>
              <a:rPr lang="en-NO" dirty="0">
                <a:solidFill>
                  <a:schemeClr val="bg1"/>
                </a:solidFill>
              </a:rPr>
              <a:t>for genebank accessions conserved </a:t>
            </a:r>
            <a:r>
              <a:rPr lang="en-NO" i="1" dirty="0">
                <a:solidFill>
                  <a:schemeClr val="bg1"/>
                </a:solidFill>
              </a:rPr>
              <a:t>ex situ </a:t>
            </a:r>
            <a:r>
              <a:rPr lang="en-NO" dirty="0">
                <a:solidFill>
                  <a:schemeClr val="bg1"/>
                </a:solidFill>
              </a:rPr>
              <a:t>are </a:t>
            </a:r>
            <a:r>
              <a:rPr lang="en-NO" u="sng" dirty="0">
                <a:solidFill>
                  <a:schemeClr val="bg1"/>
                </a:solidFill>
              </a:rPr>
              <a:t>already</a:t>
            </a:r>
            <a:r>
              <a:rPr lang="en-NO" dirty="0">
                <a:solidFill>
                  <a:schemeClr val="bg1"/>
                </a:solidFill>
              </a:rPr>
              <a:t> mapped to Darwin Core and the DwC germplasm extension.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Many </a:t>
            </a:r>
            <a:r>
              <a:rPr lang="en-NO" dirty="0">
                <a:solidFill>
                  <a:srgbClr val="FFFF00"/>
                </a:solidFill>
              </a:rPr>
              <a:t>crop wild relatives conserved </a:t>
            </a:r>
            <a:r>
              <a:rPr lang="en-NO" i="1" dirty="0">
                <a:solidFill>
                  <a:srgbClr val="FFFF00"/>
                </a:solidFill>
              </a:rPr>
              <a:t>in situ </a:t>
            </a:r>
            <a:r>
              <a:rPr lang="en-NO" dirty="0">
                <a:solidFill>
                  <a:schemeClr val="bg1"/>
                </a:solidFill>
              </a:rPr>
              <a:t>are </a:t>
            </a:r>
            <a:r>
              <a:rPr lang="en-NO" u="sng" dirty="0">
                <a:solidFill>
                  <a:schemeClr val="bg1"/>
                </a:solidFill>
              </a:rPr>
              <a:t>already</a:t>
            </a:r>
            <a:r>
              <a:rPr lang="en-NO" dirty="0">
                <a:solidFill>
                  <a:schemeClr val="bg1"/>
                </a:solidFill>
              </a:rPr>
              <a:t> an integrated part of the GBIF portal. (CWRs are an estimated 21% of the flora).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GBIF experts (and national nodes) can contribute to the development of the descriptors for CWR conservation </a:t>
            </a:r>
            <a:r>
              <a:rPr lang="en-NO" i="1" dirty="0">
                <a:solidFill>
                  <a:schemeClr val="bg1"/>
                </a:solidFill>
              </a:rPr>
              <a:t>in situ</a:t>
            </a:r>
            <a:r>
              <a:rPr lang="en-NO" dirty="0">
                <a:solidFill>
                  <a:schemeClr val="bg1"/>
                </a:solidFill>
              </a:rPr>
              <a:t>, including </a:t>
            </a:r>
            <a:r>
              <a:rPr lang="en-NO" dirty="0">
                <a:solidFill>
                  <a:srgbClr val="FFFF00"/>
                </a:solidFill>
              </a:rPr>
              <a:t>harmonization with Darwin Core </a:t>
            </a:r>
            <a:r>
              <a:rPr lang="en-NO" dirty="0">
                <a:solidFill>
                  <a:schemeClr val="bg1"/>
                </a:solidFill>
              </a:rPr>
              <a:t>and the development of extensions for data publishing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bg1"/>
                </a:solidFill>
              </a:rPr>
              <a:t>Genebank collections (in WIEWS, etc.) could be linked to the GBIF-hosted </a:t>
            </a:r>
            <a:r>
              <a:rPr lang="en-NO" dirty="0">
                <a:solidFill>
                  <a:srgbClr val="FFFF00"/>
                </a:solidFill>
              </a:rPr>
              <a:t>Global Registry of Scientific Collections </a:t>
            </a:r>
            <a:r>
              <a:rPr lang="en-NO" dirty="0">
                <a:solidFill>
                  <a:schemeClr val="bg1"/>
                </a:solidFill>
              </a:rPr>
              <a:t>(GRSciColl) – for deeper integration of collections with the overall web-of-science metrics.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3580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dwc.tdwg.org</a:t>
            </a:r>
            <a:r>
              <a:rPr lang="en-GB" dirty="0"/>
              <a:t>/terms/</a:t>
            </a:r>
          </a:p>
          <a:p>
            <a:r>
              <a:rPr lang="en-GB" dirty="0"/>
              <a:t>https://</a:t>
            </a:r>
            <a:r>
              <a:rPr lang="en-GB" dirty="0" err="1"/>
              <a:t>dwc.tdwg.org</a:t>
            </a:r>
            <a:r>
              <a:rPr lang="en-GB" dirty="0"/>
              <a:t>/text/</a:t>
            </a:r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/core/</a:t>
            </a:r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/extension/</a:t>
            </a:r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/extension/</a:t>
            </a:r>
            <a:r>
              <a:rPr lang="en-GB" dirty="0" err="1"/>
              <a:t>dwc</a:t>
            </a:r>
            <a:r>
              <a:rPr lang="en-GB" dirty="0"/>
              <a:t>/measurements_or_facts_2022-02-02.xml</a:t>
            </a:r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/extension/</a:t>
            </a:r>
            <a:r>
              <a:rPr lang="en-GB" dirty="0" err="1"/>
              <a:t>dwc</a:t>
            </a:r>
            <a:r>
              <a:rPr lang="en-GB" dirty="0"/>
              <a:t>/</a:t>
            </a:r>
            <a:r>
              <a:rPr lang="en-GB" dirty="0" err="1"/>
              <a:t>identification.xml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/extension/</a:t>
            </a:r>
            <a:r>
              <a:rPr lang="en-GB" dirty="0" err="1"/>
              <a:t>dwc</a:t>
            </a:r>
            <a:r>
              <a:rPr lang="en-GB" dirty="0"/>
              <a:t>/resource_relationship_2022-02-02.xml</a:t>
            </a:r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/extension/gbif/1.0/</a:t>
            </a:r>
            <a:r>
              <a:rPr lang="en-GB" dirty="0" err="1"/>
              <a:t>multimedia.xml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rs.gbif.org</a:t>
            </a:r>
            <a:r>
              <a:rPr lang="en-GB" dirty="0"/>
              <a:t>/extension/gbif/1.0/dna_derived_data_2022-02-23.xml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964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dwc.tdwg.org</a:t>
            </a:r>
            <a:r>
              <a:rPr lang="en-GB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540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dwc.tdwg.org</a:t>
            </a:r>
            <a:r>
              <a:rPr lang="en-GB" dirty="0"/>
              <a:t>/terms/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267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TDWG Vocabulary Maintenance Specification (VMS): 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tdwg</a:t>
            </a:r>
            <a:r>
              <a:rPr lang="en-GB" dirty="0"/>
              <a:t>/vocab/blob/master/</a:t>
            </a:r>
            <a:r>
              <a:rPr lang="en-GB" dirty="0" err="1"/>
              <a:t>vms</a:t>
            </a:r>
            <a:r>
              <a:rPr lang="en-GB" dirty="0"/>
              <a:t>/maintenance-</a:t>
            </a:r>
            <a:r>
              <a:rPr lang="en-GB" dirty="0" err="1"/>
              <a:t>specification.md</a:t>
            </a:r>
            <a:endParaRPr lang="en-GB" dirty="0"/>
          </a:p>
          <a:p>
            <a:r>
              <a:rPr lang="en-GB" dirty="0"/>
              <a:t>TDWG Standards Documentation Standard (SDS): 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tdwg</a:t>
            </a:r>
            <a:r>
              <a:rPr lang="en-GB" dirty="0"/>
              <a:t>/vocab/blob/master/</a:t>
            </a:r>
            <a:r>
              <a:rPr lang="en-GB" dirty="0" err="1"/>
              <a:t>sds</a:t>
            </a:r>
            <a:r>
              <a:rPr lang="en-GB" dirty="0"/>
              <a:t>/documentation-</a:t>
            </a:r>
            <a:r>
              <a:rPr lang="en-GB" dirty="0" err="1"/>
              <a:t>specification.md</a:t>
            </a:r>
            <a:endParaRPr lang="en-GB" dirty="0"/>
          </a:p>
          <a:p>
            <a:r>
              <a:rPr lang="en-GB" dirty="0"/>
              <a:t>TDWG standards ratification process, https://</a:t>
            </a:r>
            <a:r>
              <a:rPr lang="en-GB" dirty="0" err="1"/>
              <a:t>www.tdwg.org</a:t>
            </a:r>
            <a:r>
              <a:rPr lang="en-GB" dirty="0"/>
              <a:t>/about/process/</a:t>
            </a:r>
          </a:p>
          <a:p>
            <a:r>
              <a:rPr lang="en-GB" dirty="0"/>
              <a:t>TDWG Review Manager Guidelines, https://</a:t>
            </a:r>
            <a:r>
              <a:rPr lang="en-GB" dirty="0" err="1"/>
              <a:t>www.tdwg.org</a:t>
            </a:r>
            <a:r>
              <a:rPr lang="en-GB" dirty="0"/>
              <a:t>/about/review-managers/</a:t>
            </a:r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30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TDWG TAG: http://</a:t>
            </a:r>
            <a:r>
              <a:rPr lang="en-GB" dirty="0" err="1"/>
              <a:t>wiki.tdwg.org</a:t>
            </a:r>
            <a:r>
              <a:rPr lang="en-GB" dirty="0"/>
              <a:t>/TAG</a:t>
            </a:r>
          </a:p>
          <a:p>
            <a:r>
              <a:rPr lang="en-GB" dirty="0"/>
              <a:t>Hyam, R (2006). A technical architecture for TDWG</a:t>
            </a:r>
            <a:r>
              <a:rPr lang="en-GB" baseline="0" dirty="0"/>
              <a:t> standards. Proceedings of TDWG 2006, St Louis, Missouri, USA. </a:t>
            </a:r>
            <a:r>
              <a:rPr lang="en-GB" dirty="0"/>
              <a:t>http://</a:t>
            </a:r>
            <a:r>
              <a:rPr lang="en-GB" dirty="0" err="1"/>
              <a:t>www.tdwg.org</a:t>
            </a:r>
            <a:r>
              <a:rPr lang="en-GB" dirty="0"/>
              <a:t>/proceedings/article/</a:t>
            </a:r>
            <a:r>
              <a:rPr lang="en-GB" dirty="0" err="1"/>
              <a:t>viewArticle</a:t>
            </a:r>
            <a:r>
              <a:rPr lang="en-GB" dirty="0"/>
              <a:t>/88</a:t>
            </a:r>
          </a:p>
          <a:p>
            <a:r>
              <a:rPr lang="en-GB" dirty="0"/>
              <a:t>Image from:</a:t>
            </a:r>
            <a:r>
              <a:rPr lang="en-GB" baseline="0" dirty="0"/>
              <a:t> http://</a:t>
            </a:r>
            <a:r>
              <a:rPr lang="en-GB" baseline="0" dirty="0" err="1"/>
              <a:t>www.tdwg.org</a:t>
            </a:r>
            <a:r>
              <a:rPr lang="en-GB" baseline="0" dirty="0"/>
              <a:t>/</a:t>
            </a:r>
            <a:r>
              <a:rPr lang="en-GB" baseline="0" dirty="0" err="1"/>
              <a:t>fileadmin</a:t>
            </a:r>
            <a:r>
              <a:rPr lang="en-GB" baseline="0" dirty="0"/>
              <a:t>/2007meeting/slides/Hyam_OntologiesInTdwgArchitecture_abs229.pdf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CC5F5-191B-C64C-B534-05ED1908B88E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TDWG</a:t>
            </a:r>
            <a:r>
              <a:rPr lang="en-GB" baseline="0" dirty="0"/>
              <a:t> Technical Architecture Group (2008). </a:t>
            </a:r>
            <a:r>
              <a:rPr lang="en-GB" dirty="0"/>
              <a:t>TDWG Technical </a:t>
            </a:r>
            <a:r>
              <a:rPr lang="en-GB" baseline="0" dirty="0"/>
              <a:t>Roadmap 2008: http://</a:t>
            </a:r>
            <a:r>
              <a:rPr lang="en-GB" baseline="0" dirty="0" err="1"/>
              <a:t>wiki.tdwg.org</a:t>
            </a:r>
            <a:r>
              <a:rPr lang="en-GB" baseline="0" dirty="0"/>
              <a:t>/</a:t>
            </a:r>
            <a:r>
              <a:rPr lang="en-GB" baseline="0" dirty="0" err="1"/>
              <a:t>twiki</a:t>
            </a:r>
            <a:r>
              <a:rPr lang="en-GB" baseline="0" dirty="0"/>
              <a:t>/pub/TAG/RoadMap2008/TDWG_TAG_Roadmap_2008.pdf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Ontology Roadmap for </a:t>
            </a:r>
            <a:r>
              <a:rPr lang="en-GB" baseline="0" dirty="0" err="1"/>
              <a:t>eBiosphere</a:t>
            </a:r>
            <a:r>
              <a:rPr lang="en-GB" baseline="0" dirty="0"/>
              <a:t> (2009) http://</a:t>
            </a:r>
            <a:r>
              <a:rPr lang="en-GB" baseline="0" dirty="0" err="1"/>
              <a:t>wiki.tdwg.org</a:t>
            </a:r>
            <a:r>
              <a:rPr lang="en-GB" baseline="0" dirty="0"/>
              <a:t>/</a:t>
            </a:r>
            <a:r>
              <a:rPr lang="en-GB" baseline="0" dirty="0" err="1"/>
              <a:t>twiki</a:t>
            </a:r>
            <a:r>
              <a:rPr lang="en-GB" baseline="0" dirty="0"/>
              <a:t>/bin/view/TAG/</a:t>
            </a:r>
            <a:r>
              <a:rPr lang="en-GB" baseline="0" dirty="0" err="1"/>
              <a:t>OntologyRoadmap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CC5F5-191B-C64C-B534-05ED1908B88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hyperlink" Target="https://www.gbif.org/document/81771" TargetMode="External"/><Relationship Id="rId4" Type="http://schemas.openxmlformats.org/officeDocument/2006/relationships/hyperlink" Target="https://fonts.google.com/specimen/Roboto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Instructions: Delete before presenting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B3963-E43D-1645-A420-FE7FEAB74CB7}"/>
              </a:ext>
            </a:extLst>
          </p:cNvPr>
          <p:cNvSpPr txBox="1"/>
          <p:nvPr userDrawn="1"/>
        </p:nvSpPr>
        <p:spPr>
          <a:xfrm>
            <a:off x="8023860" y="1206013"/>
            <a:ext cx="3904615" cy="488516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template includes the following layouts:</a:t>
            </a:r>
          </a:p>
          <a:p>
            <a:pPr marL="0" indent="0">
              <a:buNone/>
            </a:pP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Cover slide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and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Full-size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dividers/accents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Colour background for the editable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Title only with background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Four-column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Two column image and text above full-width image and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Section break/accent (three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Screenshot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Divider with background art and image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 slide (five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Partner logo slides (two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Testimonial</a:t>
            </a:r>
          </a:p>
          <a:p>
            <a:pPr marL="180975" indent="-180975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C9C07-41DD-2E42-A15F-161C8D1F1C9D}"/>
              </a:ext>
            </a:extLst>
          </p:cNvPr>
          <p:cNvSpPr txBox="1"/>
          <p:nvPr userDrawn="1"/>
        </p:nvSpPr>
        <p:spPr>
          <a:xfrm>
            <a:off x="227013" y="1196977"/>
            <a:ext cx="7565265" cy="510060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>
              <a:buNone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 PowerPoint template is intended for use in creating new slide decks from scratch: all slide layouts can be accessed and applied in the </a:t>
            </a:r>
            <a:r>
              <a:rPr lang="en-GB" sz="14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Home &gt; Layout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toolbar. It also serves as the vehicle for importing old slides into the new format. 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get started, please download and review the GBIF </a:t>
            </a:r>
            <a:r>
              <a:rPr lang="en-GB" sz="1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Powerpoint</a:t>
            </a: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Toolkit</a:t>
            </a:r>
            <a:r>
              <a:rPr lang="en-GB" sz="1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which is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located in </a:t>
            </a:r>
            <a:r>
              <a:rPr lang="en-GB" sz="14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(GBIF-Toolkit_v1.pptx). This presentation provides instructions on how to use and customize the various design elements consistently in this template and across your presentations, e.g. changing the map on a title slide, etc. The file also provides access to additional graphic elements—such as tables, charts, icons, editable maps, quote boxes, photo grids and timelines.</a:t>
            </a:r>
          </a:p>
          <a:p>
            <a:pPr marL="0" indent="0">
              <a:buNone/>
            </a:pPr>
            <a:endParaRPr lang="en-GB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Please install Roboto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a free Google Font family, on your local machine to ensure consistent display (it’s the same font  we use on </a:t>
            </a:r>
            <a:r>
              <a:rPr lang="en-GB" sz="1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GBIF.org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 Download the Zip archive from </a:t>
            </a:r>
            <a:r>
              <a:rPr lang="en-GB" sz="1400" b="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Box &gt; Communications &gt; PPT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https://fonts.google.com/specimen/Roboto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To install,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Windows users: select the font files, right-click and select </a:t>
            </a:r>
            <a:r>
              <a:rPr lang="en-GB" sz="1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Install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Mac users: select the font files, control-click and select </a:t>
            </a:r>
            <a:r>
              <a:rPr lang="en-GB" sz="14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 with…Font Book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Several of the ’standard’ GBIF slides that receive regular updates (e.g. ‘By the numbers’, literature tracking, and other charts) are best copied from from the update deck, which is here: 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https://www.gbif.org/document/81771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</a:p>
          <a:p>
            <a:pPr marL="0" indent="0">
              <a:buNone/>
            </a:pP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Finally, the last seven slide layouts are not intended for use; instead, they are there to ease the pain importing and reformatting old slides as much as possible.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0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A0DA1-9944-D443-8C0E-C5C37930D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79" y="303630"/>
            <a:ext cx="11696997" cy="6250740"/>
          </a:xfrm>
          <a:prstGeom prst="rect">
            <a:avLst/>
          </a:prstGeom>
        </p:spPr>
      </p:pic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57A8EDA1-CAFB-1C41-F370-21CA793DA5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4" y="301991"/>
            <a:ext cx="11691571" cy="6250740"/>
          </a:xfrm>
          <a:prstGeom prst="rect">
            <a:avLst/>
          </a:prstGeom>
        </p:spPr>
      </p:pic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4" y="3520443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  <a:p>
            <a:pPr algn="ctr"/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25041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3B2EFF8-3B54-9342-A4AE-11D1B46B5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56C4AE-E6B3-D748-8E48-193C6D5CFF7E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081C41-0301-4E40-BAEB-C88696DAA6ED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6E54A-51D1-7F46-B99C-9D48DDB90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F8D140-F4F0-084B-9233-B1D4AB5BA9BA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AEAF87-7502-1542-8949-B37351F23BB3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561CE-902E-AF44-BB8D-A3E4A48D0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66DD3A-1468-7346-A1E8-7A0DF60D41F5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accent2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CAB15-575F-2F4B-B7AE-500330FA27F6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F0BE1-0D2C-8F4F-94E1-9EFE13E3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AB78D-9F0F-2545-8FFC-72EDD9F7716C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508295-71FA-6D46-85E0-F2B8EDC1E8C5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AF62D-00BD-F94E-9497-5DD330127A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8E8775-6DD7-A04F-9425-763C8378B652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B7957-9D7D-E849-9349-4D9ECD76A0B0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685879-D82F-2B40-B798-70B56D1E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705689" y="6010603"/>
            <a:ext cx="1247090" cy="6714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9D825F-BD09-B744-A62A-6CD08CB8F1A0}"/>
              </a:ext>
            </a:extLst>
          </p:cNvPr>
          <p:cNvSpPr txBox="1"/>
          <p:nvPr userDrawn="1"/>
        </p:nvSpPr>
        <p:spPr>
          <a:xfrm>
            <a:off x="669925" y="2561646"/>
            <a:ext cx="5359400" cy="81020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48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15EAB-C22B-6A46-9100-14346EF66AC2}"/>
              </a:ext>
            </a:extLst>
          </p:cNvPr>
          <p:cNvSpPr txBox="1"/>
          <p:nvPr userDrawn="1"/>
        </p:nvSpPr>
        <p:spPr>
          <a:xfrm>
            <a:off x="9520873" y="6127559"/>
            <a:ext cx="1164345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GB" sz="1400" b="0" i="0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endParaRPr lang="en-GB" sz="1400" b="0" i="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2D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2D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/>
              <a:t> 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rgbClr val="92D05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32B5D-E521-4014-97B9-56C88E0553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880000" y="1355544"/>
            <a:ext cx="8352000" cy="334800"/>
          </a:xfrm>
        </p:spPr>
        <p:txBody>
          <a:bodyPr/>
          <a:lstStyle>
            <a:lvl1pPr>
              <a:lnSpc>
                <a:spcPts val="2600"/>
              </a:lnSpc>
              <a:spcAft>
                <a:spcPts val="0"/>
              </a:spcAft>
              <a:defRPr sz="2900" b="0" cap="all" baseline="0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C10BB-0206-4814-99A3-B201DF351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782" y="2193925"/>
            <a:ext cx="8352000" cy="540000"/>
          </a:xfrm>
        </p:spPr>
        <p:txBody>
          <a:bodyPr/>
          <a:lstStyle>
            <a:lvl1pPr>
              <a:lnSpc>
                <a:spcPts val="1800"/>
              </a:lnSpc>
              <a:spcAft>
                <a:spcPts val="0"/>
              </a:spcAft>
              <a:defRPr sz="1600" b="0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>
              <a:lnSpc>
                <a:spcPts val="18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3pPr>
            <a:lvl4pPr>
              <a:lnSpc>
                <a:spcPts val="18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4pPr>
            <a:lvl5pPr>
              <a:lnSpc>
                <a:spcPts val="1800"/>
              </a:lnSpc>
              <a:spcAft>
                <a:spcPts val="0"/>
              </a:spcAft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173EF2D0-8A77-4574-A3BE-BD34E0D48A2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880000" y="2916000"/>
            <a:ext cx="8352000" cy="2736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5014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59"/>
            <a:ext cx="103632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3" y="3886201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4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8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5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2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0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7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292" tIns="45646" rIns="91292" bIns="45646"/>
          <a:lstStyle/>
          <a:p>
            <a:fld id="{968C2AC7-14B7-1546-A1EC-D9F5A5847096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13" y="6356352"/>
            <a:ext cx="3860800" cy="365125"/>
          </a:xfrm>
          <a:prstGeom prst="rect">
            <a:avLst/>
          </a:prstGeom>
        </p:spPr>
        <p:txBody>
          <a:bodyPr lIns="91292" tIns="45646" rIns="91292" bIns="45646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2"/>
            <a:ext cx="2844800" cy="365125"/>
          </a:xfrm>
          <a:prstGeom prst="rect">
            <a:avLst/>
          </a:prstGeom>
        </p:spPr>
        <p:txBody>
          <a:bodyPr lIns="91292" tIns="45646" rIns="91292" bIns="45646"/>
          <a:lstStyle/>
          <a:p>
            <a:fld id="{BA5FC41D-C8C7-614E-A692-64D6A2BE9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7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9"/>
            <a:ext cx="11360800" cy="76359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6854" lvl="0" indent="-3426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708" lvl="1" indent="-317260">
              <a:spcBef>
                <a:spcPts val="1598"/>
              </a:spcBef>
              <a:spcAft>
                <a:spcPts val="0"/>
              </a:spcAft>
              <a:buSzPts val="1400"/>
              <a:buChar char="○"/>
              <a:defRPr/>
            </a:lvl2pPr>
            <a:lvl3pPr marL="1370562" lvl="2" indent="-317260">
              <a:spcBef>
                <a:spcPts val="1598"/>
              </a:spcBef>
              <a:spcAft>
                <a:spcPts val="0"/>
              </a:spcAft>
              <a:buSzPts val="1400"/>
              <a:buChar char="■"/>
              <a:defRPr/>
            </a:lvl3pPr>
            <a:lvl4pPr marL="1827416" lvl="3" indent="-317260">
              <a:spcBef>
                <a:spcPts val="1598"/>
              </a:spcBef>
              <a:spcAft>
                <a:spcPts val="0"/>
              </a:spcAft>
              <a:buSzPts val="1400"/>
              <a:buChar char="●"/>
              <a:defRPr/>
            </a:lvl4pPr>
            <a:lvl5pPr marL="2284270" lvl="4" indent="-317260">
              <a:spcBef>
                <a:spcPts val="1598"/>
              </a:spcBef>
              <a:spcAft>
                <a:spcPts val="0"/>
              </a:spcAft>
              <a:buSzPts val="1400"/>
              <a:buChar char="○"/>
              <a:defRPr/>
            </a:lvl5pPr>
            <a:lvl6pPr marL="2741124" lvl="5" indent="-317260">
              <a:spcBef>
                <a:spcPts val="1598"/>
              </a:spcBef>
              <a:spcAft>
                <a:spcPts val="0"/>
              </a:spcAft>
              <a:buSzPts val="1400"/>
              <a:buChar char="■"/>
              <a:defRPr/>
            </a:lvl6pPr>
            <a:lvl7pPr marL="3197979" lvl="6" indent="-317260">
              <a:spcBef>
                <a:spcPts val="1598"/>
              </a:spcBef>
              <a:spcAft>
                <a:spcPts val="0"/>
              </a:spcAft>
              <a:buSzPts val="1400"/>
              <a:buChar char="●"/>
              <a:defRPr/>
            </a:lvl7pPr>
            <a:lvl8pPr marL="3654833" lvl="7" indent="-317260">
              <a:spcBef>
                <a:spcPts val="1598"/>
              </a:spcBef>
              <a:spcAft>
                <a:spcPts val="0"/>
              </a:spcAft>
              <a:buSzPts val="1400"/>
              <a:buChar char="○"/>
              <a:defRPr/>
            </a:lvl8pPr>
            <a:lvl9pPr marL="4111687" lvl="8" indent="-317260">
              <a:spcBef>
                <a:spcPts val="1598"/>
              </a:spcBef>
              <a:spcAft>
                <a:spcPts val="159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54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bg1">
                    <a:lumMod val="8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8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675" r:id="rId2"/>
    <p:sldLayoutId id="2147483676" r:id="rId3"/>
    <p:sldLayoutId id="2147483677" r:id="rId4"/>
    <p:sldLayoutId id="2147483662" r:id="rId5"/>
    <p:sldLayoutId id="2147483666" r:id="rId6"/>
    <p:sldLayoutId id="2147483717" r:id="rId7"/>
    <p:sldLayoutId id="2147483719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24" r:id="rId14"/>
    <p:sldLayoutId id="2147483721" r:id="rId15"/>
    <p:sldLayoutId id="2147483715" r:id="rId16"/>
    <p:sldLayoutId id="2147483716" r:id="rId17"/>
    <p:sldLayoutId id="2147483704" r:id="rId18"/>
    <p:sldLayoutId id="2147483703" r:id="rId19"/>
    <p:sldLayoutId id="2147483707" r:id="rId20"/>
    <p:sldLayoutId id="2147483678" r:id="rId21"/>
    <p:sldLayoutId id="2147483705" r:id="rId22"/>
    <p:sldLayoutId id="2147483684" r:id="rId23"/>
    <p:sldLayoutId id="2147483699" r:id="rId24"/>
    <p:sldLayoutId id="2147483700" r:id="rId25"/>
    <p:sldLayoutId id="2147483701" r:id="rId26"/>
    <p:sldLayoutId id="2147483702" r:id="rId27"/>
    <p:sldLayoutId id="2147483688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68" r:id="rId34"/>
    <p:sldLayoutId id="2147483714" r:id="rId35"/>
    <p:sldLayoutId id="2147483713" r:id="rId36"/>
    <p:sldLayoutId id="2147483665" r:id="rId37"/>
    <p:sldLayoutId id="2147483664" r:id="rId38"/>
    <p:sldLayoutId id="2147483663" r:id="rId39"/>
    <p:sldLayoutId id="2147483669" r:id="rId40"/>
    <p:sldLayoutId id="2147483670" r:id="rId41"/>
    <p:sldLayoutId id="2147483671" r:id="rId42"/>
    <p:sldLayoutId id="2147483672" r:id="rId43"/>
    <p:sldLayoutId id="2147483727" r:id="rId44"/>
    <p:sldLayoutId id="2147483728" r:id="rId45"/>
    <p:sldLayoutId id="2147483731" r:id="rId4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vedbygningen_(NTNU)_fra_Gamle_Bybro_(main_building_of_the_Norwegian_University_of_Science_and_Technology_seen_from_the_old_city_bridge),_Trondheim,_Norway_-_20091216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asic-formal-ontology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hyperlink" Target="https://ontobee.org/ontology/BF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ntobee.org/ontology/BC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dwg.org/community/osr/material-sampl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hyperlink" Target="https://commons.wikimedia.org/w/index.php?search=specimen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5035/doc-vf1a-nr2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gbif.org/zh/occurrence/search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doi.org/10.4060/cb3256e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biodt.eu/use-cas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dwc.tdwg.org/text/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hyperlink" Target="https://rs.gbif.org/extension/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rs.gbif.org/core/" TargetMode="Externa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wc.tdwg.org/" TargetMode="External"/><Relationship Id="rId3" Type="http://schemas.openxmlformats.org/officeDocument/2006/relationships/hyperlink" Target="https://dwc.tdwg.org/terms/" TargetMode="External"/><Relationship Id="rId7" Type="http://schemas.openxmlformats.org/officeDocument/2006/relationships/hyperlink" Target="https://github.com/tdwg/dwc-q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github.com/tdwg/dwc" TargetMode="External"/><Relationship Id="rId5" Type="http://schemas.openxmlformats.org/officeDocument/2006/relationships/hyperlink" Target="https://dwc.tdwg.org/list/" TargetMode="External"/><Relationship Id="rId4" Type="http://schemas.openxmlformats.org/officeDocument/2006/relationships/hyperlink" Target="https://dwc.tdwg.org/text/" TargetMode="Externa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wc.tdwg.org/term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s.gbif.org/extension/" TargetMode="External"/><Relationship Id="rId5" Type="http://schemas.openxmlformats.org/officeDocument/2006/relationships/hyperlink" Target="https://rs.gbif.org/core/" TargetMode="Externa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0F0E4CC5-D393-A546-8531-49941F5D0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55" y="3851716"/>
            <a:ext cx="6222787" cy="928089"/>
          </a:xfrm>
        </p:spPr>
        <p:txBody>
          <a:bodyPr>
            <a:noAutofit/>
          </a:bodyPr>
          <a:lstStyle/>
          <a:p>
            <a:r>
              <a:rPr lang="en-GB" sz="4000" i="1" dirty="0">
                <a:solidFill>
                  <a:schemeClr val="tx1"/>
                </a:solidFill>
              </a:rPr>
              <a:t>Ontologies in biodiversity data management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A02CFB-4328-F04A-829F-EFFE5C4F01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855" y="4913749"/>
            <a:ext cx="5902154" cy="682819"/>
          </a:xfrm>
        </p:spPr>
        <p:txBody>
          <a:bodyPr>
            <a:normAutofit/>
          </a:bodyPr>
          <a:lstStyle/>
          <a:p>
            <a:r>
              <a:rPr lang="en-GB" dirty="0"/>
              <a:t>Dag Endresen - GBIF Norway, University of Oslo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565BC2-7426-1948-AB9B-93A9355959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6385" y="5995687"/>
            <a:ext cx="3681053" cy="252077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UiO data managers network | 8 June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37F56-948D-C549-BAA8-3D00A36DFDD8}"/>
              </a:ext>
            </a:extLst>
          </p:cNvPr>
          <p:cNvSpPr/>
          <p:nvPr/>
        </p:nvSpPr>
        <p:spPr>
          <a:xfrm>
            <a:off x="463716" y="5993849"/>
            <a:ext cx="1861407" cy="25391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050" dirty="0">
                <a:solidFill>
                  <a:schemeClr val="bg1"/>
                </a:solidFill>
                <a:highlight>
                  <a:srgbClr val="0000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Illustration</a:t>
            </a:r>
            <a:r>
              <a:rPr lang="en-US" sz="1050" dirty="0">
                <a:solidFill>
                  <a:schemeClr val="bg1"/>
                </a:solidFill>
                <a:highlight>
                  <a:srgbClr val="000000"/>
                </a:highlight>
              </a:rPr>
              <a:t>: </a:t>
            </a:r>
            <a:r>
              <a:rPr lang="en-GB" sz="1050" dirty="0">
                <a:solidFill>
                  <a:schemeClr val="bg1"/>
                </a:solidFill>
              </a:rPr>
              <a:t>GBIF data portal</a:t>
            </a:r>
          </a:p>
        </p:txBody>
      </p:sp>
    </p:spTree>
    <p:extLst>
      <p:ext uri="{BB962C8B-B14F-4D97-AF65-F5344CB8AC3E}">
        <p14:creationId xmlns:p14="http://schemas.microsoft.com/office/powerpoint/2010/main" val="119318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98311" y="1715910"/>
            <a:ext cx="10792178" cy="4437061"/>
          </a:xfrm>
        </p:spPr>
        <p:txBody>
          <a:bodyPr>
            <a:normAutofit/>
          </a:bodyPr>
          <a:lstStyle/>
          <a:p>
            <a:pPr marL="328216" indent="-246163" algn="l">
              <a:spcBef>
                <a:spcPts val="0"/>
              </a:spcBef>
              <a:spcAft>
                <a:spcPts val="1632"/>
              </a:spcAft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Provide a shared understanding of what we mean when describing biodiversity entities.</a:t>
            </a:r>
          </a:p>
          <a:p>
            <a:pPr marL="328216" indent="-246163" algn="l">
              <a:spcBef>
                <a:spcPts val="0"/>
              </a:spcBef>
              <a:spcAft>
                <a:spcPts val="1632"/>
              </a:spcAft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What kind of thing or property.</a:t>
            </a:r>
          </a:p>
          <a:p>
            <a:pPr marL="328216" indent="-246163" algn="l">
              <a:spcBef>
                <a:spcPts val="0"/>
              </a:spcBef>
              <a:spcAft>
                <a:spcPts val="1632"/>
              </a:spcAft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A list of things we as a community can agree upon the meaning of.</a:t>
            </a:r>
          </a:p>
          <a:p>
            <a:pPr marL="328216" indent="-246163" algn="l">
              <a:spcBef>
                <a:spcPts val="0"/>
              </a:spcBef>
              <a:spcAft>
                <a:spcPts val="1632"/>
              </a:spcAft>
              <a:buFont typeface="Arial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“</a:t>
            </a:r>
            <a:r>
              <a:rPr lang="en-GB" sz="3200" i="1" dirty="0">
                <a:solidFill>
                  <a:schemeClr val="bg1"/>
                </a:solidFill>
              </a:rPr>
              <a:t>Concept repository</a:t>
            </a:r>
            <a:r>
              <a:rPr lang="en-GB" sz="3200" dirty="0">
                <a:solidFill>
                  <a:schemeClr val="bg1"/>
                </a:solidFill>
              </a:rPr>
              <a:t>” with terms identified by URIs.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27378" y="497153"/>
            <a:ext cx="11537244" cy="1011201"/>
          </a:xfrm>
        </p:spPr>
        <p:txBody>
          <a:bodyPr>
            <a:normAutofit/>
          </a:bodyPr>
          <a:lstStyle/>
          <a:p>
            <a:r>
              <a:rPr lang="en-GB" sz="3600" dirty="0"/>
              <a:t>Vocabularies/ontologies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71352" y="6403289"/>
            <a:ext cx="5890647" cy="287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178" eaLnBrk="0" hangingPunct="0">
              <a:spcBef>
                <a:spcPct val="30000"/>
              </a:spcBef>
              <a:defRPr/>
            </a:pPr>
            <a:r>
              <a:rPr lang="en-GB" sz="1270" dirty="0">
                <a:solidFill>
                  <a:schemeClr val="bg1">
                    <a:lumMod val="85000"/>
                  </a:schemeClr>
                </a:solidFill>
              </a:rPr>
              <a:t>TDWG Technical Roadmap 2008. (TDWG TAG, convened by Roger Hyam). </a:t>
            </a:r>
          </a:p>
        </p:txBody>
      </p:sp>
    </p:spTree>
    <p:extLst>
      <p:ext uri="{BB962C8B-B14F-4D97-AF65-F5344CB8AC3E}">
        <p14:creationId xmlns:p14="http://schemas.microsoft.com/office/powerpoint/2010/main" val="250403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11" y="274638"/>
            <a:ext cx="8334413" cy="625323"/>
          </a:xfrm>
        </p:spPr>
        <p:txBody>
          <a:bodyPr>
            <a:normAutofit fontScale="90000"/>
          </a:bodyPr>
          <a:lstStyle/>
          <a:p>
            <a:r>
              <a:rPr lang="en-US" sz="3718" dirty="0"/>
              <a:t>Term label versus Concept</a:t>
            </a:r>
          </a:p>
        </p:txBody>
      </p:sp>
      <p:sp>
        <p:nvSpPr>
          <p:cNvPr id="8" name="Rectangle 7"/>
          <p:cNvSpPr/>
          <p:nvPr/>
        </p:nvSpPr>
        <p:spPr>
          <a:xfrm>
            <a:off x="462844" y="6353341"/>
            <a:ext cx="10035823" cy="341672"/>
          </a:xfrm>
          <a:prstGeom prst="rect">
            <a:avLst/>
          </a:prstGeom>
        </p:spPr>
        <p:txBody>
          <a:bodyPr wrap="square" lIns="94526" tIns="47264" rIns="94526" bIns="47264">
            <a:spAutoFit/>
          </a:bodyPr>
          <a:lstStyle/>
          <a:p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Dextre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Clarke, S.G. and L. 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Zeng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(2012). From ISO 2788 to ISO 25964: the evolution of thesaurus Standards towards Interoperability and data modeling. ISQ Information Standards Quarterly 24(1): 20-26.</a:t>
            </a:r>
          </a:p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Will, L. (2012). The ISO 25964 Data Model for the Structure of an Information Retrieval Thesaurus. Bulletin of the American Society for Information Science and Technology 38(4): 48-51.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111" y="1039631"/>
            <a:ext cx="11063112" cy="403228"/>
          </a:xfrm>
          <a:prstGeom prst="rect">
            <a:avLst/>
          </a:prstGeom>
        </p:spPr>
        <p:txBody>
          <a:bodyPr wrap="square" lIns="94526" tIns="47264" rIns="94526" bIns="47264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Need to separate terms and term labels</a:t>
            </a:r>
            <a:r>
              <a:rPr lang="en-US" sz="2000" baseline="0" dirty="0">
                <a:solidFill>
                  <a:schemeClr val="bg1"/>
                </a:solidFill>
              </a:rPr>
              <a:t> from the fundamental concepts behind the terminology.</a:t>
            </a:r>
          </a:p>
        </p:txBody>
      </p:sp>
      <p:pic>
        <p:nvPicPr>
          <p:cNvPr id="10" name="Picture 9" descr="Aristoteles man concept ter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71" y="1582529"/>
            <a:ext cx="9445369" cy="42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274642"/>
            <a:ext cx="8340706" cy="763936"/>
          </a:xfrm>
        </p:spPr>
        <p:txBody>
          <a:bodyPr>
            <a:normAutofit/>
          </a:bodyPr>
          <a:lstStyle/>
          <a:p>
            <a:r>
              <a:rPr lang="en-US" sz="3600" dirty="0"/>
              <a:t>Data standards</a:t>
            </a:r>
          </a:p>
        </p:txBody>
      </p:sp>
      <p:pic>
        <p:nvPicPr>
          <p:cNvPr id="4" name="Picture 3" descr="Cartoon standa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32" y="1083734"/>
            <a:ext cx="9132711" cy="48766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533" y="6295532"/>
            <a:ext cx="10893778" cy="372450"/>
          </a:xfrm>
          <a:prstGeom prst="rect">
            <a:avLst/>
          </a:prstGeom>
        </p:spPr>
        <p:txBody>
          <a:bodyPr wrap="square" lIns="94526" tIns="47264" rIns="94526" bIns="47264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Important principle: </a:t>
            </a:r>
            <a:r>
              <a:rPr lang="en-US" i="1" dirty="0">
                <a:solidFill>
                  <a:srgbClr val="FFFF00"/>
                </a:solidFill>
              </a:rPr>
              <a:t>Re-use of terms from standardized terminologies wherever possible.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FC43A-76D5-AD52-A86C-106498C1D674}"/>
              </a:ext>
            </a:extLst>
          </p:cNvPr>
          <p:cNvSpPr txBox="1"/>
          <p:nvPr/>
        </p:nvSpPr>
        <p:spPr>
          <a:xfrm>
            <a:off x="9668935" y="5032746"/>
            <a:ext cx="18795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XKCD CC BY-NC 2.5</a:t>
            </a:r>
          </a:p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http://xkcd.com/927/ </a:t>
            </a:r>
            <a:endParaRPr lang="en-NO" sz="10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65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sphere with black lines&#10;&#10;Description automatically generated with low confidence">
            <a:extLst>
              <a:ext uri="{FF2B5EF4-FFF2-40B4-BE49-F238E27FC236}">
                <a16:creationId xmlns:a16="http://schemas.microsoft.com/office/drawing/2014/main" id="{6BEB7FE0-87C3-F103-0C95-9D109FB91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6F03DB-DB9B-E448-8FED-1D63843803F9}"/>
              </a:ext>
            </a:extLst>
          </p:cNvPr>
          <p:cNvSpPr/>
          <p:nvPr/>
        </p:nvSpPr>
        <p:spPr>
          <a:xfrm>
            <a:off x="1723648" y="2728190"/>
            <a:ext cx="938750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chemeClr val="accent5"/>
                </a:solidFill>
                <a:highlight>
                  <a:srgbClr val="C0C0C0"/>
                </a:highlight>
              </a:rPr>
              <a:t> Biodiversity Semantics</a:t>
            </a:r>
            <a:r>
              <a:rPr lang="en-US" sz="6600" dirty="0">
                <a:solidFill>
                  <a:schemeClr val="bg1">
                    <a:lumMod val="75000"/>
                  </a:schemeClr>
                </a:solidFill>
                <a:highlight>
                  <a:srgbClr val="C0C0C0"/>
                </a:highligh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539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8F7A7D-C4E5-74CE-7CFE-AF413E52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/>
              <a:t>Biodiversity Knowledge representations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F72368E-D101-5CBF-FB66-3072254E88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Biodiversity Knowledge Graph (Rod Page, CC By, Wikimedia Commons) | https://</a:t>
            </a:r>
            <a:r>
              <a:rPr lang="en-GB" dirty="0" err="1"/>
              <a:t>doi.org</a:t>
            </a:r>
            <a:r>
              <a:rPr lang="en-GB" dirty="0"/>
              <a:t>/10.3897/rio.2.e8767</a:t>
            </a:r>
          </a:p>
        </p:txBody>
      </p:sp>
      <p:pic>
        <p:nvPicPr>
          <p:cNvPr id="6" name="Picture 5" descr="A picture containing screenshot, black, circle, line&#10;&#10;Description automatically generated">
            <a:extLst>
              <a:ext uri="{FF2B5EF4-FFF2-40B4-BE49-F238E27FC236}">
                <a16:creationId xmlns:a16="http://schemas.microsoft.com/office/drawing/2014/main" id="{2B2218B4-8E33-2550-2452-622691A0D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51" y="1336431"/>
            <a:ext cx="5902786" cy="4648444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7C6F4B-8883-C19E-9167-6A512DAD934E}"/>
              </a:ext>
            </a:extLst>
          </p:cNvPr>
          <p:cNvSpPr txBox="1"/>
          <p:nvPr/>
        </p:nvSpPr>
        <p:spPr>
          <a:xfrm>
            <a:off x="8717574" y="5649235"/>
            <a:ext cx="30334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1F1F1F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Biodiversity Knowledge Graph (Page, 2016) </a:t>
            </a:r>
            <a:endParaRPr lang="en-NO" sz="1200" dirty="0">
              <a:highlight>
                <a:srgbClr val="C0C0C0"/>
              </a:highlight>
            </a:endParaRPr>
          </a:p>
        </p:txBody>
      </p:sp>
      <p:pic>
        <p:nvPicPr>
          <p:cNvPr id="10" name="Picture 9" descr="A picture containing graphics, graphic design, screenshot, font&#10;&#10;Description automatically generated">
            <a:extLst>
              <a:ext uri="{FF2B5EF4-FFF2-40B4-BE49-F238E27FC236}">
                <a16:creationId xmlns:a16="http://schemas.microsoft.com/office/drawing/2014/main" id="{E442F9D4-5395-E701-4266-7D8E5FD8A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65" y="1407662"/>
            <a:ext cx="2356964" cy="114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6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B7C7F32-AAD8-7274-F5EF-2D3A79A9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u="sng" dirty="0"/>
              <a:t>Species occurrence</a:t>
            </a:r>
            <a:r>
              <a:rPr lang="en-US" dirty="0"/>
              <a:t> | </a:t>
            </a:r>
            <a:r>
              <a:rPr lang="en-US" u="sng" dirty="0"/>
              <a:t>collection specimen</a:t>
            </a:r>
            <a:r>
              <a:rPr lang="en-US" dirty="0"/>
              <a:t> | </a:t>
            </a:r>
            <a:r>
              <a:rPr lang="en-US" u="sng" dirty="0"/>
              <a:t>Environment sample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9783F89-938E-2905-758F-D40488757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3772781" cy="823912"/>
          </a:xfrm>
        </p:spPr>
        <p:txBody>
          <a:bodyPr/>
          <a:lstStyle/>
          <a:p>
            <a:r>
              <a:rPr lang="en-US" dirty="0"/>
              <a:t>Species occurrence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0F98E2-1321-13BD-3B40-A121202C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9857" y="1206500"/>
            <a:ext cx="3794493" cy="823912"/>
          </a:xfrm>
        </p:spPr>
        <p:txBody>
          <a:bodyPr/>
          <a:lstStyle/>
          <a:p>
            <a:r>
              <a:rPr lang="en-US" dirty="0"/>
              <a:t>Environment sample</a:t>
            </a:r>
          </a:p>
        </p:txBody>
      </p:sp>
      <p:pic>
        <p:nvPicPr>
          <p:cNvPr id="5" name="Picture 4" descr="A hand holding a glass bottle in water&#10;&#10;Description automatically generated with low confidence">
            <a:extLst>
              <a:ext uri="{FF2B5EF4-FFF2-40B4-BE49-F238E27FC236}">
                <a16:creationId xmlns:a16="http://schemas.microsoft.com/office/drawing/2014/main" id="{BF4C8A89-CD79-6D7E-74CE-7538B97A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999"/>
          <a:stretch/>
        </p:blipFill>
        <p:spPr>
          <a:xfrm>
            <a:off x="8149857" y="2125660"/>
            <a:ext cx="3794493" cy="2470178"/>
          </a:xfrm>
          <a:prstGeom prst="rect">
            <a:avLst/>
          </a:prstGeom>
          <a:noFill/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4AA26DB8-E6EB-3CB4-92BD-9F044ED6A3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Photos from Wikimedia Commons, Eric Engbretson, U.S. Fish and Wildlife Service, Public domain, André Künzelmann, CC BY-SA 3.0, Anagoria, CC BY 3.0</a:t>
            </a:r>
          </a:p>
        </p:txBody>
      </p:sp>
      <p:pic>
        <p:nvPicPr>
          <p:cNvPr id="10" name="Picture 9" descr="A picture containing glass, indoor, display, ginseng&#10;&#10;Description automatically generated">
            <a:extLst>
              <a:ext uri="{FF2B5EF4-FFF2-40B4-BE49-F238E27FC236}">
                <a16:creationId xmlns:a16="http://schemas.microsoft.com/office/drawing/2014/main" id="{E9D5906E-850A-C119-94E4-0B28AE16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975"/>
          <a:stretch/>
        </p:blipFill>
        <p:spPr>
          <a:xfrm>
            <a:off x="4161831" y="2106753"/>
            <a:ext cx="3868338" cy="2505363"/>
          </a:xfrm>
          <a:prstGeom prst="rect">
            <a:avLst/>
          </a:prstGeo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46F642-8AE2-3E99-C89E-C2141C4016CB}"/>
              </a:ext>
            </a:extLst>
          </p:cNvPr>
          <p:cNvSpPr txBox="1">
            <a:spLocks/>
          </p:cNvSpPr>
          <p:nvPr/>
        </p:nvSpPr>
        <p:spPr>
          <a:xfrm>
            <a:off x="4161831" y="1242073"/>
            <a:ext cx="386833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Collection specimen</a:t>
            </a:r>
          </a:p>
        </p:txBody>
      </p:sp>
      <p:pic>
        <p:nvPicPr>
          <p:cNvPr id="13" name="Picture 12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43393ED3-D688-A64F-94B4-87EE5B376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090476"/>
            <a:ext cx="3772782" cy="2505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B72548-E89D-8ABD-9EB0-A4D9E7D6D5D0}"/>
              </a:ext>
            </a:extLst>
          </p:cNvPr>
          <p:cNvSpPr txBox="1"/>
          <p:nvPr/>
        </p:nvSpPr>
        <p:spPr>
          <a:xfrm>
            <a:off x="246062" y="4754485"/>
            <a:ext cx="3772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Darwin Core Occurrence, Organism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BFO process</a:t>
            </a:r>
            <a:endParaRPr lang="en-NO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E6DF9C-4C84-9FA7-346E-641E33BFFF06}"/>
              </a:ext>
            </a:extLst>
          </p:cNvPr>
          <p:cNvSpPr txBox="1"/>
          <p:nvPr/>
        </p:nvSpPr>
        <p:spPr>
          <a:xfrm>
            <a:off x="4138531" y="4742017"/>
            <a:ext cx="377278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Darwin Core PreservedSpecimen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BFO material entity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OBI specimen</a:t>
            </a:r>
            <a:endParaRPr lang="en-NO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EE22C2-D3B7-D093-FC0B-9A0E08BF79D2}"/>
              </a:ext>
            </a:extLst>
          </p:cNvPr>
          <p:cNvSpPr txBox="1"/>
          <p:nvPr/>
        </p:nvSpPr>
        <p:spPr>
          <a:xfrm>
            <a:off x="8077600" y="4726330"/>
            <a:ext cx="3772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Darwin Core MaterialSample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BFO material entity</a:t>
            </a:r>
            <a:endParaRPr lang="en-NO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2485C4-D729-C462-0E37-152ABF93AA31}"/>
              </a:ext>
            </a:extLst>
          </p:cNvPr>
          <p:cNvSpPr txBox="1"/>
          <p:nvPr/>
        </p:nvSpPr>
        <p:spPr>
          <a:xfrm>
            <a:off x="255116" y="4349723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ighlight>
                  <a:srgbClr val="C0C0C0"/>
                </a:highlight>
              </a:rPr>
              <a:t>Photo: Eric Engbretson, Public Domain</a:t>
            </a:r>
            <a:endParaRPr lang="en-NO" sz="800" dirty="0">
              <a:highlight>
                <a:srgbClr val="C0C0C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A50414-FEF9-2761-63BD-CE8ED323009A}"/>
              </a:ext>
            </a:extLst>
          </p:cNvPr>
          <p:cNvSpPr txBox="1"/>
          <p:nvPr/>
        </p:nvSpPr>
        <p:spPr>
          <a:xfrm>
            <a:off x="4138531" y="4366445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ighlight>
                  <a:srgbClr val="C0C0C0"/>
                </a:highlight>
              </a:rPr>
              <a:t>André Künzelmann, CC BY-SA 3.0</a:t>
            </a:r>
            <a:endParaRPr lang="en-NO" sz="1000" dirty="0">
              <a:highlight>
                <a:srgbClr val="C0C0C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B3B09A-1524-B0B9-A567-B53167CB7D72}"/>
              </a:ext>
            </a:extLst>
          </p:cNvPr>
          <p:cNvSpPr txBox="1"/>
          <p:nvPr/>
        </p:nvSpPr>
        <p:spPr>
          <a:xfrm>
            <a:off x="8172435" y="4348198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ighlight>
                  <a:srgbClr val="C0C0C0"/>
                </a:highlight>
              </a:rPr>
              <a:t>Anagoria, CC BY 3.0</a:t>
            </a:r>
            <a:endParaRPr lang="en-NO" sz="11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8644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A40F-454A-8B7F-ED75-FC39989A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O" sz="2800" dirty="0">
                <a:solidFill>
                  <a:srgbClr val="92D050"/>
                </a:solidFill>
              </a:rPr>
              <a:t>Linking semantic models using top-level ontology (2012)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BB90A-C805-4F6A-2F4E-9D72EE875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>
                <a:solidFill>
                  <a:schemeClr val="bg1"/>
                </a:solidFill>
              </a:rPr>
              <a:t>USA NSF funded RCN4GSC and BioSciCol project (Deck et al. 2012)</a:t>
            </a:r>
          </a:p>
          <a:p>
            <a:r>
              <a:rPr lang="en-NO" dirty="0">
                <a:solidFill>
                  <a:schemeClr val="bg1"/>
                </a:solidFill>
              </a:rPr>
              <a:t>DwC &amp; MIxS – </a:t>
            </a:r>
            <a:r>
              <a:rPr lang="en-NO" i="1" dirty="0">
                <a:solidFill>
                  <a:srgbClr val="FFFF00"/>
                </a:solidFill>
              </a:rPr>
              <a:t>Sample</a:t>
            </a:r>
            <a:r>
              <a:rPr lang="en-NO" dirty="0">
                <a:solidFill>
                  <a:schemeClr val="bg1"/>
                </a:solidFill>
              </a:rPr>
              <a:t> versus </a:t>
            </a:r>
            <a:r>
              <a:rPr lang="en-NO" i="1" dirty="0">
                <a:solidFill>
                  <a:srgbClr val="FFFF00"/>
                </a:solidFill>
              </a:rPr>
              <a:t>Specimen</a:t>
            </a:r>
            <a:r>
              <a:rPr lang="en-NO" dirty="0">
                <a:solidFill>
                  <a:schemeClr val="bg1"/>
                </a:solidFill>
              </a:rPr>
              <a:t> versus </a:t>
            </a:r>
            <a:r>
              <a:rPr lang="en-NO" i="1" dirty="0">
                <a:solidFill>
                  <a:srgbClr val="FFFF00"/>
                </a:solidFill>
              </a:rPr>
              <a:t>Occurrence</a:t>
            </a:r>
            <a:r>
              <a:rPr lang="en-NO" dirty="0">
                <a:solidFill>
                  <a:schemeClr val="bg1"/>
                </a:solidFill>
              </a:rPr>
              <a:t>.</a:t>
            </a:r>
          </a:p>
          <a:p>
            <a:r>
              <a:rPr lang="en-NO" dirty="0">
                <a:solidFill>
                  <a:schemeClr val="bg1"/>
                </a:solidFill>
              </a:rPr>
              <a:t>RCN4GSC -- Track DNA extracts and environment samples.</a:t>
            </a:r>
          </a:p>
          <a:p>
            <a:r>
              <a:rPr lang="en-NO" dirty="0">
                <a:solidFill>
                  <a:schemeClr val="bg1"/>
                </a:solidFill>
              </a:rPr>
              <a:t>BioSciCol – Track collection specimens (and processes acting on them).</a:t>
            </a:r>
          </a:p>
          <a:p>
            <a:r>
              <a:rPr lang="en-NO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NO" dirty="0">
                <a:solidFill>
                  <a:schemeClr val="bg1"/>
                </a:solidFill>
              </a:rPr>
              <a:t>Definitions linked to </a:t>
            </a:r>
            <a:r>
              <a:rPr lang="en-NO" dirty="0">
                <a:solidFill>
                  <a:srgbClr val="FFFF00"/>
                </a:solidFill>
              </a:rPr>
              <a:t>BFO (basic formal ontology)</a:t>
            </a:r>
            <a:r>
              <a:rPr lang="en-NO" dirty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Using a t</a:t>
            </a:r>
            <a:r>
              <a:rPr lang="en-NO" dirty="0">
                <a:solidFill>
                  <a:schemeClr val="bg1"/>
                </a:solidFill>
              </a:rPr>
              <a:t>op-level ontology (here BFO) to unite previously disconnected ontologies</a:t>
            </a:r>
          </a:p>
          <a:p>
            <a:r>
              <a:rPr lang="en-NO" dirty="0">
                <a:solidFill>
                  <a:schemeClr val="bg1"/>
                </a:solidFill>
              </a:rPr>
              <a:t>BFO </a:t>
            </a:r>
            <a:r>
              <a:rPr lang="en-NO" i="1" dirty="0">
                <a:solidFill>
                  <a:schemeClr val="bg1"/>
                </a:solidFill>
              </a:rPr>
              <a:t>continuants</a:t>
            </a:r>
            <a:r>
              <a:rPr lang="en-NO" dirty="0">
                <a:solidFill>
                  <a:schemeClr val="bg1"/>
                </a:solidFill>
              </a:rPr>
              <a:t> (continous existence) vs BFO </a:t>
            </a:r>
            <a:r>
              <a:rPr lang="en-NO" i="1" dirty="0">
                <a:solidFill>
                  <a:schemeClr val="bg1"/>
                </a:solidFill>
              </a:rPr>
              <a:t>occurents</a:t>
            </a:r>
            <a:r>
              <a:rPr lang="en-NO" dirty="0">
                <a:solidFill>
                  <a:schemeClr val="bg1"/>
                </a:solidFill>
              </a:rPr>
              <a:t> (processes unfolding through time)</a:t>
            </a:r>
          </a:p>
          <a:p>
            <a:r>
              <a:rPr lang="en-NO" dirty="0">
                <a:solidFill>
                  <a:schemeClr val="bg1"/>
                </a:solidFill>
              </a:rPr>
              <a:t>Inspired by EnvO (Environment ontology) designed under the BFO &amp; OBO Foundry principles</a:t>
            </a:r>
          </a:p>
          <a:p>
            <a:r>
              <a:rPr lang="en-NO" dirty="0">
                <a:solidFill>
                  <a:schemeClr val="bg1"/>
                </a:solidFill>
              </a:rPr>
              <a:t>Aligned with GGBN (Global Genome Biodiversity Network)</a:t>
            </a:r>
          </a:p>
          <a:p>
            <a:r>
              <a:rPr lang="en-NO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NO" dirty="0">
                <a:solidFill>
                  <a:schemeClr val="bg1"/>
                </a:solidFill>
              </a:rPr>
              <a:t>Development of </a:t>
            </a:r>
            <a:r>
              <a:rPr lang="en-NO" dirty="0">
                <a:solidFill>
                  <a:srgbClr val="FFFF00"/>
                </a:solidFill>
              </a:rPr>
              <a:t>BCO (Bio-Collections Ontology)</a:t>
            </a:r>
            <a:r>
              <a:rPr lang="en-NO" dirty="0">
                <a:solidFill>
                  <a:schemeClr val="bg1"/>
                </a:solidFill>
              </a:rPr>
              <a:t> (Walls et al. 2014)</a:t>
            </a:r>
          </a:p>
          <a:p>
            <a:r>
              <a:rPr lang="en-NO" dirty="0">
                <a:solidFill>
                  <a:schemeClr val="bg1"/>
                </a:solidFill>
                <a:sym typeface="Wingdings" pitchFamily="2" charset="2"/>
              </a:rPr>
              <a:t> Adding new class MaterialSample (and materialSampleID term) to Darwin Core (2014)</a:t>
            </a:r>
            <a:endParaRPr lang="en-NO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4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AAE18-80CB-4875-1E2B-FAF6D60B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141109"/>
            <a:ext cx="11701463" cy="558799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BFO – Basic Formal Ontology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E876743-C223-9713-84BF-14F1BE8D71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b="1" dirty="0"/>
              <a:t>BFO</a:t>
            </a:r>
            <a:r>
              <a:rPr lang="en-GB" dirty="0"/>
              <a:t> – Basic Formal Ontology,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https://basic-formal-ontology.org/</a:t>
            </a:r>
            <a:r>
              <a:rPr lang="en-GB" dirty="0"/>
              <a:t> --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https://ontobee.org/ontology/BFO</a:t>
            </a:r>
            <a:r>
              <a:rPr lang="en-GB" dirty="0"/>
              <a:t> </a:t>
            </a:r>
          </a:p>
        </p:txBody>
      </p:sp>
      <p:pic>
        <p:nvPicPr>
          <p:cNvPr id="7" name="Picture 6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A341072B-B6D1-2090-EB01-E600954FE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/>
          <a:stretch/>
        </p:blipFill>
        <p:spPr>
          <a:xfrm>
            <a:off x="351113" y="764088"/>
            <a:ext cx="11505622" cy="5290110"/>
          </a:xfrm>
          <a:prstGeom prst="rect">
            <a:avLst/>
          </a:prstGeom>
          <a:noFill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FEEFB6-4523-8342-EA3B-0E049BAF933D}"/>
              </a:ext>
            </a:extLst>
          </p:cNvPr>
          <p:cNvSpPr/>
          <p:nvPr/>
        </p:nvSpPr>
        <p:spPr>
          <a:xfrm>
            <a:off x="977030" y="2688704"/>
            <a:ext cx="1290181" cy="551145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2E8CF6-F446-2DEA-8A45-BB0592E1439E}"/>
              </a:ext>
            </a:extLst>
          </p:cNvPr>
          <p:cNvSpPr/>
          <p:nvPr/>
        </p:nvSpPr>
        <p:spPr>
          <a:xfrm>
            <a:off x="2968669" y="1340285"/>
            <a:ext cx="1141956" cy="486211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B33B7D2-97C1-80A3-1159-9CA7B5251D1B}"/>
              </a:ext>
            </a:extLst>
          </p:cNvPr>
          <p:cNvSpPr/>
          <p:nvPr/>
        </p:nvSpPr>
        <p:spPr>
          <a:xfrm>
            <a:off x="8795359" y="1390173"/>
            <a:ext cx="1141956" cy="486211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font, line, number&#10;&#10;Description automatically generated">
            <a:extLst>
              <a:ext uri="{FF2B5EF4-FFF2-40B4-BE49-F238E27FC236}">
                <a16:creationId xmlns:a16="http://schemas.microsoft.com/office/drawing/2014/main" id="{2BE62331-3A2E-7446-560C-C4E9D3448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>
          <a:xfrm>
            <a:off x="977030" y="699908"/>
            <a:ext cx="10300284" cy="537521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CAAE18-80CB-4875-1E2B-FAF6D60B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141109"/>
            <a:ext cx="11701463" cy="558799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BCO – Biological Collections Ontology (Walls et al. 2014)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E876743-C223-9713-84BF-14F1BE8D71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b="1" dirty="0"/>
              <a:t>BCO</a:t>
            </a:r>
            <a:r>
              <a:rPr lang="en-GB" dirty="0"/>
              <a:t> – Biological Collections Ontology – Walls et al. 2014 --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https://ontobee.org/ontology/BCO</a:t>
            </a:r>
            <a:r>
              <a:rPr lang="en-GB" dirty="0"/>
              <a:t>  (OBI = Ontology of Biomedical Investigations)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FEEFB6-4523-8342-EA3B-0E049BAF933D}"/>
              </a:ext>
            </a:extLst>
          </p:cNvPr>
          <p:cNvSpPr/>
          <p:nvPr/>
        </p:nvSpPr>
        <p:spPr>
          <a:xfrm>
            <a:off x="5849655" y="2768252"/>
            <a:ext cx="1916482" cy="462333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2E8CF6-F446-2DEA-8A45-BB0592E1439E}"/>
              </a:ext>
            </a:extLst>
          </p:cNvPr>
          <p:cNvSpPr/>
          <p:nvPr/>
        </p:nvSpPr>
        <p:spPr>
          <a:xfrm>
            <a:off x="4196219" y="1390172"/>
            <a:ext cx="1565753" cy="486211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B33B7D2-97C1-80A3-1159-9CA7B5251D1B}"/>
              </a:ext>
            </a:extLst>
          </p:cNvPr>
          <p:cNvSpPr/>
          <p:nvPr/>
        </p:nvSpPr>
        <p:spPr>
          <a:xfrm>
            <a:off x="7254657" y="1401096"/>
            <a:ext cx="1400827" cy="486211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1B052B-B128-58E3-66CF-30273F03B7BD}"/>
              </a:ext>
            </a:extLst>
          </p:cNvPr>
          <p:cNvSpPr/>
          <p:nvPr/>
        </p:nvSpPr>
        <p:spPr>
          <a:xfrm>
            <a:off x="9448800" y="3053088"/>
            <a:ext cx="1377244" cy="462333"/>
          </a:xfrm>
          <a:prstGeom prst="round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EB734A-2813-B9A4-3B77-FCCA3A593AF4}"/>
              </a:ext>
            </a:extLst>
          </p:cNvPr>
          <p:cNvCxnSpPr>
            <a:cxnSpLocks/>
          </p:cNvCxnSpPr>
          <p:nvPr/>
        </p:nvCxnSpPr>
        <p:spPr>
          <a:xfrm>
            <a:off x="7766137" y="2977932"/>
            <a:ext cx="1682663" cy="231167"/>
          </a:xfrm>
          <a:prstGeom prst="straightConnector1">
            <a:avLst/>
          </a:prstGeom>
          <a:ln w="114300" cap="rnd">
            <a:solidFill>
              <a:srgbClr val="92D050"/>
            </a:solidFill>
            <a:prstDash val="solid"/>
            <a:round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E48F4F-2C6E-0F2C-9200-422ADF5D328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5738389" y="1644202"/>
            <a:ext cx="1516268" cy="11938"/>
          </a:xfrm>
          <a:prstGeom prst="straightConnector1">
            <a:avLst/>
          </a:prstGeom>
          <a:ln w="114300" cap="rnd">
            <a:solidFill>
              <a:srgbClr val="92D050"/>
            </a:solidFill>
            <a:round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641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B7C7F32-AAD8-7274-F5EF-2D3A79A9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u="sng" dirty="0">
                <a:solidFill>
                  <a:srgbClr val="FFFF00"/>
                </a:solidFill>
              </a:rPr>
              <a:t>Species occurrence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| </a:t>
            </a:r>
            <a:r>
              <a:rPr lang="en-US" u="sng" dirty="0">
                <a:solidFill>
                  <a:srgbClr val="FFFF00"/>
                </a:solidFill>
              </a:rPr>
              <a:t>collection specimen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| </a:t>
            </a:r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Environment sample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9783F89-938E-2905-758F-D40488757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3772781" cy="823912"/>
          </a:xfrm>
        </p:spPr>
        <p:txBody>
          <a:bodyPr/>
          <a:lstStyle/>
          <a:p>
            <a:r>
              <a:rPr lang="en-US" dirty="0"/>
              <a:t>Species occurrence</a:t>
            </a:r>
          </a:p>
        </p:txBody>
      </p:sp>
      <p:pic>
        <p:nvPicPr>
          <p:cNvPr id="5" name="Picture 4" descr="A hand holding a glass bottle in water&#10;&#10;Description automatically generated with low confidence">
            <a:extLst>
              <a:ext uri="{FF2B5EF4-FFF2-40B4-BE49-F238E27FC236}">
                <a16:creationId xmlns:a16="http://schemas.microsoft.com/office/drawing/2014/main" id="{BF4C8A89-CD79-6D7E-74CE-7538B97A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8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 b="6999"/>
          <a:stretch/>
        </p:blipFill>
        <p:spPr>
          <a:xfrm>
            <a:off x="8149857" y="2125660"/>
            <a:ext cx="3794493" cy="2470178"/>
          </a:xfrm>
          <a:prstGeom prst="rect">
            <a:avLst/>
          </a:prstGeom>
          <a:noFill/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4AA26DB8-E6EB-3CB4-92BD-9F044ED6A3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Photos from Wikimedia Commons, Eric Engbretson, U.S. Fish and Wildlife Service, Public domain, André Künzelmann, CC BY-SA 3.0, Anagoria, CC BY 3.0</a:t>
            </a:r>
          </a:p>
        </p:txBody>
      </p:sp>
      <p:pic>
        <p:nvPicPr>
          <p:cNvPr id="10" name="Picture 9" descr="A picture containing glass, indoor, display, ginseng&#10;&#10;Description automatically generated">
            <a:extLst>
              <a:ext uri="{FF2B5EF4-FFF2-40B4-BE49-F238E27FC236}">
                <a16:creationId xmlns:a16="http://schemas.microsoft.com/office/drawing/2014/main" id="{E9D5906E-850A-C119-94E4-0B28AE16A5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975"/>
          <a:stretch/>
        </p:blipFill>
        <p:spPr>
          <a:xfrm>
            <a:off x="4161831" y="2106753"/>
            <a:ext cx="3868338" cy="2505363"/>
          </a:xfrm>
          <a:prstGeom prst="rect">
            <a:avLst/>
          </a:prstGeo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C46F642-8AE2-3E99-C89E-C2141C4016CB}"/>
              </a:ext>
            </a:extLst>
          </p:cNvPr>
          <p:cNvSpPr txBox="1">
            <a:spLocks/>
          </p:cNvSpPr>
          <p:nvPr/>
        </p:nvSpPr>
        <p:spPr>
          <a:xfrm>
            <a:off x="4161831" y="1242073"/>
            <a:ext cx="386833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Collection specimen</a:t>
            </a:r>
          </a:p>
        </p:txBody>
      </p:sp>
      <p:pic>
        <p:nvPicPr>
          <p:cNvPr id="13" name="Picture 12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43393ED3-D688-A64F-94B4-87EE5B376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090476"/>
            <a:ext cx="3772782" cy="2505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B72548-E89D-8ABD-9EB0-A4D9E7D6D5D0}"/>
              </a:ext>
            </a:extLst>
          </p:cNvPr>
          <p:cNvSpPr txBox="1"/>
          <p:nvPr/>
        </p:nvSpPr>
        <p:spPr>
          <a:xfrm>
            <a:off x="246062" y="4754485"/>
            <a:ext cx="3772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Darwin Core Occurrence, Organism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BFO process</a:t>
            </a:r>
            <a:endParaRPr lang="en-NO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E6DF9C-4C84-9FA7-346E-641E33BFFF06}"/>
              </a:ext>
            </a:extLst>
          </p:cNvPr>
          <p:cNvSpPr txBox="1"/>
          <p:nvPr/>
        </p:nvSpPr>
        <p:spPr>
          <a:xfrm>
            <a:off x="4138531" y="4742017"/>
            <a:ext cx="377278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Darwin Core PreservedSpecimen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BFO material entity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OBI specimen</a:t>
            </a:r>
            <a:endParaRPr lang="en-NO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2485C4-D729-C462-0E37-152ABF93AA31}"/>
              </a:ext>
            </a:extLst>
          </p:cNvPr>
          <p:cNvSpPr txBox="1"/>
          <p:nvPr/>
        </p:nvSpPr>
        <p:spPr>
          <a:xfrm>
            <a:off x="255116" y="4349723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ighlight>
                  <a:srgbClr val="C0C0C0"/>
                </a:highlight>
              </a:rPr>
              <a:t>Photo: Eric Engbretson, Public Domain</a:t>
            </a:r>
            <a:endParaRPr lang="en-NO" sz="800" dirty="0">
              <a:highlight>
                <a:srgbClr val="C0C0C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A50414-FEF9-2761-63BD-CE8ED323009A}"/>
              </a:ext>
            </a:extLst>
          </p:cNvPr>
          <p:cNvSpPr txBox="1"/>
          <p:nvPr/>
        </p:nvSpPr>
        <p:spPr>
          <a:xfrm>
            <a:off x="4138531" y="4366445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ighlight>
                  <a:srgbClr val="C0C0C0"/>
                </a:highlight>
              </a:rPr>
              <a:t>André Künzelmann, CC BY-SA 3.0</a:t>
            </a:r>
            <a:endParaRPr lang="en-NO" sz="1000" dirty="0">
              <a:highlight>
                <a:srgbClr val="C0C0C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B3B09A-1524-B0B9-A567-B53167CB7D72}"/>
              </a:ext>
            </a:extLst>
          </p:cNvPr>
          <p:cNvSpPr txBox="1"/>
          <p:nvPr/>
        </p:nvSpPr>
        <p:spPr>
          <a:xfrm>
            <a:off x="8172435" y="4348198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  <a:highlight>
                  <a:srgbClr val="C0C0C0"/>
                </a:highlight>
              </a:rPr>
              <a:t>Anagoria, CC BY 3.0</a:t>
            </a:r>
            <a:endParaRPr lang="en-NO" sz="1100" dirty="0">
              <a:solidFill>
                <a:schemeClr val="bg1">
                  <a:lumMod val="6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CEEC7C-EB1F-EF60-F780-C8B3B57B2AA7}"/>
              </a:ext>
            </a:extLst>
          </p:cNvPr>
          <p:cNvSpPr/>
          <p:nvPr/>
        </p:nvSpPr>
        <p:spPr>
          <a:xfrm>
            <a:off x="762529" y="1411370"/>
            <a:ext cx="3018639" cy="3061776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93FEBE3-DA39-C07D-ADB4-CB89AE380B97}"/>
              </a:ext>
            </a:extLst>
          </p:cNvPr>
          <p:cNvSpPr/>
          <p:nvPr/>
        </p:nvSpPr>
        <p:spPr>
          <a:xfrm>
            <a:off x="4597092" y="1344567"/>
            <a:ext cx="3018639" cy="3061776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1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36FDF4-4B2D-4B45-BB15-A9137632F8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206500"/>
            <a:ext cx="4007556" cy="495616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FFFF00"/>
                </a:solidFill>
              </a:rPr>
              <a:t>Intergovernmental</a:t>
            </a:r>
            <a:r>
              <a:rPr lang="en-US" sz="1800" dirty="0"/>
              <a:t> network and research infrastructure</a:t>
            </a:r>
            <a:endParaRPr lang="en-US" sz="800" dirty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Provides anyone, anywhere,  </a:t>
            </a:r>
            <a:r>
              <a:rPr lang="en-US" sz="1800" b="1" dirty="0">
                <a:solidFill>
                  <a:srgbClr val="FFFF00"/>
                </a:solidFill>
              </a:rPr>
              <a:t>free and open access to data </a:t>
            </a:r>
            <a:r>
              <a:rPr lang="en-US" sz="1800" dirty="0"/>
              <a:t>about all types of life on Earth</a:t>
            </a:r>
            <a:endParaRPr lang="en-US" sz="800" dirty="0"/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b="1" dirty="0">
                <a:solidFill>
                  <a:srgbClr val="FFFF00"/>
                </a:solidFill>
              </a:rPr>
              <a:t>Distributed</a:t>
            </a:r>
            <a:r>
              <a:rPr lang="en-US" sz="1800" dirty="0"/>
              <a:t> research data infrastructure based on </a:t>
            </a:r>
            <a:r>
              <a:rPr lang="en-US" sz="1800" b="1" dirty="0">
                <a:solidFill>
                  <a:srgbClr val="FFFF00"/>
                </a:solidFill>
              </a:rPr>
              <a:t>national participant NODES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800" dirty="0"/>
              <a:t>Secretariat in Copenhagen, Denmark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6E5225-23F1-9C48-9DF5-C1D902C4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271463"/>
            <a:ext cx="11701463" cy="7445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 is gbif?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EE1B32-57A4-5942-9104-B797E627EE08}"/>
              </a:ext>
            </a:extLst>
          </p:cNvPr>
          <p:cNvSpPr txBox="1"/>
          <p:nvPr/>
        </p:nvSpPr>
        <p:spPr>
          <a:xfrm>
            <a:off x="6800767" y="6301515"/>
            <a:ext cx="2241567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https://www.gbif.org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Placeholder 11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C52E16B-4761-0FBE-6D8B-2C47787138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r="723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6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0CBD-A11E-D548-89CE-2BB0B6B6F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670751"/>
          </a:xfrm>
        </p:spPr>
        <p:txBody>
          <a:bodyPr>
            <a:normAutofit/>
          </a:bodyPr>
          <a:lstStyle/>
          <a:p>
            <a:r>
              <a:rPr lang="en-NO" sz="3200" b="1" dirty="0"/>
              <a:t>Specimen</a:t>
            </a:r>
            <a:r>
              <a:rPr lang="en-NO" sz="3200" dirty="0"/>
              <a:t> </a:t>
            </a:r>
            <a:r>
              <a:rPr lang="en-NO" sz="3200" i="1" dirty="0"/>
              <a:t>versus</a:t>
            </a:r>
            <a:r>
              <a:rPr lang="en-NO" sz="3200" dirty="0"/>
              <a:t> </a:t>
            </a:r>
            <a:r>
              <a:rPr lang="en-NO" sz="3200" b="1" dirty="0"/>
              <a:t>species occurrence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03679-93EA-FEFB-0854-B411F73FB7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Photos: Fringilla coelebs by UiO NHMO public domain |  Bird camera by Alex </a:t>
            </a:r>
            <a:r>
              <a:rPr lang="en-GB" dirty="0" err="1"/>
              <a:t>Grichenko</a:t>
            </a:r>
            <a:r>
              <a:rPr lang="en-GB" dirty="0"/>
              <a:t> Public Domain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130DA-0ADD-492E-21B8-59D09348453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7013" y="1336431"/>
            <a:ext cx="11701462" cy="2092569"/>
          </a:xfrm>
        </p:spPr>
        <p:txBody>
          <a:bodyPr/>
          <a:lstStyle/>
          <a:p>
            <a:r>
              <a:rPr lang="en-NO" i="1" dirty="0">
                <a:solidFill>
                  <a:srgbClr val="FFFF00"/>
                </a:solidFill>
              </a:rPr>
              <a:t>Specimen</a:t>
            </a:r>
            <a:r>
              <a:rPr lang="en-NO" dirty="0"/>
              <a:t> is product of a </a:t>
            </a:r>
            <a:r>
              <a:rPr lang="en-NO" dirty="0">
                <a:solidFill>
                  <a:srgbClr val="FFFF00"/>
                </a:solidFill>
              </a:rPr>
              <a:t>sampling process </a:t>
            </a:r>
            <a:r>
              <a:rPr lang="en-NO" dirty="0"/>
              <a:t>that generates a </a:t>
            </a:r>
            <a:r>
              <a:rPr lang="en-NO" i="1" dirty="0">
                <a:solidFill>
                  <a:srgbClr val="FFFF00"/>
                </a:solidFill>
              </a:rPr>
              <a:t>BFO material entity </a:t>
            </a:r>
            <a:r>
              <a:rPr lang="en-NO" dirty="0"/>
              <a:t>(</a:t>
            </a:r>
            <a:r>
              <a:rPr lang="en-NO" i="1" dirty="0"/>
              <a:t>OBI specimen</a:t>
            </a:r>
            <a:r>
              <a:rPr lang="en-NO" dirty="0"/>
              <a:t>).</a:t>
            </a:r>
          </a:p>
          <a:p>
            <a:r>
              <a:rPr lang="en-NO" dirty="0"/>
              <a:t>A </a:t>
            </a:r>
            <a:r>
              <a:rPr lang="en-NO" i="1" dirty="0"/>
              <a:t>species </a:t>
            </a:r>
            <a:r>
              <a:rPr lang="en-NO" i="1" dirty="0">
                <a:solidFill>
                  <a:srgbClr val="FFFF00"/>
                </a:solidFill>
              </a:rPr>
              <a:t>occurrence</a:t>
            </a:r>
            <a:r>
              <a:rPr lang="en-NO" i="1" dirty="0"/>
              <a:t> </a:t>
            </a:r>
            <a:r>
              <a:rPr lang="en-NO" dirty="0"/>
              <a:t>is product of a </a:t>
            </a:r>
            <a:r>
              <a:rPr lang="en-NO" i="1" dirty="0">
                <a:solidFill>
                  <a:srgbClr val="FFFF00"/>
                </a:solidFill>
              </a:rPr>
              <a:t>BFO process </a:t>
            </a:r>
            <a:r>
              <a:rPr lang="en-NO" dirty="0"/>
              <a:t>that generates a </a:t>
            </a:r>
            <a:r>
              <a:rPr lang="en-NO" i="1" dirty="0">
                <a:solidFill>
                  <a:srgbClr val="FFFF00"/>
                </a:solidFill>
              </a:rPr>
              <a:t>IAO information content entity</a:t>
            </a:r>
            <a:r>
              <a:rPr lang="en-NO" i="1" dirty="0"/>
              <a:t>.</a:t>
            </a:r>
          </a:p>
          <a:p>
            <a:r>
              <a:rPr lang="en-NO" dirty="0"/>
              <a:t>Need </a:t>
            </a:r>
            <a:r>
              <a:rPr lang="en-NO" i="1" dirty="0">
                <a:solidFill>
                  <a:srgbClr val="FFFF00"/>
                </a:solidFill>
              </a:rPr>
              <a:t>instance indentifiers </a:t>
            </a:r>
            <a:r>
              <a:rPr lang="en-NO" dirty="0"/>
              <a:t>to track DNA extracts and collection specimens.</a:t>
            </a:r>
          </a:p>
          <a:p>
            <a:r>
              <a:rPr lang="en-NO" i="1" dirty="0"/>
              <a:t>These semantic specifications makes it possible (are required) to declare and/or infer </a:t>
            </a:r>
            <a:r>
              <a:rPr lang="en-NO" i="1" dirty="0">
                <a:solidFill>
                  <a:srgbClr val="FFFF00"/>
                </a:solidFill>
              </a:rPr>
              <a:t>relations</a:t>
            </a:r>
            <a:r>
              <a:rPr lang="en-NO" i="1" dirty="0">
                <a:solidFill>
                  <a:srgbClr val="FFC000"/>
                </a:solidFill>
              </a:rPr>
              <a:t> </a:t>
            </a:r>
            <a:r>
              <a:rPr lang="en-NO" i="1" dirty="0">
                <a:solidFill>
                  <a:srgbClr val="FFFF00"/>
                </a:solidFill>
              </a:rPr>
              <a:t>between</a:t>
            </a:r>
            <a:r>
              <a:rPr lang="en-NO" i="1" dirty="0">
                <a:solidFill>
                  <a:srgbClr val="FFC000"/>
                </a:solidFill>
              </a:rPr>
              <a:t> </a:t>
            </a:r>
            <a:r>
              <a:rPr lang="en-NO" i="1" dirty="0"/>
              <a:t>the material samples and species occurrences mediated through GBIF.</a:t>
            </a:r>
          </a:p>
        </p:txBody>
      </p:sp>
      <p:pic>
        <p:nvPicPr>
          <p:cNvPr id="6" name="Picture 5" descr="A bird looking at a camera&#10;&#10;Description automatically generated">
            <a:extLst>
              <a:ext uri="{FF2B5EF4-FFF2-40B4-BE49-F238E27FC236}">
                <a16:creationId xmlns:a16="http://schemas.microsoft.com/office/drawing/2014/main" id="{63B6040F-B67B-845B-1CD2-A9CA04B04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95" y="3532948"/>
            <a:ext cx="3898900" cy="2197100"/>
          </a:xfrm>
          <a:prstGeom prst="rect">
            <a:avLst/>
          </a:prstGeom>
        </p:spPr>
      </p:pic>
      <p:pic>
        <p:nvPicPr>
          <p:cNvPr id="8" name="Picture 7" descr="A picture containing bird, oscine, beak, indoor&#10;&#10;Description automatically generated">
            <a:extLst>
              <a:ext uri="{FF2B5EF4-FFF2-40B4-BE49-F238E27FC236}">
                <a16:creationId xmlns:a16="http://schemas.microsoft.com/office/drawing/2014/main" id="{ABF581A2-D9EB-8195-4260-161DE2F1D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0" y="3532948"/>
            <a:ext cx="3175000" cy="212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0F6E9-37B4-D2DD-EBF6-64166F8759A2}"/>
              </a:ext>
            </a:extLst>
          </p:cNvPr>
          <p:cNvSpPr txBox="1"/>
          <p:nvPr/>
        </p:nvSpPr>
        <p:spPr>
          <a:xfrm>
            <a:off x="4501395" y="4418302"/>
            <a:ext cx="1207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2400" dirty="0">
                <a:solidFill>
                  <a:srgbClr val="FFFF00"/>
                </a:solidFill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4125684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D522-BE7E-57B5-2078-F6066119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6" y="428978"/>
            <a:ext cx="11701463" cy="654756"/>
          </a:xfrm>
        </p:spPr>
        <p:txBody>
          <a:bodyPr>
            <a:normAutofit/>
          </a:bodyPr>
          <a:lstStyle/>
          <a:p>
            <a:r>
              <a:rPr lang="en-NO" sz="2800" dirty="0"/>
              <a:t>TDWG Material (sample) task group (2021-[2023])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EF4AB-E133-05B8-39AB-2E6F589670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https://www.tdwg.org/community/osr/material-sample/</a:t>
            </a:r>
            <a:r>
              <a:rPr lang="en-GB" dirty="0"/>
              <a:t> | Illustration image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https://commons.wikimedia.org/w/index.php?search=specimens</a:t>
            </a:r>
            <a:r>
              <a:rPr lang="en-GB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EC6BA-F3D1-1BB8-3BA9-6AE849B18D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7013" y="1336431"/>
            <a:ext cx="11701462" cy="2534111"/>
          </a:xfrm>
        </p:spPr>
        <p:txBody>
          <a:bodyPr/>
          <a:lstStyle/>
          <a:p>
            <a:r>
              <a:rPr lang="en-GB" dirty="0"/>
              <a:t>The purpose of this task group is to investigate and make recommendations on current shortcomings in the capacity to share, re-use, compare, and relate </a:t>
            </a:r>
            <a:r>
              <a:rPr lang="en-GB" b="1" dirty="0">
                <a:solidFill>
                  <a:srgbClr val="FFFF00"/>
                </a:solidFill>
              </a:rPr>
              <a:t>physical objects </a:t>
            </a:r>
            <a:r>
              <a:rPr lang="en-GB" dirty="0"/>
              <a:t>to one another and to other concepts, and further integrate with other sources of biodiversity data.</a:t>
            </a:r>
          </a:p>
          <a:p>
            <a:r>
              <a:rPr lang="en-GB" dirty="0"/>
              <a:t>Our main goal is to </a:t>
            </a:r>
            <a:r>
              <a:rPr lang="en-GB" dirty="0">
                <a:solidFill>
                  <a:srgbClr val="FFFF00"/>
                </a:solidFill>
              </a:rPr>
              <a:t>enable physical object data sharing </a:t>
            </a:r>
            <a:r>
              <a:rPr lang="en-GB" dirty="0"/>
              <a:t>as part of the TDWG corpus of standards.</a:t>
            </a:r>
          </a:p>
          <a:p>
            <a:r>
              <a:rPr lang="en-GB" dirty="0"/>
              <a:t>The outcome will be to </a:t>
            </a:r>
            <a:r>
              <a:rPr lang="en-GB" dirty="0">
                <a:solidFill>
                  <a:srgbClr val="FFFF00"/>
                </a:solidFill>
              </a:rPr>
              <a:t>provide clear semantics for physical object classes and properties </a:t>
            </a:r>
            <a:r>
              <a:rPr lang="en-GB" dirty="0"/>
              <a:t>with possible recommendations for changes to the class associated with some properties.</a:t>
            </a:r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16724-FF04-5276-D792-F04875FB5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7" y="3695178"/>
            <a:ext cx="10459974" cy="19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53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B7C7F32-AAD8-7274-F5EF-2D3A79A9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Species occurrence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en-US" u="sng" dirty="0">
                <a:solidFill>
                  <a:schemeClr val="bg1">
                    <a:lumMod val="75000"/>
                  </a:schemeClr>
                </a:solidFill>
              </a:rPr>
              <a:t>collection specimen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| </a:t>
            </a:r>
            <a:r>
              <a:rPr lang="en-US" u="sng" dirty="0">
                <a:solidFill>
                  <a:srgbClr val="FFFF00"/>
                </a:solidFill>
              </a:rPr>
              <a:t>Environment sample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20F98E2-1321-13BD-3B40-A121202C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9857" y="1206500"/>
            <a:ext cx="3794493" cy="823912"/>
          </a:xfrm>
        </p:spPr>
        <p:txBody>
          <a:bodyPr/>
          <a:lstStyle/>
          <a:p>
            <a:r>
              <a:rPr lang="en-US" dirty="0"/>
              <a:t>Environment sample</a:t>
            </a:r>
          </a:p>
        </p:txBody>
      </p:sp>
      <p:pic>
        <p:nvPicPr>
          <p:cNvPr id="5" name="Picture 4" descr="A hand holding a glass bottle in water&#10;&#10;Description automatically generated with low confidence">
            <a:extLst>
              <a:ext uri="{FF2B5EF4-FFF2-40B4-BE49-F238E27FC236}">
                <a16:creationId xmlns:a16="http://schemas.microsoft.com/office/drawing/2014/main" id="{BF4C8A89-CD79-6D7E-74CE-7538B97A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999"/>
          <a:stretch/>
        </p:blipFill>
        <p:spPr>
          <a:xfrm>
            <a:off x="8149857" y="2125660"/>
            <a:ext cx="3794493" cy="2470178"/>
          </a:xfrm>
          <a:prstGeom prst="rect">
            <a:avLst/>
          </a:prstGeom>
          <a:noFill/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4AA26DB8-E6EB-3CB4-92BD-9F044ED6A3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Photos from Wikimedia Commons, Eric Engbretson, U.S. Fish and Wildlife Service, Public domain, André Künzelmann, CC BY-SA 3.0, Anagoria, CC BY 3.0</a:t>
            </a:r>
          </a:p>
        </p:txBody>
      </p:sp>
      <p:pic>
        <p:nvPicPr>
          <p:cNvPr id="10" name="Picture 9" descr="A picture containing glass, indoor, display, ginseng&#10;&#10;Description automatically generated">
            <a:extLst>
              <a:ext uri="{FF2B5EF4-FFF2-40B4-BE49-F238E27FC236}">
                <a16:creationId xmlns:a16="http://schemas.microsoft.com/office/drawing/2014/main" id="{E9D5906E-850A-C119-94E4-0B28AE16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975"/>
          <a:stretch/>
        </p:blipFill>
        <p:spPr>
          <a:xfrm>
            <a:off x="4161831" y="2106753"/>
            <a:ext cx="3868338" cy="2505363"/>
          </a:xfrm>
          <a:prstGeom prst="rect">
            <a:avLst/>
          </a:prstGeom>
          <a:noFill/>
        </p:spPr>
      </p:pic>
      <p:pic>
        <p:nvPicPr>
          <p:cNvPr id="13" name="Picture 12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43393ED3-D688-A64F-94B4-87EE5B37651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090476"/>
            <a:ext cx="3772782" cy="2505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EE22C2-D3B7-D093-FC0B-9A0E08BF79D2}"/>
              </a:ext>
            </a:extLst>
          </p:cNvPr>
          <p:cNvSpPr txBox="1"/>
          <p:nvPr/>
        </p:nvSpPr>
        <p:spPr>
          <a:xfrm>
            <a:off x="8077600" y="4726330"/>
            <a:ext cx="3772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Darwin Core MaterialSample</a:t>
            </a:r>
          </a:p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BFO material entity</a:t>
            </a:r>
            <a:endParaRPr lang="en-NO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2485C4-D729-C462-0E37-152ABF93AA31}"/>
              </a:ext>
            </a:extLst>
          </p:cNvPr>
          <p:cNvSpPr txBox="1"/>
          <p:nvPr/>
        </p:nvSpPr>
        <p:spPr>
          <a:xfrm>
            <a:off x="255116" y="4349723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  <a:highlight>
                  <a:srgbClr val="C0C0C0"/>
                </a:highlight>
              </a:rPr>
              <a:t>Photo: Eric Engbretson, Public Domain</a:t>
            </a:r>
            <a:endParaRPr lang="en-NO" sz="800" dirty="0">
              <a:solidFill>
                <a:schemeClr val="bg1">
                  <a:lumMod val="6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A50414-FEF9-2761-63BD-CE8ED323009A}"/>
              </a:ext>
            </a:extLst>
          </p:cNvPr>
          <p:cNvSpPr txBox="1"/>
          <p:nvPr/>
        </p:nvSpPr>
        <p:spPr>
          <a:xfrm>
            <a:off x="4138531" y="4366445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  <a:highlight>
                  <a:srgbClr val="C0C0C0"/>
                </a:highlight>
              </a:rPr>
              <a:t>André Künzelmann, CC BY-SA 3.0</a:t>
            </a:r>
            <a:endParaRPr lang="en-NO" sz="1000" dirty="0">
              <a:solidFill>
                <a:schemeClr val="bg1">
                  <a:lumMod val="6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B3B09A-1524-B0B9-A567-B53167CB7D72}"/>
              </a:ext>
            </a:extLst>
          </p:cNvPr>
          <p:cNvSpPr txBox="1"/>
          <p:nvPr/>
        </p:nvSpPr>
        <p:spPr>
          <a:xfrm>
            <a:off x="8172435" y="4348198"/>
            <a:ext cx="37637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highlight>
                  <a:srgbClr val="C0C0C0"/>
                </a:highlight>
              </a:rPr>
              <a:t>Anagoria, CC BY 3.0</a:t>
            </a:r>
            <a:endParaRPr lang="en-NO" sz="1100" dirty="0">
              <a:highlight>
                <a:srgbClr val="C0C0C0"/>
              </a:highlight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D617C2-B5F1-87A4-BB11-997AC3E898D6}"/>
              </a:ext>
            </a:extLst>
          </p:cNvPr>
          <p:cNvSpPr/>
          <p:nvPr/>
        </p:nvSpPr>
        <p:spPr>
          <a:xfrm>
            <a:off x="8544978" y="1412391"/>
            <a:ext cx="3018639" cy="3061776"/>
          </a:xfrm>
          <a:prstGeom prst="ellipse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18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53C31331-202A-4D0D-C85C-4587A1705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153150" y="78052"/>
            <a:ext cx="5791699" cy="600176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BFFB7-23A4-4F25-F30C-4F7971A5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/>
              <a:t>Digital Sequence information / Genetic sequence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8DA8-09C4-B7BF-4BC2-6A65525FF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r>
              <a:rPr lang="en-NO" dirty="0">
                <a:solidFill>
                  <a:schemeClr val="bg1"/>
                </a:solidFill>
              </a:rPr>
              <a:t>GBIF has developed data mobilisation guidelines for DNA-derived data available for reuse by GLIS.</a:t>
            </a:r>
          </a:p>
          <a:p>
            <a:r>
              <a:rPr lang="en-US" dirty="0">
                <a:solidFill>
                  <a:schemeClr val="bg1"/>
                </a:solidFill>
              </a:rPr>
              <a:t>Based on </a:t>
            </a:r>
            <a:r>
              <a:rPr lang="en-US" dirty="0">
                <a:solidFill>
                  <a:srgbClr val="FFFF00"/>
                </a:solidFill>
              </a:rPr>
              <a:t>Darwin Core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rgbClr val="FFFF00"/>
                </a:solidFill>
              </a:rPr>
              <a:t>MIxS</a:t>
            </a:r>
            <a:r>
              <a:rPr lang="en-US" dirty="0">
                <a:solidFill>
                  <a:schemeClr val="bg1"/>
                </a:solidFill>
              </a:rPr>
              <a:t> data standards.</a:t>
            </a:r>
            <a:endParaRPr lang="en-NO" dirty="0">
              <a:solidFill>
                <a:schemeClr val="bg1"/>
              </a:solidFill>
            </a:endParaRPr>
          </a:p>
          <a:p>
            <a:r>
              <a:rPr lang="en-NO" dirty="0">
                <a:solidFill>
                  <a:srgbClr val="FFFF00"/>
                </a:solidFill>
              </a:rPr>
              <a:t>DNA-detected biodiversity </a:t>
            </a:r>
            <a:r>
              <a:rPr lang="en-NO" dirty="0">
                <a:solidFill>
                  <a:schemeClr val="bg1"/>
                </a:solidFill>
              </a:rPr>
              <a:t>information mobilization has high strategic priority in GBIF!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0A9EA-C6FE-6606-271A-86162C0AD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bg1"/>
                </a:solidFill>
              </a:rPr>
              <a:t>GBIF (2020) Publishing DNA-derived data through biodiversity data platforms, </a:t>
            </a:r>
            <a:r>
              <a:rPr lang="en-GB" b="0" i="0" u="sng" kern="120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https://doi.org/10.35035/doc-vf1a-nr22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60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F5F9270-1773-051E-6CC1-D1ABC2D51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Metabarcoding environment DNA sampling process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F46ACA9-9FEB-C2EA-4905-CDA95621F4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Metabarcoding environment DNA (eDNA) sampling process</a:t>
            </a:r>
          </a:p>
        </p:txBody>
      </p:sp>
      <p:pic>
        <p:nvPicPr>
          <p:cNvPr id="5" name="Content Placeholder 4" descr="A picture containing font, white, text, black and white&#10;&#10;Description automatically generated">
            <a:extLst>
              <a:ext uri="{FF2B5EF4-FFF2-40B4-BE49-F238E27FC236}">
                <a16:creationId xmlns:a16="http://schemas.microsoft.com/office/drawing/2014/main" id="{9F695D5A-43BE-F286-84D9-103A9D2CFC6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5" y="2221900"/>
            <a:ext cx="11701462" cy="1667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095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D2D9B2A0-F20E-D87C-28E3-02C59AF0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Metabarcoding – DNA detected species identification</a:t>
            </a: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0B81B38-7AEB-E37F-CC15-FB712B975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Metabarcoding environment DNA (eDNA)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/>
              <a:t>species detection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FD5F9A-1134-BB48-646B-A7BFD4936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6245" y="1336431"/>
            <a:ext cx="7842998" cy="464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03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2 at 13.52.25 .png">
            <a:extLst>
              <a:ext uri="{FF2B5EF4-FFF2-40B4-BE49-F238E27FC236}">
                <a16:creationId xmlns:a16="http://schemas.microsoft.com/office/drawing/2014/main" id="{E3950291-BA93-ED52-C8B5-218A2314AB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856" y="387866"/>
            <a:ext cx="4482744" cy="6193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D1E295-80CB-5C25-6B97-591C4AA96150}"/>
              </a:ext>
            </a:extLst>
          </p:cNvPr>
          <p:cNvSpPr txBox="1"/>
          <p:nvPr/>
        </p:nvSpPr>
        <p:spPr>
          <a:xfrm>
            <a:off x="5047189" y="2775593"/>
            <a:ext cx="59379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6000" dirty="0">
                <a:solidFill>
                  <a:srgbClr val="FFFF00"/>
                </a:solidFill>
              </a:rPr>
              <a:t>Agrobiodversity data standards</a:t>
            </a:r>
          </a:p>
        </p:txBody>
      </p:sp>
    </p:spTree>
    <p:extLst>
      <p:ext uri="{BB962C8B-B14F-4D97-AF65-F5344CB8AC3E}">
        <p14:creationId xmlns:p14="http://schemas.microsoft.com/office/powerpoint/2010/main" val="410081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11883-6C83-9474-59CB-C41FC7F5A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 sz="4800" dirty="0"/>
              <a:t>Crop Ontology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FCF4F-EA29-0852-AED9-85D604F4F0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488693" cy="3525623"/>
          </a:xfrm>
        </p:spPr>
        <p:txBody>
          <a:bodyPr>
            <a:normAutofit/>
          </a:bodyPr>
          <a:lstStyle/>
          <a:p>
            <a:r>
              <a:rPr lang="en-NO" sz="2400" dirty="0"/>
              <a:t>Crop Ontology – is harmonizing semantics for agricultural field data (trait measurement experiments)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577DD3-A317-EF7A-2CDA-00B7632AA9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</a:t>
            </a:r>
          </a:p>
        </p:txBody>
      </p:sp>
      <p:pic>
        <p:nvPicPr>
          <p:cNvPr id="8" name="Picture 7" descr="Blue and orang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50DDF21-5F47-3704-F5A1-BAE29D98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5" y="3836350"/>
            <a:ext cx="4950178" cy="1748704"/>
          </a:xfrm>
          <a:prstGeom prst="rect">
            <a:avLst/>
          </a:prstGeom>
        </p:spPr>
      </p:pic>
      <p:pic>
        <p:nvPicPr>
          <p:cNvPr id="9" name="Picture Placeholder 8" descr="A picture containing sky, outdoor, plant, nature&#10;&#10;Description automatically generated">
            <a:extLst>
              <a:ext uri="{FF2B5EF4-FFF2-40B4-BE49-F238E27FC236}">
                <a16:creationId xmlns:a16="http://schemas.microsoft.com/office/drawing/2014/main" id="{440DDA92-F829-5FA7-F565-055ACBEA42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r="11138"/>
          <a:stretch>
            <a:fillRect/>
          </a:stretch>
        </p:blipFill>
        <p:spPr/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A202F8-F671-646F-B9D7-FB13E0319411}"/>
              </a:ext>
            </a:extLst>
          </p:cNvPr>
          <p:cNvSpPr txBox="1"/>
          <p:nvPr/>
        </p:nvSpPr>
        <p:spPr>
          <a:xfrm>
            <a:off x="9813747" y="5764320"/>
            <a:ext cx="20633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Illustration Dag Endresen</a:t>
            </a:r>
            <a:endParaRPr lang="en-NO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89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41F6710-4F24-412B-AB06-A217838B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/>
              <a:t>Crop descriptor lists (more than 100 crop standards, since 1970)</a:t>
            </a:r>
          </a:p>
        </p:txBody>
      </p:sp>
      <p:pic>
        <p:nvPicPr>
          <p:cNvPr id="10" name="Content Placeholder 9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39027AD3-9BC4-E997-6577-CBB4D98418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5" y="1196975"/>
            <a:ext cx="3423347" cy="4787900"/>
          </a:xfr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95445F2-963E-2D9C-A6BE-FA46472E2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4311" y="1196975"/>
            <a:ext cx="7782571" cy="4787900"/>
          </a:xfrm>
        </p:spPr>
        <p:txBody>
          <a:bodyPr numCol="5"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Published Descriptor Lists</a:t>
            </a:r>
          </a:p>
          <a:p>
            <a:r>
              <a:rPr lang="en-US" dirty="0"/>
              <a:t>Allium (E, S) 2000</a:t>
            </a:r>
          </a:p>
          <a:p>
            <a:r>
              <a:rPr lang="en-US" dirty="0"/>
              <a:t>Almond (revised)* (E) 1985</a:t>
            </a:r>
          </a:p>
          <a:p>
            <a:r>
              <a:rPr lang="en-US" dirty="0"/>
              <a:t>Apple* (E) 1982</a:t>
            </a:r>
          </a:p>
          <a:p>
            <a:r>
              <a:rPr lang="en-US" dirty="0"/>
              <a:t>Apricot* (E) 1984</a:t>
            </a:r>
          </a:p>
          <a:p>
            <a:r>
              <a:rPr lang="en-US" dirty="0"/>
              <a:t>Avocado (E, S) 1995</a:t>
            </a:r>
          </a:p>
          <a:p>
            <a:r>
              <a:rPr lang="en-US" dirty="0"/>
              <a:t>Bambara groundnut (E, F) 2000</a:t>
            </a:r>
          </a:p>
          <a:p>
            <a:r>
              <a:rPr lang="en-US" dirty="0"/>
              <a:t>Banana (E, S, F) 1996</a:t>
            </a:r>
          </a:p>
          <a:p>
            <a:r>
              <a:rPr lang="en-US" dirty="0"/>
              <a:t>Barley (E) 1994</a:t>
            </a:r>
          </a:p>
          <a:p>
            <a:r>
              <a:rPr lang="en-US" dirty="0"/>
              <a:t>Beta (E) 1991</a:t>
            </a:r>
          </a:p>
          <a:p>
            <a:r>
              <a:rPr lang="en-US" dirty="0"/>
              <a:t>Black pepper (E, S) 1995</a:t>
            </a:r>
          </a:p>
          <a:p>
            <a:r>
              <a:rPr lang="en-US" dirty="0"/>
              <a:t>Brassica and Raphanus (E) 1990</a:t>
            </a:r>
          </a:p>
          <a:p>
            <a:r>
              <a:rPr lang="en-US" dirty="0"/>
              <a:t>Brassica campestris L. (E) 1987</a:t>
            </a:r>
          </a:p>
          <a:p>
            <a:r>
              <a:rPr lang="en-US" dirty="0"/>
              <a:t>Buckwheat (E) 1994</a:t>
            </a:r>
          </a:p>
          <a:p>
            <a:r>
              <a:rPr lang="en-US" dirty="0"/>
              <a:t>Capsicum* (E, S) 1995</a:t>
            </a:r>
          </a:p>
          <a:p>
            <a:r>
              <a:rPr lang="en-US" dirty="0"/>
              <a:t>Cardamom (E) 1994</a:t>
            </a:r>
          </a:p>
          <a:p>
            <a:r>
              <a:rPr lang="en-US" dirty="0"/>
              <a:t>Carrot (E, S, F) 1999</a:t>
            </a:r>
          </a:p>
          <a:p>
            <a:r>
              <a:rPr lang="en-US" dirty="0"/>
              <a:t>Cashew* (E) 1986</a:t>
            </a:r>
          </a:p>
          <a:p>
            <a:r>
              <a:rPr lang="en-US" dirty="0"/>
              <a:t>Chenopodium </a:t>
            </a:r>
            <a:r>
              <a:rPr lang="en-US" dirty="0" err="1"/>
              <a:t>pallidicaule</a:t>
            </a:r>
            <a:r>
              <a:rPr lang="en-US" dirty="0"/>
              <a:t> (S) 2005</a:t>
            </a:r>
          </a:p>
          <a:p>
            <a:r>
              <a:rPr lang="en-US" dirty="0"/>
              <a:t>Cherry* (E) 1985</a:t>
            </a:r>
          </a:p>
          <a:p>
            <a:r>
              <a:rPr lang="en-US" dirty="0"/>
              <a:t>Chickpea (E) 1993</a:t>
            </a:r>
          </a:p>
          <a:p>
            <a:r>
              <a:rPr lang="en-US" dirty="0"/>
              <a:t>Citrus (E,F,S) 1999</a:t>
            </a:r>
          </a:p>
          <a:p>
            <a:r>
              <a:rPr lang="en-US" dirty="0"/>
              <a:t>Coconut (E) 1992</a:t>
            </a:r>
          </a:p>
          <a:p>
            <a:r>
              <a:rPr lang="en-US" dirty="0"/>
              <a:t>Coffee (E, S, F) 1996</a:t>
            </a:r>
          </a:p>
          <a:p>
            <a:r>
              <a:rPr lang="en-US" dirty="0"/>
              <a:t>Cotton (Revised)* (E) 1985</a:t>
            </a:r>
          </a:p>
          <a:p>
            <a:r>
              <a:rPr lang="en-US" dirty="0"/>
              <a:t>Cowpea* (E) 1983</a:t>
            </a:r>
          </a:p>
          <a:p>
            <a:r>
              <a:rPr lang="en-US" dirty="0"/>
              <a:t>Cultivated potato* (E) 1977</a:t>
            </a:r>
          </a:p>
          <a:p>
            <a:r>
              <a:rPr lang="en-US" dirty="0" err="1"/>
              <a:t>Echinochloa</a:t>
            </a:r>
            <a:r>
              <a:rPr lang="en-US" dirty="0"/>
              <a:t> Millet* (E) 1983</a:t>
            </a:r>
          </a:p>
          <a:p>
            <a:r>
              <a:rPr lang="en-US" dirty="0"/>
              <a:t>Eggplant (E, F) 1990</a:t>
            </a:r>
          </a:p>
          <a:p>
            <a:r>
              <a:rPr lang="en-US" dirty="0" err="1"/>
              <a:t>Faba</a:t>
            </a:r>
            <a:r>
              <a:rPr lang="en-US" dirty="0"/>
              <a:t> bean* (E) 1985</a:t>
            </a:r>
          </a:p>
          <a:p>
            <a:r>
              <a:rPr lang="en-US" dirty="0"/>
              <a:t>Fig (E) 2003</a:t>
            </a:r>
          </a:p>
          <a:p>
            <a:r>
              <a:rPr lang="en-US" dirty="0"/>
              <a:t>Finger millet* (E) 1985</a:t>
            </a:r>
          </a:p>
          <a:p>
            <a:r>
              <a:rPr lang="en-US" dirty="0"/>
              <a:t>Forage grass* (E) 1985</a:t>
            </a:r>
          </a:p>
          <a:p>
            <a:r>
              <a:rPr lang="en-US" dirty="0"/>
              <a:t>Forage legumes* (E) 1984</a:t>
            </a:r>
          </a:p>
          <a:p>
            <a:r>
              <a:rPr lang="en-US" dirty="0"/>
              <a:t>Grapevine (E, S, F) 1997</a:t>
            </a:r>
          </a:p>
          <a:p>
            <a:r>
              <a:rPr lang="en-US" dirty="0"/>
              <a:t>Groundnut (E, S, F) 1992</a:t>
            </a:r>
          </a:p>
          <a:p>
            <a:r>
              <a:rPr lang="en-US" dirty="0"/>
              <a:t>Jackfruit (E) 2000</a:t>
            </a:r>
          </a:p>
          <a:p>
            <a:r>
              <a:rPr lang="en-US" dirty="0" err="1"/>
              <a:t>Kodo</a:t>
            </a:r>
            <a:r>
              <a:rPr lang="en-US" dirty="0"/>
              <a:t> millet* (E) 1983</a:t>
            </a:r>
          </a:p>
          <a:p>
            <a:r>
              <a:rPr lang="en-US" dirty="0"/>
              <a:t>Lathyrus spp. (E) 2000</a:t>
            </a:r>
          </a:p>
          <a:p>
            <a:r>
              <a:rPr lang="en-US" dirty="0"/>
              <a:t>Lentil* (E) 1985</a:t>
            </a:r>
          </a:p>
          <a:p>
            <a:r>
              <a:rPr lang="en-US" dirty="0"/>
              <a:t>Lima bean* (E) 1982</a:t>
            </a:r>
          </a:p>
          <a:p>
            <a:r>
              <a:rPr lang="en-US" dirty="0"/>
              <a:t>Litchi 2002</a:t>
            </a:r>
          </a:p>
          <a:p>
            <a:r>
              <a:rPr lang="en-US" dirty="0"/>
              <a:t>Lupin* (E, S) 1981</a:t>
            </a:r>
          </a:p>
          <a:p>
            <a:r>
              <a:rPr lang="en-US" dirty="0"/>
              <a:t>Maize (E, S, F, P) 1991</a:t>
            </a:r>
          </a:p>
          <a:p>
            <a:r>
              <a:rPr lang="en-US" dirty="0"/>
              <a:t>Mango (Revised) (E) 2006</a:t>
            </a:r>
          </a:p>
          <a:p>
            <a:r>
              <a:rPr lang="en-US" dirty="0"/>
              <a:t>Mangosteen (E) 2003</a:t>
            </a:r>
          </a:p>
          <a:p>
            <a:r>
              <a:rPr lang="en-US" dirty="0"/>
              <a:t>Medicago (Annual)* (E, F) 1991</a:t>
            </a:r>
          </a:p>
          <a:p>
            <a:r>
              <a:rPr lang="en-US" dirty="0"/>
              <a:t>Melon (E) 2003</a:t>
            </a:r>
          </a:p>
          <a:p>
            <a:r>
              <a:rPr lang="en-US" dirty="0"/>
              <a:t>Mung bean* (E) 1980</a:t>
            </a:r>
          </a:p>
          <a:p>
            <a:r>
              <a:rPr lang="en-US" dirty="0"/>
              <a:t>Oat* (E) 1985</a:t>
            </a:r>
          </a:p>
          <a:p>
            <a:r>
              <a:rPr lang="en-US" dirty="0"/>
              <a:t>Oca* (S) 2001</a:t>
            </a:r>
          </a:p>
          <a:p>
            <a:r>
              <a:rPr lang="en-US" dirty="0"/>
              <a:t>Oil palm (E) 1989</a:t>
            </a:r>
          </a:p>
          <a:p>
            <a:r>
              <a:rPr lang="en-US" dirty="0"/>
              <a:t>Palmier </a:t>
            </a:r>
            <a:r>
              <a:rPr lang="en-US" dirty="0" err="1"/>
              <a:t>dattier</a:t>
            </a:r>
            <a:r>
              <a:rPr lang="en-US" dirty="0"/>
              <a:t> (F) 2005</a:t>
            </a:r>
          </a:p>
          <a:p>
            <a:r>
              <a:rPr lang="en-US" dirty="0"/>
              <a:t>Panicum </a:t>
            </a:r>
            <a:r>
              <a:rPr lang="en-US" dirty="0" err="1"/>
              <a:t>miliaceum</a:t>
            </a:r>
            <a:endParaRPr lang="en-US" dirty="0"/>
          </a:p>
          <a:p>
            <a:r>
              <a:rPr lang="en-US" dirty="0"/>
              <a:t>and P. </a:t>
            </a:r>
            <a:r>
              <a:rPr lang="en-US" dirty="0" err="1"/>
              <a:t>sumatrense</a:t>
            </a:r>
            <a:r>
              <a:rPr lang="en-US" dirty="0"/>
              <a:t> (E) 1985</a:t>
            </a:r>
          </a:p>
          <a:p>
            <a:r>
              <a:rPr lang="en-US" dirty="0"/>
              <a:t>Papaya (E) 1988</a:t>
            </a:r>
          </a:p>
          <a:p>
            <a:r>
              <a:rPr lang="en-US" dirty="0"/>
              <a:t>Peach* (E) 1985</a:t>
            </a:r>
          </a:p>
          <a:p>
            <a:r>
              <a:rPr lang="en-US" dirty="0"/>
              <a:t>Pear* (E) 1983</a:t>
            </a:r>
          </a:p>
          <a:p>
            <a:r>
              <a:rPr lang="en-US" dirty="0"/>
              <a:t>Pearl millet (E, F) 1993</a:t>
            </a:r>
          </a:p>
          <a:p>
            <a:r>
              <a:rPr lang="en-US" dirty="0"/>
              <a:t>Pepino (E) 2004</a:t>
            </a:r>
          </a:p>
          <a:p>
            <a:r>
              <a:rPr lang="en-US" dirty="0"/>
              <a:t>Phaseolus </a:t>
            </a:r>
            <a:r>
              <a:rPr lang="en-US" dirty="0" err="1"/>
              <a:t>acutifolius</a:t>
            </a:r>
            <a:r>
              <a:rPr lang="en-US" dirty="0"/>
              <a:t> (E) 1985</a:t>
            </a:r>
          </a:p>
          <a:p>
            <a:r>
              <a:rPr lang="en-US" dirty="0"/>
              <a:t>Phaseolus </a:t>
            </a:r>
            <a:r>
              <a:rPr lang="en-US" dirty="0" err="1"/>
              <a:t>coccineus</a:t>
            </a:r>
            <a:r>
              <a:rPr lang="en-US" dirty="0"/>
              <a:t>* (E) 1983</a:t>
            </a:r>
          </a:p>
          <a:p>
            <a:r>
              <a:rPr lang="en-US" dirty="0"/>
              <a:t>Phaseolus lunatus (P) 2001</a:t>
            </a:r>
          </a:p>
          <a:p>
            <a:r>
              <a:rPr lang="en-US" dirty="0"/>
              <a:t>Phaseolus vulgaris* (E, P) 1982</a:t>
            </a:r>
          </a:p>
          <a:p>
            <a:r>
              <a:rPr lang="en-US" dirty="0" err="1"/>
              <a:t>Pigeonpea</a:t>
            </a:r>
            <a:r>
              <a:rPr lang="en-US" dirty="0"/>
              <a:t> (E) 1993</a:t>
            </a:r>
          </a:p>
          <a:p>
            <a:r>
              <a:rPr lang="en-US" dirty="0"/>
              <a:t>Pineapple (E) 1991</a:t>
            </a:r>
          </a:p>
          <a:p>
            <a:r>
              <a:rPr lang="en-US" dirty="0"/>
              <a:t>Pistacia (excluding</a:t>
            </a:r>
          </a:p>
          <a:p>
            <a:r>
              <a:rPr lang="en-US" dirty="0"/>
              <a:t>P. vera) (E) 1998</a:t>
            </a:r>
          </a:p>
          <a:p>
            <a:r>
              <a:rPr lang="en-US" dirty="0"/>
              <a:t>Pistachio (E, F, A, R) 1997</a:t>
            </a:r>
          </a:p>
          <a:p>
            <a:r>
              <a:rPr lang="en-US" dirty="0"/>
              <a:t>Plum* (E) 1985</a:t>
            </a:r>
          </a:p>
          <a:p>
            <a:r>
              <a:rPr lang="en-US" dirty="0"/>
              <a:t>Potato varieties* (E) 1985</a:t>
            </a:r>
          </a:p>
          <a:p>
            <a:r>
              <a:rPr lang="en-US" dirty="0" err="1"/>
              <a:t>Quinua</a:t>
            </a:r>
            <a:r>
              <a:rPr lang="en-US" dirty="0"/>
              <a:t>* (S) 1981</a:t>
            </a:r>
          </a:p>
          <a:p>
            <a:r>
              <a:rPr lang="en-US" dirty="0"/>
              <a:t>Rambutan (E) 2003</a:t>
            </a:r>
          </a:p>
          <a:p>
            <a:r>
              <a:rPr lang="en-US" dirty="0"/>
              <a:t>Rice* (E) 2006</a:t>
            </a:r>
          </a:p>
          <a:p>
            <a:r>
              <a:rPr lang="en-US" dirty="0"/>
              <a:t>Rocket (E,I) 1999</a:t>
            </a:r>
          </a:p>
          <a:p>
            <a:r>
              <a:rPr lang="en-US" dirty="0"/>
              <a:t>Rye and Triticale* (E) 1985</a:t>
            </a:r>
          </a:p>
          <a:p>
            <a:r>
              <a:rPr lang="en-US" dirty="0"/>
              <a:t>Safflower* (E) 1983</a:t>
            </a:r>
          </a:p>
          <a:p>
            <a:r>
              <a:rPr lang="en-US" dirty="0"/>
              <a:t>Sesame* (E) 2004</a:t>
            </a:r>
          </a:p>
          <a:p>
            <a:r>
              <a:rPr lang="en-US" dirty="0" err="1"/>
              <a:t>Setaria</a:t>
            </a:r>
            <a:r>
              <a:rPr lang="en-US" dirty="0"/>
              <a:t> </a:t>
            </a:r>
            <a:r>
              <a:rPr lang="en-US" dirty="0" err="1"/>
              <a:t>italica</a:t>
            </a:r>
            <a:endParaRPr lang="en-US" dirty="0"/>
          </a:p>
          <a:p>
            <a:r>
              <a:rPr lang="en-US" dirty="0"/>
              <a:t>and S. pumila (E) 1985</a:t>
            </a:r>
          </a:p>
          <a:p>
            <a:r>
              <a:rPr lang="en-US" dirty="0"/>
              <a:t>Shea tree (E) 2006</a:t>
            </a:r>
          </a:p>
          <a:p>
            <a:r>
              <a:rPr lang="en-US" dirty="0"/>
              <a:t>Sorghum (E, F) 1993</a:t>
            </a:r>
          </a:p>
          <a:p>
            <a:r>
              <a:rPr lang="en-US" dirty="0"/>
              <a:t>Soyabean* (E, C) 1984</a:t>
            </a:r>
          </a:p>
          <a:p>
            <a:r>
              <a:rPr lang="en-US" dirty="0"/>
              <a:t>Strawberry (E) 1986</a:t>
            </a:r>
          </a:p>
          <a:p>
            <a:r>
              <a:rPr lang="en-US" dirty="0"/>
              <a:t>Sunflower* (E) 1985</a:t>
            </a:r>
          </a:p>
          <a:p>
            <a:r>
              <a:rPr lang="en-US" dirty="0"/>
              <a:t>Sweet potato (E, S, F) 1991</a:t>
            </a:r>
          </a:p>
          <a:p>
            <a:r>
              <a:rPr lang="en-US" dirty="0"/>
              <a:t>Taro (E, F, S) 1999</a:t>
            </a:r>
          </a:p>
          <a:p>
            <a:r>
              <a:rPr lang="en-US" dirty="0"/>
              <a:t>Tea (E, S, F) 1997</a:t>
            </a:r>
          </a:p>
          <a:p>
            <a:r>
              <a:rPr lang="en-US" dirty="0"/>
              <a:t>Tomato (E, S, F) 1996</a:t>
            </a:r>
          </a:p>
          <a:p>
            <a:r>
              <a:rPr lang="en-US" dirty="0"/>
              <a:t>Tropical fruit* (E) 1980</a:t>
            </a:r>
          </a:p>
          <a:p>
            <a:r>
              <a:rPr lang="en-US" dirty="0" err="1"/>
              <a:t>Ulluco</a:t>
            </a:r>
            <a:r>
              <a:rPr lang="en-US" dirty="0"/>
              <a:t> (S) 2003</a:t>
            </a:r>
          </a:p>
          <a:p>
            <a:r>
              <a:rPr lang="en-US" dirty="0"/>
              <a:t>Vigna </a:t>
            </a:r>
            <a:r>
              <a:rPr lang="en-US" dirty="0" err="1"/>
              <a:t>aconitifolia</a:t>
            </a:r>
            <a:endParaRPr lang="en-US" dirty="0"/>
          </a:p>
          <a:p>
            <a:r>
              <a:rPr lang="en-US" dirty="0"/>
              <a:t>and V. </a:t>
            </a:r>
            <a:r>
              <a:rPr lang="en-US" dirty="0" err="1"/>
              <a:t>trilobata</a:t>
            </a:r>
            <a:r>
              <a:rPr lang="en-US" dirty="0"/>
              <a:t> (E) 1985</a:t>
            </a:r>
          </a:p>
          <a:p>
            <a:r>
              <a:rPr lang="en-US" dirty="0"/>
              <a:t>Vigna mungo and</a:t>
            </a:r>
          </a:p>
          <a:p>
            <a:r>
              <a:rPr lang="en-US" dirty="0"/>
              <a:t>V. radiata (Rev.)* (E) 1985</a:t>
            </a:r>
          </a:p>
          <a:p>
            <a:r>
              <a:rPr lang="en-US" dirty="0"/>
              <a:t>Walnut (E) 1994</a:t>
            </a:r>
          </a:p>
          <a:p>
            <a:r>
              <a:rPr lang="en-US" dirty="0"/>
              <a:t>Wheat (Revised)* (E) 1985</a:t>
            </a:r>
          </a:p>
          <a:p>
            <a:r>
              <a:rPr lang="en-US" dirty="0"/>
              <a:t>Wheat and Aegilops* (E) 1978</a:t>
            </a:r>
          </a:p>
          <a:p>
            <a:r>
              <a:rPr lang="en-US" dirty="0"/>
              <a:t>White Clover (E) 1992</a:t>
            </a:r>
          </a:p>
          <a:p>
            <a:r>
              <a:rPr lang="en-US" dirty="0"/>
              <a:t>Winged Bean* (E) 1979</a:t>
            </a:r>
          </a:p>
          <a:p>
            <a:r>
              <a:rPr lang="en-US" dirty="0"/>
              <a:t>Xanthosoma* (E) 1989</a:t>
            </a:r>
          </a:p>
          <a:p>
            <a:r>
              <a:rPr lang="en-US" dirty="0"/>
              <a:t>Yam (E, S, F) 1997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150C453-603D-5BC0-08FB-939D6F86F3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cropgenebank.sgrp.cgiar.org</a:t>
            </a:r>
            <a:r>
              <a:rPr lang="en-GB" dirty="0"/>
              <a:t>/</a:t>
            </a:r>
            <a:r>
              <a:rPr lang="en-GB" dirty="0" err="1"/>
              <a:t>index.php</a:t>
            </a:r>
            <a:r>
              <a:rPr lang="en-GB" dirty="0"/>
              <a:t>/learning-space-mainmenu-454/manuals-and-handbooks-mainmenu-533/descriptors-mainmenu-547</a:t>
            </a:r>
          </a:p>
        </p:txBody>
      </p:sp>
    </p:spTree>
    <p:extLst>
      <p:ext uri="{BB962C8B-B14F-4D97-AF65-F5344CB8AC3E}">
        <p14:creationId xmlns:p14="http://schemas.microsoft.com/office/powerpoint/2010/main" val="894088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020D-DDA9-DC1A-DE8A-FF72AAC4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338667"/>
            <a:ext cx="11701463" cy="677333"/>
          </a:xfrm>
        </p:spPr>
        <p:txBody>
          <a:bodyPr>
            <a:normAutofit/>
          </a:bodyPr>
          <a:lstStyle/>
          <a:p>
            <a:r>
              <a:rPr lang="en-NO" sz="3200" dirty="0"/>
              <a:t>Crop descriptors --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003CF-6BFC-C773-906F-4211D1C7C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362059"/>
            <a:ext cx="5764684" cy="4622815"/>
          </a:xfrm>
        </p:spPr>
        <p:txBody>
          <a:bodyPr>
            <a:normAutofit/>
          </a:bodyPr>
          <a:lstStyle/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(wheat)</a:t>
            </a:r>
          </a:p>
          <a:p>
            <a:pPr lvl="1"/>
            <a:r>
              <a:rPr lang="en-NO" dirty="0"/>
              <a:t>measured from ground level to the top of spikes, excluding awns. Average of 5 randomly selected plants</a:t>
            </a:r>
          </a:p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(potato)</a:t>
            </a:r>
          </a:p>
          <a:p>
            <a:pPr lvl="1"/>
            <a:r>
              <a:rPr lang="en-GB" dirty="0"/>
              <a:t>T</a:t>
            </a:r>
            <a:r>
              <a:rPr lang="en-NO" dirty="0"/>
              <a:t>he plant height of the main stem</a:t>
            </a:r>
          </a:p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(oat)</a:t>
            </a:r>
          </a:p>
          <a:p>
            <a:pPr lvl="1"/>
            <a:r>
              <a:rPr lang="en-GB" dirty="0"/>
              <a:t>Measure from ground level to the uppermost leaf ligule.</a:t>
            </a:r>
          </a:p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</a:t>
            </a:r>
            <a:r>
              <a:rPr lang="en-NO" i="1" dirty="0"/>
              <a:t>Brassica</a:t>
            </a:r>
            <a:r>
              <a:rPr lang="en-NO" dirty="0"/>
              <a:t>)</a:t>
            </a:r>
          </a:p>
          <a:p>
            <a:pPr lvl="1"/>
            <a:r>
              <a:rPr lang="en-NO" dirty="0"/>
              <a:t>maximum plant height from ground to tip of terminal raceme</a:t>
            </a:r>
          </a:p>
          <a:p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0EADA-718C-7ADB-AA92-65632FAC5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362059"/>
            <a:ext cx="5764683" cy="4622815"/>
          </a:xfrm>
        </p:spPr>
        <p:txBody>
          <a:bodyPr>
            <a:normAutofit/>
          </a:bodyPr>
          <a:lstStyle/>
          <a:p>
            <a:r>
              <a:rPr lang="en-NO" dirty="0"/>
              <a:t>T</a:t>
            </a:r>
            <a:r>
              <a:rPr lang="en-GB" dirty="0"/>
              <a:t>h</a:t>
            </a:r>
            <a:r>
              <a:rPr lang="en-NO" dirty="0"/>
              <a:t>e </a:t>
            </a:r>
            <a:r>
              <a:rPr lang="en-NO" dirty="0">
                <a:solidFill>
                  <a:srgbClr val="FFFF00"/>
                </a:solidFill>
              </a:rPr>
              <a:t>same descriptor name</a:t>
            </a:r>
            <a:r>
              <a:rPr lang="en-NO" dirty="0"/>
              <a:t> (Plant height).</a:t>
            </a:r>
          </a:p>
          <a:p>
            <a:r>
              <a:rPr lang="en-NO" dirty="0"/>
              <a:t>But </a:t>
            </a:r>
            <a:r>
              <a:rPr lang="en-NO" dirty="0">
                <a:solidFill>
                  <a:srgbClr val="FFFF00"/>
                </a:solidFill>
              </a:rPr>
              <a:t>different definitions</a:t>
            </a:r>
            <a:r>
              <a:rPr lang="en-NO" dirty="0"/>
              <a:t>.</a:t>
            </a:r>
          </a:p>
          <a:p>
            <a:endParaRPr lang="en-NO" dirty="0"/>
          </a:p>
          <a:p>
            <a:r>
              <a:rPr lang="en-NO" dirty="0">
                <a:sym typeface="Wingdings" pitchFamily="2" charset="2"/>
              </a:rPr>
              <a:t> need clear definitions</a:t>
            </a:r>
          </a:p>
          <a:p>
            <a:r>
              <a:rPr lang="en-NO" dirty="0">
                <a:sym typeface="Wingdings" pitchFamily="2" charset="2"/>
              </a:rPr>
              <a:t> linked through clear semantics</a:t>
            </a:r>
            <a:endParaRPr lang="en-NO" dirty="0"/>
          </a:p>
          <a:p>
            <a:endParaRPr lang="en-NO" dirty="0"/>
          </a:p>
          <a:p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F0BD5-5DBB-4D58-DC11-B2EF1FD4AC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</a:t>
            </a:r>
            <a:r>
              <a:rPr lang="en-GB" dirty="0" err="1"/>
              <a:t>search?q</a:t>
            </a:r>
            <a:r>
              <a:rPr lang="en-GB" dirty="0"/>
              <a:t>=</a:t>
            </a:r>
            <a:r>
              <a:rPr lang="en-GB" dirty="0" err="1"/>
              <a:t>plant+height</a:t>
            </a:r>
            <a:endParaRPr lang="en-GB" dirty="0"/>
          </a:p>
        </p:txBody>
      </p:sp>
      <p:pic>
        <p:nvPicPr>
          <p:cNvPr id="7" name="Picture 6" descr="Blue and orang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57CBD5-1C17-C002-81CA-F67DFEA27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44" y="4067009"/>
            <a:ext cx="4950178" cy="1748704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3A0C521-7AE2-0780-1D0E-26C896BE7904}"/>
              </a:ext>
            </a:extLst>
          </p:cNvPr>
          <p:cNvSpPr/>
          <p:nvPr/>
        </p:nvSpPr>
        <p:spPr>
          <a:xfrm>
            <a:off x="8223955" y="3567292"/>
            <a:ext cx="632178" cy="922699"/>
          </a:xfrm>
          <a:prstGeom prst="downArrow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NO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5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3F0C72F-04AA-E34D-AD04-B29705192825}"/>
              </a:ext>
            </a:extLst>
          </p:cNvPr>
          <p:cNvCxnSpPr>
            <a:cxnSpLocks/>
          </p:cNvCxnSpPr>
          <p:nvPr/>
        </p:nvCxnSpPr>
        <p:spPr>
          <a:xfrm>
            <a:off x="5574628" y="3365246"/>
            <a:ext cx="749608" cy="16647"/>
          </a:xfrm>
          <a:prstGeom prst="straightConnector1">
            <a:avLst/>
          </a:prstGeom>
          <a:ln w="50800" cap="rnd">
            <a:round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F4559740-BF7D-B548-B0FB-AA0EEBB0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201681"/>
            <a:ext cx="11701463" cy="5587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window on evidence about where species HAVE lived, and when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42A4A-7AA8-BA45-9832-C130B07ABC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https://www.gbif.org/occurrence/search</a:t>
            </a:r>
            <a:r>
              <a:rPr lang="da-DK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EFE0DA5-3E77-B040-B3E7-CC6926A3BE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783" y="949757"/>
            <a:ext cx="874623" cy="874623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C2E4E4-9E0D-9D45-90DB-37233DA776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955" y="1306704"/>
            <a:ext cx="848360" cy="85758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FA4D2-6990-4947-AB20-148AF646A9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56" y="2866913"/>
            <a:ext cx="848360" cy="848360"/>
          </a:xfrm>
          <a:prstGeom prst="rect">
            <a:avLst/>
          </a:prstGeom>
        </p:spPr>
      </p:pic>
      <p:pic>
        <p:nvPicPr>
          <p:cNvPr id="14" name="Picture 13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3E79AD38-8C38-4D48-BAB5-A2AA3A51FB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9776" y="5196315"/>
            <a:ext cx="851384" cy="851384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159F95-EC27-FA49-8643-BC6F5309A9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14" y="4276306"/>
            <a:ext cx="857581" cy="857581"/>
          </a:xfrm>
          <a:prstGeom prst="rect">
            <a:avLst/>
          </a:prstGeom>
        </p:spPr>
      </p:pic>
      <p:pic>
        <p:nvPicPr>
          <p:cNvPr id="22" name="Picture 21" descr="A picture containing plate, clock&#10;&#10;Description automatically generated">
            <a:extLst>
              <a:ext uri="{FF2B5EF4-FFF2-40B4-BE49-F238E27FC236}">
                <a16:creationId xmlns:a16="http://schemas.microsoft.com/office/drawing/2014/main" id="{B3049928-ED5E-DD48-AF84-9104D19C02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649" y="2884766"/>
            <a:ext cx="966519" cy="966519"/>
          </a:xfrm>
          <a:prstGeom prst="rect">
            <a:avLst/>
          </a:prstGeom>
        </p:spPr>
      </p:pic>
      <p:pic>
        <p:nvPicPr>
          <p:cNvPr id="24" name="Picture 23" descr="A picture containing clock, plate&#10;&#10;Description automatically generated">
            <a:extLst>
              <a:ext uri="{FF2B5EF4-FFF2-40B4-BE49-F238E27FC236}">
                <a16:creationId xmlns:a16="http://schemas.microsoft.com/office/drawing/2014/main" id="{91306A1D-05A8-1F47-848F-E80441153D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426" y="2925081"/>
            <a:ext cx="885887" cy="88588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14F53E-DAFF-944A-B23C-A7D8684AA2E9}"/>
              </a:ext>
            </a:extLst>
          </p:cNvPr>
          <p:cNvCxnSpPr>
            <a:cxnSpLocks/>
          </p:cNvCxnSpPr>
          <p:nvPr/>
        </p:nvCxnSpPr>
        <p:spPr>
          <a:xfrm flipV="1">
            <a:off x="3195468" y="3966420"/>
            <a:ext cx="0" cy="1114760"/>
          </a:xfrm>
          <a:prstGeom prst="straightConnector1">
            <a:avLst/>
          </a:prstGeom>
          <a:ln w="50800" cap="rnd">
            <a:round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39A8C5-35BB-934D-85AA-1F4C090E4FA5}"/>
              </a:ext>
            </a:extLst>
          </p:cNvPr>
          <p:cNvCxnSpPr>
            <a:cxnSpLocks/>
          </p:cNvCxnSpPr>
          <p:nvPr/>
        </p:nvCxnSpPr>
        <p:spPr>
          <a:xfrm flipV="1">
            <a:off x="1828970" y="3633181"/>
            <a:ext cx="873196" cy="733040"/>
          </a:xfrm>
          <a:prstGeom prst="straightConnector1">
            <a:avLst/>
          </a:prstGeom>
          <a:ln w="50800" cap="rnd">
            <a:round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49B55B-1E24-F840-875E-619B99323428}"/>
              </a:ext>
            </a:extLst>
          </p:cNvPr>
          <p:cNvCxnSpPr>
            <a:cxnSpLocks/>
          </p:cNvCxnSpPr>
          <p:nvPr/>
        </p:nvCxnSpPr>
        <p:spPr>
          <a:xfrm flipV="1">
            <a:off x="1719315" y="3330953"/>
            <a:ext cx="833035" cy="1"/>
          </a:xfrm>
          <a:prstGeom prst="straightConnector1">
            <a:avLst/>
          </a:prstGeom>
          <a:ln w="50800" cap="rnd">
            <a:round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90A83B-E386-6248-B27B-F6D607DDDCC8}"/>
              </a:ext>
            </a:extLst>
          </p:cNvPr>
          <p:cNvCxnSpPr>
            <a:cxnSpLocks/>
          </p:cNvCxnSpPr>
          <p:nvPr/>
        </p:nvCxnSpPr>
        <p:spPr>
          <a:xfrm>
            <a:off x="1994527" y="2089703"/>
            <a:ext cx="799256" cy="795063"/>
          </a:xfrm>
          <a:prstGeom prst="straightConnector1">
            <a:avLst/>
          </a:prstGeom>
          <a:ln w="50800" cap="rnd">
            <a:round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911BEB5-3C9E-9446-A626-4F45EBBB7CA9}"/>
              </a:ext>
            </a:extLst>
          </p:cNvPr>
          <p:cNvCxnSpPr>
            <a:cxnSpLocks/>
          </p:cNvCxnSpPr>
          <p:nvPr/>
        </p:nvCxnSpPr>
        <p:spPr>
          <a:xfrm>
            <a:off x="3204909" y="1910285"/>
            <a:ext cx="0" cy="882183"/>
          </a:xfrm>
          <a:prstGeom prst="straightConnector1">
            <a:avLst/>
          </a:prstGeom>
          <a:ln w="50800" cap="rnd">
            <a:round/>
            <a:headEnd type="none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475056C-2720-D34A-AC04-DE56384AD562}"/>
              </a:ext>
            </a:extLst>
          </p:cNvPr>
          <p:cNvCxnSpPr>
            <a:cxnSpLocks/>
            <a:stCxn id="22" idx="3"/>
            <a:endCxn id="24" idx="1"/>
          </p:cNvCxnSpPr>
          <p:nvPr/>
        </p:nvCxnSpPr>
        <p:spPr>
          <a:xfrm flipV="1">
            <a:off x="3688168" y="3368025"/>
            <a:ext cx="938258" cy="1"/>
          </a:xfrm>
          <a:prstGeom prst="line">
            <a:avLst/>
          </a:prstGeom>
          <a:ln w="508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90BDD71-9E09-8345-A33A-917414DFA9DC}"/>
              </a:ext>
            </a:extLst>
          </p:cNvPr>
          <p:cNvSpPr txBox="1"/>
          <p:nvPr/>
        </p:nvSpPr>
        <p:spPr>
          <a:xfrm>
            <a:off x="3677299" y="1060785"/>
            <a:ext cx="1392070" cy="6378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Digitized specimens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5643D-26CB-C04B-A918-BF7CA729148D}"/>
              </a:ext>
            </a:extLst>
          </p:cNvPr>
          <p:cNvSpPr txBox="1"/>
          <p:nvPr/>
        </p:nvSpPr>
        <p:spPr>
          <a:xfrm>
            <a:off x="724017" y="964647"/>
            <a:ext cx="1350864" cy="39162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DBEAC-67F4-B14C-9BDB-D1923D55EFC8}"/>
              </a:ext>
            </a:extLst>
          </p:cNvPr>
          <p:cNvSpPr txBox="1"/>
          <p:nvPr/>
        </p:nvSpPr>
        <p:spPr>
          <a:xfrm>
            <a:off x="754198" y="2488927"/>
            <a:ext cx="1022249" cy="39162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Literature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39C932-8B09-304D-BFD1-39E995AE1A1F}"/>
              </a:ext>
            </a:extLst>
          </p:cNvPr>
          <p:cNvSpPr txBox="1"/>
          <p:nvPr/>
        </p:nvSpPr>
        <p:spPr>
          <a:xfrm>
            <a:off x="730063" y="5196315"/>
            <a:ext cx="1623375" cy="39162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Remote-sensing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1B6806-4EBF-2A4B-B357-C4D26E90CA60}"/>
              </a:ext>
            </a:extLst>
          </p:cNvPr>
          <p:cNvSpPr txBox="1"/>
          <p:nvPr/>
        </p:nvSpPr>
        <p:spPr>
          <a:xfrm>
            <a:off x="3597463" y="5409850"/>
            <a:ext cx="1589361" cy="6378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Environmental DNA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7AF59-3B7C-C94B-B37D-10B9C77796E6}"/>
              </a:ext>
            </a:extLst>
          </p:cNvPr>
          <p:cNvSpPr txBox="1"/>
          <p:nvPr/>
        </p:nvSpPr>
        <p:spPr>
          <a:xfrm>
            <a:off x="3359107" y="3548240"/>
            <a:ext cx="1374472" cy="88407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Common standards (DwC)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45CBA-850D-F940-872A-BC73B64E008D}"/>
              </a:ext>
            </a:extLst>
          </p:cNvPr>
          <p:cNvSpPr txBox="1"/>
          <p:nvPr/>
        </p:nvSpPr>
        <p:spPr>
          <a:xfrm>
            <a:off x="4564111" y="2333186"/>
            <a:ext cx="1686270" cy="637849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Data publishing and indexing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5989F-A7A7-D04A-9CE3-0AA719AEC6BD}"/>
              </a:ext>
            </a:extLst>
          </p:cNvPr>
          <p:cNvSpPr txBox="1"/>
          <p:nvPr/>
        </p:nvSpPr>
        <p:spPr>
          <a:xfrm>
            <a:off x="7828149" y="5737180"/>
            <a:ext cx="2326901" cy="391628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DK" sz="1600" dirty="0">
                <a:solidFill>
                  <a:schemeClr val="bg1"/>
                </a:solidFill>
              </a:rPr>
              <a:t>Data discovery and use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C39CF0-F568-DFC1-FC12-938C68CE3D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549" y="798274"/>
            <a:ext cx="4958389" cy="49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8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020D-DDA9-DC1A-DE8A-FF72AAC4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338667"/>
            <a:ext cx="11701463" cy="677333"/>
          </a:xfrm>
        </p:spPr>
        <p:txBody>
          <a:bodyPr>
            <a:normAutofit/>
          </a:bodyPr>
          <a:lstStyle/>
          <a:p>
            <a:r>
              <a:rPr lang="en-NO" sz="3200" dirty="0"/>
              <a:t>Crop descriptors --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003CF-6BFC-C773-906F-4211D1C7C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467555"/>
            <a:ext cx="5764684" cy="4517319"/>
          </a:xfrm>
        </p:spPr>
        <p:txBody>
          <a:bodyPr>
            <a:normAutofit/>
          </a:bodyPr>
          <a:lstStyle/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(wheat) </a:t>
            </a:r>
            <a:r>
              <a:rPr lang="en-NO" dirty="0">
                <a:sym typeface="Wingdings" pitchFamily="2" charset="2"/>
              </a:rPr>
              <a:t> </a:t>
            </a:r>
            <a:r>
              <a:rPr lang="en-NO" dirty="0">
                <a:solidFill>
                  <a:srgbClr val="FFFF00"/>
                </a:solidFill>
                <a:sym typeface="Wingdings" pitchFamily="2" charset="2"/>
              </a:rPr>
              <a:t>CO_321:0000020</a:t>
            </a:r>
          </a:p>
          <a:p>
            <a:pPr lvl="1"/>
            <a:r>
              <a:rPr lang="en-NO" dirty="0"/>
              <a:t>measured from ground level to the top of spikes, excluding awns. Average of 5 randomly selected plants</a:t>
            </a:r>
          </a:p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(potato) </a:t>
            </a:r>
            <a:r>
              <a:rPr lang="en-NO" dirty="0">
                <a:sym typeface="Wingdings" pitchFamily="2" charset="2"/>
              </a:rPr>
              <a:t> </a:t>
            </a:r>
            <a:r>
              <a:rPr lang="en-NO" dirty="0">
                <a:solidFill>
                  <a:srgbClr val="FFFF00"/>
                </a:solidFill>
                <a:sym typeface="Wingdings" pitchFamily="2" charset="2"/>
              </a:rPr>
              <a:t>CO_330:0000756</a:t>
            </a:r>
            <a:endParaRPr lang="en-NO" dirty="0">
              <a:solidFill>
                <a:srgbClr val="FFFF00"/>
              </a:solidFill>
            </a:endParaRPr>
          </a:p>
          <a:p>
            <a:pPr lvl="1"/>
            <a:r>
              <a:rPr lang="en-GB" dirty="0"/>
              <a:t>T</a:t>
            </a:r>
            <a:r>
              <a:rPr lang="en-NO" dirty="0"/>
              <a:t>he plant height of the main stem</a:t>
            </a:r>
          </a:p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(oat) </a:t>
            </a:r>
            <a:r>
              <a:rPr lang="en-NO" dirty="0">
                <a:sym typeface="Wingdings" pitchFamily="2" charset="2"/>
              </a:rPr>
              <a:t> </a:t>
            </a:r>
            <a:r>
              <a:rPr lang="en-NO" dirty="0">
                <a:solidFill>
                  <a:srgbClr val="FFFF00"/>
                </a:solidFill>
                <a:sym typeface="Wingdings" pitchFamily="2" charset="2"/>
              </a:rPr>
              <a:t>CO_350:0000233</a:t>
            </a:r>
            <a:endParaRPr lang="en-NO" dirty="0">
              <a:solidFill>
                <a:srgbClr val="FFFF00"/>
              </a:solidFill>
            </a:endParaRPr>
          </a:p>
          <a:p>
            <a:pPr lvl="1"/>
            <a:r>
              <a:rPr lang="en-GB" dirty="0"/>
              <a:t>Measure from ground level to the uppermost leaf ligule.</a:t>
            </a:r>
          </a:p>
          <a:p>
            <a:r>
              <a:rPr lang="en-NO" dirty="0">
                <a:solidFill>
                  <a:srgbClr val="FFFF00"/>
                </a:solidFill>
              </a:rPr>
              <a:t>Plant height </a:t>
            </a:r>
            <a:r>
              <a:rPr lang="en-NO" dirty="0"/>
              <a:t>(</a:t>
            </a:r>
            <a:r>
              <a:rPr lang="en-NO" i="1" dirty="0"/>
              <a:t>Brassica</a:t>
            </a:r>
            <a:r>
              <a:rPr lang="en-NO" dirty="0"/>
              <a:t>) </a:t>
            </a:r>
            <a:r>
              <a:rPr lang="en-NO" dirty="0">
                <a:sym typeface="Wingdings" pitchFamily="2" charset="2"/>
              </a:rPr>
              <a:t> </a:t>
            </a:r>
            <a:r>
              <a:rPr lang="en-NO" dirty="0">
                <a:solidFill>
                  <a:srgbClr val="FFFF00"/>
                </a:solidFill>
                <a:sym typeface="Wingdings" pitchFamily="2" charset="2"/>
              </a:rPr>
              <a:t>CO_348:2100125</a:t>
            </a:r>
            <a:endParaRPr lang="en-NO" dirty="0">
              <a:solidFill>
                <a:srgbClr val="FFFF00"/>
              </a:solidFill>
            </a:endParaRPr>
          </a:p>
          <a:p>
            <a:pPr lvl="1"/>
            <a:r>
              <a:rPr lang="en-NO" dirty="0"/>
              <a:t>maximum plant height from ground to tip of terminal raceme</a:t>
            </a:r>
          </a:p>
          <a:p>
            <a:endParaRPr lang="en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0EADA-718C-7ADB-AA92-65632FAC5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3291739"/>
            <a:ext cx="5764683" cy="2369286"/>
          </a:xfrm>
        </p:spPr>
        <p:txBody>
          <a:bodyPr>
            <a:normAutofit/>
          </a:bodyPr>
          <a:lstStyle/>
          <a:p>
            <a:r>
              <a:rPr lang="en-NO" dirty="0">
                <a:sym typeface="Wingdings" pitchFamily="2" charset="2"/>
              </a:rPr>
              <a:t>clear definitions</a:t>
            </a:r>
          </a:p>
          <a:p>
            <a:r>
              <a:rPr lang="en-NO" dirty="0">
                <a:sym typeface="Wingdings" pitchFamily="2" charset="2"/>
              </a:rPr>
              <a:t>linked through clear semantics</a:t>
            </a:r>
          </a:p>
          <a:p>
            <a:endParaRPr lang="en-NO" dirty="0"/>
          </a:p>
          <a:p>
            <a:pPr lvl="1"/>
            <a:r>
              <a:rPr lang="en-GB" sz="1400" dirty="0"/>
              <a:t>https://</a:t>
            </a:r>
            <a:r>
              <a:rPr lang="en-GB" sz="1400" dirty="0" err="1"/>
              <a:t>cropontology.org</a:t>
            </a:r>
            <a:r>
              <a:rPr lang="en-GB" sz="1400" dirty="0"/>
              <a:t>/term/CO_321:0000020</a:t>
            </a:r>
          </a:p>
          <a:p>
            <a:pPr lvl="1"/>
            <a:r>
              <a:rPr lang="en-GB" sz="1400" dirty="0"/>
              <a:t>https://</a:t>
            </a:r>
            <a:r>
              <a:rPr lang="en-GB" sz="1400" dirty="0" err="1"/>
              <a:t>cropontology.org</a:t>
            </a:r>
            <a:r>
              <a:rPr lang="en-GB" sz="1400" dirty="0"/>
              <a:t>/term/CO_330:0000756</a:t>
            </a:r>
          </a:p>
          <a:p>
            <a:pPr lvl="1"/>
            <a:r>
              <a:rPr lang="en-GB" sz="1400" dirty="0"/>
              <a:t>https://</a:t>
            </a:r>
            <a:r>
              <a:rPr lang="en-GB" sz="1400" dirty="0" err="1"/>
              <a:t>cropontology.org</a:t>
            </a:r>
            <a:r>
              <a:rPr lang="en-GB" sz="1400" dirty="0"/>
              <a:t>/term/CO_350:0000233</a:t>
            </a:r>
          </a:p>
          <a:p>
            <a:pPr lvl="1"/>
            <a:r>
              <a:rPr lang="en-GB" sz="1400" dirty="0"/>
              <a:t>https://</a:t>
            </a:r>
            <a:r>
              <a:rPr lang="en-GB" sz="1400" dirty="0" err="1"/>
              <a:t>cropontology.org</a:t>
            </a:r>
            <a:r>
              <a:rPr lang="en-GB" sz="1400" dirty="0"/>
              <a:t>/term/CO_348:2100125</a:t>
            </a:r>
            <a:endParaRPr lang="en-NO" sz="1400" dirty="0"/>
          </a:p>
          <a:p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F0BD5-5DBB-4D58-DC11-B2EF1FD4AC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cropontology.org</a:t>
            </a:r>
            <a:r>
              <a:rPr lang="en-GB" dirty="0"/>
              <a:t>/</a:t>
            </a:r>
            <a:r>
              <a:rPr lang="en-GB" dirty="0" err="1"/>
              <a:t>search?q</a:t>
            </a:r>
            <a:r>
              <a:rPr lang="en-GB" dirty="0"/>
              <a:t>=</a:t>
            </a:r>
            <a:r>
              <a:rPr lang="en-GB" dirty="0" err="1"/>
              <a:t>plant+height</a:t>
            </a:r>
            <a:endParaRPr lang="en-GB" dirty="0"/>
          </a:p>
        </p:txBody>
      </p:sp>
      <p:pic>
        <p:nvPicPr>
          <p:cNvPr id="7" name="Picture 6" descr="Blue and orang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557CBD5-1C17-C002-81CA-F67DFEA27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54" y="1362061"/>
            <a:ext cx="4950178" cy="17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58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E08D2-8333-15BD-6C91-E68CA558C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5619" y="-23"/>
            <a:ext cx="4342870" cy="6152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BFFB7-23A4-4F25-F30C-4F7971A5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/>
              <a:t>In situ CWR data streams are already flowing through GBIF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8DA8-09C4-B7BF-4BC2-6A65525FF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r>
              <a:rPr lang="en-NO" dirty="0">
                <a:solidFill>
                  <a:schemeClr val="bg1"/>
                </a:solidFill>
              </a:rPr>
              <a:t>The Plant Treaty, PGRFA-, and GBIF experts (including national nodes) can work together on the </a:t>
            </a:r>
            <a:r>
              <a:rPr lang="en-NO" dirty="0">
                <a:solidFill>
                  <a:srgbClr val="FFFF00"/>
                </a:solidFill>
              </a:rPr>
              <a:t>implementation of the descriptors for CWR </a:t>
            </a:r>
            <a:r>
              <a:rPr lang="en-NO" dirty="0">
                <a:solidFill>
                  <a:schemeClr val="bg1"/>
                </a:solidFill>
              </a:rPr>
              <a:t>conservation </a:t>
            </a:r>
            <a:r>
              <a:rPr lang="en-NO" i="1" dirty="0">
                <a:solidFill>
                  <a:schemeClr val="bg1"/>
                </a:solidFill>
              </a:rPr>
              <a:t>in situ.</a:t>
            </a:r>
          </a:p>
          <a:p>
            <a:r>
              <a:rPr lang="en-NO" dirty="0">
                <a:solidFill>
                  <a:schemeClr val="bg1"/>
                </a:solidFill>
              </a:rPr>
              <a:t>Including </a:t>
            </a:r>
            <a:r>
              <a:rPr lang="en-NO" dirty="0">
                <a:solidFill>
                  <a:srgbClr val="FFFF00"/>
                </a:solidFill>
              </a:rPr>
              <a:t>harmonization with Darwin Core </a:t>
            </a:r>
            <a:r>
              <a:rPr lang="en-NO" dirty="0">
                <a:solidFill>
                  <a:schemeClr val="bg1"/>
                </a:solidFill>
              </a:rPr>
              <a:t>and the development of extensions for data publishing services</a:t>
            </a:r>
            <a:r>
              <a:rPr lang="en-NO" dirty="0"/>
              <a:t>.</a:t>
            </a:r>
          </a:p>
          <a:p>
            <a:r>
              <a:rPr lang="en-NO" dirty="0">
                <a:solidFill>
                  <a:schemeClr val="bg1"/>
                </a:solidFill>
              </a:rPr>
              <a:t>Many crop wild relatives conserved </a:t>
            </a:r>
            <a:r>
              <a:rPr lang="en-NO" i="1" dirty="0">
                <a:solidFill>
                  <a:schemeClr val="bg1"/>
                </a:solidFill>
              </a:rPr>
              <a:t>in situ </a:t>
            </a:r>
            <a:r>
              <a:rPr lang="en-NO" dirty="0">
                <a:solidFill>
                  <a:schemeClr val="bg1"/>
                </a:solidFill>
              </a:rPr>
              <a:t>are </a:t>
            </a:r>
            <a:r>
              <a:rPr lang="en-NO" u="sng" dirty="0">
                <a:solidFill>
                  <a:schemeClr val="bg1"/>
                </a:solidFill>
              </a:rPr>
              <a:t>already</a:t>
            </a:r>
            <a:r>
              <a:rPr lang="en-NO" dirty="0">
                <a:solidFill>
                  <a:schemeClr val="bg1"/>
                </a:solidFill>
              </a:rPr>
              <a:t> an </a:t>
            </a:r>
            <a:r>
              <a:rPr lang="en-NO" dirty="0">
                <a:solidFill>
                  <a:srgbClr val="FFFF00"/>
                </a:solidFill>
              </a:rPr>
              <a:t>integrated part of the GBIF </a:t>
            </a:r>
            <a:r>
              <a:rPr lang="en-NO" dirty="0">
                <a:solidFill>
                  <a:schemeClr val="bg1"/>
                </a:solidFill>
              </a:rPr>
              <a:t>portal. (CWRs are an estimated 21% of the flora).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0A9EA-C6FE-6606-271A-86162C0AD0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sz="1000" dirty="0" err="1">
                <a:solidFill>
                  <a:schemeClr val="bg1"/>
                </a:solidFill>
              </a:rPr>
              <a:t>Thormann</a:t>
            </a:r>
            <a:r>
              <a:rPr lang="en-GB" sz="1000" dirty="0">
                <a:solidFill>
                  <a:schemeClr val="bg1"/>
                </a:solidFill>
              </a:rPr>
              <a:t> I, </a:t>
            </a:r>
            <a:r>
              <a:rPr lang="en-GB" sz="1000" dirty="0" err="1">
                <a:solidFill>
                  <a:schemeClr val="bg1"/>
                </a:solidFill>
              </a:rPr>
              <a:t>Alercia</a:t>
            </a:r>
            <a:r>
              <a:rPr lang="en-GB" sz="1000" dirty="0">
                <a:solidFill>
                  <a:schemeClr val="bg1"/>
                </a:solidFill>
              </a:rPr>
              <a:t> A, </a:t>
            </a:r>
            <a:r>
              <a:rPr lang="en-GB" sz="1000" dirty="0" err="1">
                <a:solidFill>
                  <a:schemeClr val="bg1"/>
                </a:solidFill>
              </a:rPr>
              <a:t>Dulloo</a:t>
            </a:r>
            <a:r>
              <a:rPr lang="en-GB" sz="1000" dirty="0">
                <a:solidFill>
                  <a:schemeClr val="bg1"/>
                </a:solidFill>
              </a:rPr>
              <a:t> ME. 2013. Core descriptors for in situ conservation of crop wild relatives v.1. </a:t>
            </a:r>
            <a:r>
              <a:rPr lang="en-GB" sz="1000" dirty="0" err="1">
                <a:solidFill>
                  <a:schemeClr val="bg1"/>
                </a:solidFill>
              </a:rPr>
              <a:t>Bioversity</a:t>
            </a:r>
            <a:r>
              <a:rPr lang="en-GB" sz="1000" dirty="0">
                <a:solidFill>
                  <a:schemeClr val="bg1"/>
                </a:solidFill>
              </a:rPr>
              <a:t> International, Rome, Italy. ISBN-978-92-9043-935-6</a:t>
            </a:r>
          </a:p>
        </p:txBody>
      </p:sp>
    </p:spTree>
    <p:extLst>
      <p:ext uri="{BB962C8B-B14F-4D97-AF65-F5344CB8AC3E}">
        <p14:creationId xmlns:p14="http://schemas.microsoft.com/office/powerpoint/2010/main" val="2936687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C7BEA08-63F3-1BC6-10CF-D4B4DF670E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1247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EE2636-3DFE-390E-BE20-5274E6A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Descriptors for Crop Wild Realtives conserved in situ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2288A-D885-038C-CD76-58C12E987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err="1"/>
              <a:t>Alercia</a:t>
            </a:r>
            <a:r>
              <a:rPr lang="en-GB" dirty="0"/>
              <a:t>, A., López, F., </a:t>
            </a:r>
            <a:r>
              <a:rPr lang="en-GB" dirty="0" err="1"/>
              <a:t>Marsella</a:t>
            </a:r>
            <a:r>
              <a:rPr lang="en-GB" dirty="0"/>
              <a:t>, M., and </a:t>
            </a:r>
            <a:r>
              <a:rPr lang="en-GB" dirty="0" err="1"/>
              <a:t>Cerutti</a:t>
            </a:r>
            <a:r>
              <a:rPr lang="en-GB" dirty="0"/>
              <a:t>, A.L. 2021. Descriptors for Crop Wild Relatives conserved in situ (CWRI v.1). International Treaty on Plant Genetic Resources for Food and Agriculture. Rome. FAO. </a:t>
            </a:r>
          </a:p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https://doi.org/10.4060/cb3256en</a:t>
            </a:r>
            <a:endParaRPr lang="en-GB" dirty="0"/>
          </a:p>
          <a:p>
            <a:endParaRPr lang="en-GB" dirty="0"/>
          </a:p>
          <a:p>
            <a:r>
              <a:rPr lang="en-GB" dirty="0">
                <a:sym typeface="Wingdings" pitchFamily="2" charset="2"/>
              </a:rPr>
              <a:t> Under development: CWR ontology</a:t>
            </a:r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E1594-DA08-782E-3F31-D65F65DCC7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8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go of a fox&#10;&#10;Description automatically generated with low confidence">
            <a:extLst>
              <a:ext uri="{FF2B5EF4-FFF2-40B4-BE49-F238E27FC236}">
                <a16:creationId xmlns:a16="http://schemas.microsoft.com/office/drawing/2014/main" id="{9DE5D73F-BDD2-C830-57E2-D58CEB0AF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3" y="91164"/>
            <a:ext cx="3736623" cy="5978594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69D45-E6F0-4C7F-8BD0-933EC328F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3149" cy="2077234"/>
          </a:xfrm>
        </p:spPr>
        <p:txBody>
          <a:bodyPr anchor="ctr">
            <a:normAutofit/>
          </a:bodyPr>
          <a:lstStyle/>
          <a:p>
            <a:r>
              <a:rPr lang="en-NO" dirty="0"/>
              <a:t>Biodiversity Digital Twin (biodt.eu)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61F6-D483-51DC-905E-CB77A4E87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6063" y="2459251"/>
            <a:ext cx="5791699" cy="352562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sz="2400" dirty="0">
                <a:solidFill>
                  <a:schemeClr val="bg1"/>
                </a:solidFill>
              </a:rPr>
              <a:t>GBIF and GBIF Norway participate in the Horizon Europe development of digital twins for biodiversity (2022-2025).</a:t>
            </a:r>
          </a:p>
          <a:p>
            <a:pPr>
              <a:spcBef>
                <a:spcPts val="1600"/>
              </a:spcBef>
            </a:pPr>
            <a:r>
              <a:rPr lang="en-US" i="1" dirty="0">
                <a:solidFill>
                  <a:schemeClr val="bg1"/>
                </a:solidFill>
              </a:rPr>
              <a:t>Including a </a:t>
            </a:r>
            <a:r>
              <a:rPr lang="en-US" i="1" dirty="0">
                <a:solidFill>
                  <a:srgbClr val="FFFF00"/>
                </a:solidFill>
              </a:rPr>
              <a:t>digital twin for the crop wild relative genepool</a:t>
            </a:r>
            <a:r>
              <a:rPr lang="en-US" i="1" dirty="0">
                <a:solidFill>
                  <a:schemeClr val="bg1"/>
                </a:solidFill>
              </a:rPr>
              <a:t> of grasspea (Lathyrus).</a:t>
            </a:r>
          </a:p>
          <a:p>
            <a:pPr>
              <a:spcBef>
                <a:spcPts val="1600"/>
              </a:spcBef>
            </a:pPr>
            <a:r>
              <a:rPr lang="en-US" i="1" dirty="0">
                <a:solidFill>
                  <a:schemeClr val="bg1"/>
                </a:solidFill>
              </a:rPr>
              <a:t>Including a </a:t>
            </a:r>
            <a:r>
              <a:rPr lang="en-US" i="1" dirty="0">
                <a:solidFill>
                  <a:srgbClr val="FFFF00"/>
                </a:solidFill>
              </a:rPr>
              <a:t>digital twin for DNA-detected biodiversity</a:t>
            </a:r>
            <a:r>
              <a:rPr lang="en-US" i="1" dirty="0">
                <a:solidFill>
                  <a:schemeClr val="bg1"/>
                </a:solidFill>
              </a:rPr>
              <a:t> in poorly known habitats.</a:t>
            </a:r>
          </a:p>
          <a:p>
            <a:pPr>
              <a:spcBef>
                <a:spcPts val="1600"/>
              </a:spcBef>
            </a:pPr>
            <a:r>
              <a:rPr lang="en-US" i="1" dirty="0">
                <a:solidFill>
                  <a:schemeClr val="bg1"/>
                </a:solidFill>
              </a:rPr>
              <a:t>Including development of </a:t>
            </a:r>
            <a:r>
              <a:rPr lang="en-US" i="1" dirty="0">
                <a:solidFill>
                  <a:srgbClr val="FFFF00"/>
                </a:solidFill>
              </a:rPr>
              <a:t>interoperability between community data standards </a:t>
            </a:r>
            <a:r>
              <a:rPr lang="en-US" i="1" dirty="0">
                <a:solidFill>
                  <a:schemeClr val="bg1"/>
                </a:solidFill>
              </a:rPr>
              <a:t>– through ontologies. </a:t>
            </a:r>
            <a:endParaRPr lang="en-US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DFAAB-4D3F-3758-4A2B-037DB32072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55116" y="6330935"/>
            <a:ext cx="873648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https://biodt.eu/use-cases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506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53AA511F-FA8D-354B-A96D-2EE91BD7DD5C}"/>
              </a:ext>
            </a:extLst>
          </p:cNvPr>
          <p:cNvSpPr txBox="1">
            <a:spLocks/>
          </p:cNvSpPr>
          <p:nvPr/>
        </p:nvSpPr>
        <p:spPr>
          <a:xfrm>
            <a:off x="1124349" y="6205388"/>
            <a:ext cx="4634651" cy="30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335392-313B-3C41-B0BC-F5657BC165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NO" dirty="0"/>
              <a:t>Dag Endresen</a:t>
            </a:r>
          </a:p>
          <a:p>
            <a:r>
              <a:rPr lang="en-NO" dirty="0"/>
              <a:t>GBIF Node Manager for Norway</a:t>
            </a:r>
          </a:p>
          <a:p>
            <a:r>
              <a:rPr lang="en-NO" dirty="0"/>
              <a:t>UiO Natural History Museum</a:t>
            </a:r>
          </a:p>
        </p:txBody>
      </p:sp>
      <p:pic>
        <p:nvPicPr>
          <p:cNvPr id="4" name="Picture 3" descr="A picture containing person, person, glasses, wearing&#10;&#10;Description automatically generated">
            <a:extLst>
              <a:ext uri="{FF2B5EF4-FFF2-40B4-BE49-F238E27FC236}">
                <a16:creationId xmlns:a16="http://schemas.microsoft.com/office/drawing/2014/main" id="{2C2E1132-1715-4744-B561-762F63030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589" y="1243692"/>
            <a:ext cx="3714686" cy="40141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FDD8F06-9B5D-E04E-84A1-A8602EBA95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1674" y="3197904"/>
            <a:ext cx="2913291" cy="2913291"/>
          </a:xfrm>
        </p:spPr>
      </p:pic>
    </p:spTree>
    <p:extLst>
      <p:ext uri="{BB962C8B-B14F-4D97-AF65-F5344CB8AC3E}">
        <p14:creationId xmlns:p14="http://schemas.microsoft.com/office/powerpoint/2010/main" val="4259202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7151-FDAD-7A3D-B2FE-BD21F774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298421"/>
            <a:ext cx="11701463" cy="953624"/>
          </a:xfrm>
        </p:spPr>
        <p:txBody>
          <a:bodyPr>
            <a:normAutofit/>
          </a:bodyPr>
          <a:lstStyle/>
          <a:p>
            <a:r>
              <a:rPr lang="en-NO" sz="4800" dirty="0">
                <a:solidFill>
                  <a:schemeClr val="bg1"/>
                </a:solidFill>
              </a:rPr>
              <a:t>Darwin Core Archive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B6BA-6914-A8A7-8CB2-AA1E3552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561" y="4356990"/>
            <a:ext cx="1422889" cy="851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</a:rPr>
              <a:t>EML</a:t>
            </a:r>
            <a:r>
              <a:rPr lang="en-GB" dirty="0">
                <a:solidFill>
                  <a:schemeClr val="bg1"/>
                </a:solidFill>
              </a:rPr>
              <a:t> metadata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D5F13-6BFF-2E22-00C8-03DCE1C6F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https://dwc.tdwg.org/text/</a:t>
            </a:r>
            <a:r>
              <a:rPr lang="en-GB" dirty="0">
                <a:solidFill>
                  <a:schemeClr val="bg1"/>
                </a:solidFill>
              </a:rPr>
              <a:t>  |  </a:t>
            </a:r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https://rs.gbif.org/core/</a:t>
            </a:r>
            <a:r>
              <a:rPr lang="en-GB" dirty="0">
                <a:solidFill>
                  <a:schemeClr val="bg1"/>
                </a:solidFill>
              </a:rPr>
              <a:t>  |  </a:t>
            </a:r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https://rs.gbif.org/extension/</a:t>
            </a:r>
            <a:r>
              <a:rPr lang="en-GB" dirty="0">
                <a:solidFill>
                  <a:schemeClr val="bg1"/>
                </a:solidFill>
              </a:rPr>
              <a:t>  |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0B12D-DE69-8FA7-2252-051CC9D6FE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858" y="2499246"/>
            <a:ext cx="1859506" cy="185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A62ED-7291-4641-D2B6-45D2C0016F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61" y="2739037"/>
            <a:ext cx="1324334" cy="13243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B89662-4756-D4C4-20AA-22D39B14743C}"/>
              </a:ext>
            </a:extLst>
          </p:cNvPr>
          <p:cNvCxnSpPr>
            <a:cxnSpLocks/>
          </p:cNvCxnSpPr>
          <p:nvPr/>
        </p:nvCxnSpPr>
        <p:spPr>
          <a:xfrm flipV="1">
            <a:off x="4339987" y="2251546"/>
            <a:ext cx="1175484" cy="665187"/>
          </a:xfrm>
          <a:prstGeom prst="line">
            <a:avLst/>
          </a:prstGeom>
          <a:ln w="635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136A6F1-A393-989B-294E-EFF88406ED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026" y="1282573"/>
            <a:ext cx="1414821" cy="14148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4F1F71-FDBF-8E4E-22AC-45F71BC53D20}"/>
              </a:ext>
            </a:extLst>
          </p:cNvPr>
          <p:cNvCxnSpPr>
            <a:cxnSpLocks/>
          </p:cNvCxnSpPr>
          <p:nvPr/>
        </p:nvCxnSpPr>
        <p:spPr>
          <a:xfrm>
            <a:off x="4380364" y="3578173"/>
            <a:ext cx="1175484" cy="0"/>
          </a:xfrm>
          <a:prstGeom prst="line">
            <a:avLst/>
          </a:prstGeom>
          <a:ln w="635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99CD5-5AAF-6A5F-F2B9-B4BD1B43E1E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820" y="2806204"/>
            <a:ext cx="1414821" cy="141482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46B764-E527-CEDB-4E9E-22AF130B991A}"/>
              </a:ext>
            </a:extLst>
          </p:cNvPr>
          <p:cNvCxnSpPr>
            <a:cxnSpLocks/>
          </p:cNvCxnSpPr>
          <p:nvPr/>
        </p:nvCxnSpPr>
        <p:spPr>
          <a:xfrm>
            <a:off x="4357617" y="4223729"/>
            <a:ext cx="1157854" cy="616499"/>
          </a:xfrm>
          <a:prstGeom prst="line">
            <a:avLst/>
          </a:prstGeom>
          <a:ln w="635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A56A19E-63CC-5465-0677-CEFAC86BCE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421" y="4368163"/>
            <a:ext cx="1414821" cy="141482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CA50507-2FC5-7136-CA6B-7A6BDA546D31}"/>
              </a:ext>
            </a:extLst>
          </p:cNvPr>
          <p:cNvSpPr txBox="1">
            <a:spLocks/>
          </p:cNvSpPr>
          <p:nvPr/>
        </p:nvSpPr>
        <p:spPr>
          <a:xfrm>
            <a:off x="2906973" y="4498046"/>
            <a:ext cx="1473392" cy="14148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solidFill>
                  <a:schemeClr val="bg1"/>
                </a:solidFill>
              </a:rPr>
              <a:t>Core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Occurrence</a:t>
            </a:r>
          </a:p>
          <a:p>
            <a:r>
              <a:rPr lang="en-GB" sz="1400" dirty="0">
                <a:solidFill>
                  <a:schemeClr val="bg1"/>
                </a:solidFill>
              </a:rPr>
              <a:t>Event</a:t>
            </a:r>
          </a:p>
          <a:p>
            <a:r>
              <a:rPr lang="en-GB" sz="1400" dirty="0">
                <a:solidFill>
                  <a:schemeClr val="bg1"/>
                </a:solidFill>
              </a:rPr>
              <a:t>Taxon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68324EA-16B6-1443-3780-C72D27F717E5}"/>
              </a:ext>
            </a:extLst>
          </p:cNvPr>
          <p:cNvSpPr txBox="1">
            <a:spLocks/>
          </p:cNvSpPr>
          <p:nvPr/>
        </p:nvSpPr>
        <p:spPr>
          <a:xfrm>
            <a:off x="7005916" y="2222097"/>
            <a:ext cx="3069147" cy="2846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chemeClr val="bg1"/>
                </a:solidFill>
              </a:rPr>
              <a:t>Extensions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Identifications</a:t>
            </a:r>
          </a:p>
          <a:p>
            <a:r>
              <a:rPr lang="en-GB" sz="1600" dirty="0">
                <a:solidFill>
                  <a:schemeClr val="bg1"/>
                </a:solidFill>
              </a:rPr>
              <a:t>Multimedia resources</a:t>
            </a:r>
          </a:p>
          <a:p>
            <a:r>
              <a:rPr lang="en-GB" sz="1600" dirty="0">
                <a:solidFill>
                  <a:schemeClr val="bg1"/>
                </a:solidFill>
              </a:rPr>
              <a:t>MeasurementOrFact</a:t>
            </a:r>
          </a:p>
          <a:p>
            <a:r>
              <a:rPr lang="en-GB" sz="1600" dirty="0">
                <a:solidFill>
                  <a:schemeClr val="bg1"/>
                </a:solidFill>
              </a:rPr>
              <a:t>ResourceRelationship</a:t>
            </a:r>
          </a:p>
          <a:p>
            <a:r>
              <a:rPr lang="en-GB" sz="1600" dirty="0">
                <a:solidFill>
                  <a:schemeClr val="bg1"/>
                </a:solidFill>
              </a:rPr>
              <a:t>DNA-derived (MIxS, GGBN)</a:t>
            </a:r>
          </a:p>
          <a:p>
            <a:r>
              <a:rPr lang="en-GB" sz="1600" dirty="0">
                <a:solidFill>
                  <a:schemeClr val="bg1"/>
                </a:solidFill>
              </a:rPr>
              <a:t>… and more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E2723E-6489-80BA-E9E7-93F0CF1D13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785" y="506994"/>
            <a:ext cx="1849459" cy="775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C1B84A-EF50-67E3-5905-634B21BF11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43130" y="3457754"/>
            <a:ext cx="4279286" cy="6674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E378E63-533B-C3F6-5845-9F567BA883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086" y="2926027"/>
            <a:ext cx="1304292" cy="1304292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0C8DB23-14E7-285E-C75F-443A84BD376F}"/>
              </a:ext>
            </a:extLst>
          </p:cNvPr>
          <p:cNvSpPr txBox="1">
            <a:spLocks/>
          </p:cNvSpPr>
          <p:nvPr/>
        </p:nvSpPr>
        <p:spPr>
          <a:xfrm>
            <a:off x="10724817" y="4405693"/>
            <a:ext cx="1178286" cy="1024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Darwin Core Archive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7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, font, graphics, graphic design&#10;&#10;Description automatically generated">
            <a:extLst>
              <a:ext uri="{FF2B5EF4-FFF2-40B4-BE49-F238E27FC236}">
                <a16:creationId xmlns:a16="http://schemas.microsoft.com/office/drawing/2014/main" id="{BF48911A-EA96-A930-28A6-6F8EB193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44" y="1135465"/>
            <a:ext cx="10938397" cy="458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70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7151-FDAD-7A3D-B2FE-BD21F774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298421"/>
            <a:ext cx="11701463" cy="953624"/>
          </a:xfrm>
        </p:spPr>
        <p:txBody>
          <a:bodyPr>
            <a:normAutofit fontScale="90000"/>
          </a:bodyPr>
          <a:lstStyle/>
          <a:p>
            <a:r>
              <a:rPr lang="en-NO" sz="6000" dirty="0">
                <a:solidFill>
                  <a:schemeClr val="bg1"/>
                </a:solidFill>
              </a:rPr>
              <a:t>Darwin Core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B6BA-6914-A8A7-8CB2-AA1E3552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11" y="1238397"/>
            <a:ext cx="8736484" cy="4679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</a:rPr>
              <a:t>Darwin Core is a data standard maintained by TDWG. It includes a </a:t>
            </a:r>
            <a:r>
              <a:rPr lang="en-GB" sz="2400" b="1" dirty="0">
                <a:solidFill>
                  <a:srgbClr val="FFFF00"/>
                </a:solidFill>
              </a:rPr>
              <a:t>glossary of terms </a:t>
            </a:r>
            <a:r>
              <a:rPr lang="en-GB" sz="2400" dirty="0">
                <a:solidFill>
                  <a:schemeClr val="bg1"/>
                </a:solidFill>
              </a:rPr>
              <a:t>(properties, elements, fields, columns, attributes, or concepts) intended to facilitate the sharing of information about biological diversity by providing </a:t>
            </a:r>
            <a:r>
              <a:rPr lang="en-GB" sz="2400" b="1" dirty="0">
                <a:solidFill>
                  <a:srgbClr val="FFFF00"/>
                </a:solidFill>
              </a:rPr>
              <a:t>identifiers</a:t>
            </a:r>
            <a:r>
              <a:rPr lang="en-GB" sz="2400" dirty="0">
                <a:solidFill>
                  <a:schemeClr val="bg1"/>
                </a:solidFill>
              </a:rPr>
              <a:t>, </a:t>
            </a:r>
            <a:r>
              <a:rPr lang="en-GB" sz="2400" b="1" dirty="0">
                <a:solidFill>
                  <a:srgbClr val="FFFF00"/>
                </a:solidFill>
              </a:rPr>
              <a:t>labels</a:t>
            </a:r>
            <a:r>
              <a:rPr lang="en-GB" sz="2400" dirty="0">
                <a:solidFill>
                  <a:schemeClr val="bg1"/>
                </a:solidFill>
              </a:rPr>
              <a:t>, and </a:t>
            </a:r>
            <a:r>
              <a:rPr lang="en-GB" sz="2400" b="1" dirty="0">
                <a:solidFill>
                  <a:srgbClr val="FFFF00"/>
                </a:solidFill>
              </a:rPr>
              <a:t>definitions</a:t>
            </a:r>
            <a:r>
              <a:rPr lang="en-GB" sz="2400" dirty="0">
                <a:solidFill>
                  <a:schemeClr val="bg1"/>
                </a:solidFill>
              </a:rPr>
              <a:t>. Darwin Core is primarily based on taxa, their occurrence in nature as documented by observations, specimens, samples, and related information.</a:t>
            </a:r>
          </a:p>
          <a:p>
            <a:pPr marL="0" indent="0">
              <a:buNone/>
            </a:pPr>
            <a:endParaRPr lang="en-GB" sz="10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Quick reference guide at </a:t>
            </a:r>
            <a:r>
              <a:rPr lang="en-GB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https://dwc.tdwg.org/terms/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r>
              <a:rPr lang="en-GB" sz="1600" dirty="0">
                <a:solidFill>
                  <a:schemeClr val="bg1"/>
                </a:solidFill>
              </a:rPr>
              <a:t>Darwin Core Archive (text guide) at </a:t>
            </a:r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https://dwc.tdwg.org/text/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Detailed list of </a:t>
            </a:r>
            <a:r>
              <a:rPr lang="en-GB" sz="1600" dirty="0" err="1">
                <a:solidFill>
                  <a:schemeClr val="bg1"/>
                </a:solidFill>
              </a:rPr>
              <a:t>DwC</a:t>
            </a:r>
            <a:r>
              <a:rPr lang="en-GB" sz="1600" dirty="0">
                <a:solidFill>
                  <a:schemeClr val="bg1"/>
                </a:solidFill>
              </a:rPr>
              <a:t> terms at </a:t>
            </a:r>
            <a:r>
              <a:rPr lang="en-GB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https://dwc.tdwg.org/list/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err="1">
                <a:solidFill>
                  <a:schemeClr val="bg1"/>
                </a:solidFill>
              </a:rPr>
              <a:t>DwC</a:t>
            </a:r>
            <a:r>
              <a:rPr lang="en-GB" sz="1600" dirty="0">
                <a:solidFill>
                  <a:schemeClr val="bg1"/>
                </a:solidFill>
              </a:rPr>
              <a:t> is maintained in a GitHub repository : </a:t>
            </a:r>
            <a:r>
              <a:rPr lang="en-GB" sz="16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https://github.com/tdwg/dwc</a:t>
            </a:r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Darwin Core Q&amp;A at: </a:t>
            </a:r>
            <a:r>
              <a:rPr lang="en-GB" sz="16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https://github.com/tdwg/dwc-qa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endParaRPr lang="en-NO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D5F13-6BFF-2E22-00C8-03DCE1C6F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https://dwc.tdwg.org/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6F659-8B37-EE8C-8DAC-7946942DFA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779" y="438697"/>
            <a:ext cx="3073020" cy="54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7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7151-FDAD-7A3D-B2FE-BD21F774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298421"/>
            <a:ext cx="11701463" cy="953624"/>
          </a:xfrm>
        </p:spPr>
        <p:txBody>
          <a:bodyPr>
            <a:normAutofit/>
          </a:bodyPr>
          <a:lstStyle/>
          <a:p>
            <a:r>
              <a:rPr lang="en-NO" sz="5400" dirty="0">
                <a:solidFill>
                  <a:schemeClr val="bg1"/>
                </a:solidFill>
              </a:rPr>
              <a:t>Darwin Core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FB6BA-6914-A8A7-8CB2-AA1E3552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11" y="1238397"/>
            <a:ext cx="3925556" cy="467955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Record-level</a:t>
            </a:r>
          </a:p>
          <a:p>
            <a:r>
              <a:rPr lang="en-GB" dirty="0">
                <a:solidFill>
                  <a:srgbClr val="FFFF00"/>
                </a:solidFill>
              </a:rPr>
              <a:t>Occurrence *</a:t>
            </a:r>
          </a:p>
          <a:p>
            <a:r>
              <a:rPr lang="en-GB" dirty="0">
                <a:solidFill>
                  <a:schemeClr val="bg1"/>
                </a:solidFill>
              </a:rPr>
              <a:t>Organism</a:t>
            </a:r>
          </a:p>
          <a:p>
            <a:r>
              <a:rPr lang="en-GB" dirty="0">
                <a:solidFill>
                  <a:schemeClr val="bg1"/>
                </a:solidFill>
              </a:rPr>
              <a:t>MaterialSample</a:t>
            </a:r>
          </a:p>
          <a:p>
            <a:r>
              <a:rPr lang="en-GB" dirty="0">
                <a:solidFill>
                  <a:srgbClr val="FFFF00"/>
                </a:solidFill>
              </a:rPr>
              <a:t>Event *</a:t>
            </a:r>
          </a:p>
          <a:p>
            <a:r>
              <a:rPr lang="en-GB" dirty="0">
                <a:solidFill>
                  <a:schemeClr val="bg1"/>
                </a:solidFill>
              </a:rPr>
              <a:t>Location</a:t>
            </a:r>
          </a:p>
          <a:p>
            <a:r>
              <a:rPr lang="en-GB" dirty="0" err="1">
                <a:solidFill>
                  <a:schemeClr val="bg1"/>
                </a:solidFill>
              </a:rPr>
              <a:t>GeologicalContext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Identification</a:t>
            </a:r>
          </a:p>
          <a:p>
            <a:r>
              <a:rPr lang="en-GB" dirty="0">
                <a:solidFill>
                  <a:srgbClr val="FFFF00"/>
                </a:solidFill>
              </a:rPr>
              <a:t>Taxon *</a:t>
            </a:r>
          </a:p>
          <a:p>
            <a:endParaRPr lang="en-GB" sz="800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MeasurementOrFact</a:t>
            </a:r>
          </a:p>
          <a:p>
            <a:r>
              <a:rPr lang="en-GB" dirty="0">
                <a:solidFill>
                  <a:schemeClr val="bg1"/>
                </a:solidFill>
              </a:rPr>
              <a:t>ResourceRelationship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NO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D5F13-6BFF-2E22-00C8-03DCE1C6F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https://dwc.tdwg.org/terms/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96F659-8B37-EE8C-8DAC-7946942DFA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090" y="438697"/>
            <a:ext cx="3073020" cy="5479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E2A3E4-27A6-0630-5075-8A6541FB33B3}"/>
              </a:ext>
            </a:extLst>
          </p:cNvPr>
          <p:cNvSpPr txBox="1"/>
          <p:nvPr/>
        </p:nvSpPr>
        <p:spPr>
          <a:xfrm>
            <a:off x="3913799" y="1816842"/>
            <a:ext cx="36712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Asterix (*) are supported as “Cores” in GBIF</a:t>
            </a:r>
          </a:p>
          <a:p>
            <a:r>
              <a:rPr lang="en-GB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https://rs.gbif.org/core/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Most of the other classes available as “Extensions” in GBIF, meaning additional properties to the ”Core” records”</a:t>
            </a:r>
          </a:p>
          <a:p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https://rs.gbif.org/extension/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5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F32A-7BE7-76BD-85CE-4C35E37F7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681501"/>
          </a:xfrm>
        </p:spPr>
        <p:txBody>
          <a:bodyPr>
            <a:normAutofit/>
          </a:bodyPr>
          <a:lstStyle/>
          <a:p>
            <a:r>
              <a:rPr lang="en-NO" sz="3200" dirty="0"/>
              <a:t>TDWG VOMAG (Vocabulary Management standards)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3313-B92F-051B-C35E-BE472E1A0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10" y="1433690"/>
            <a:ext cx="11698287" cy="1542060"/>
          </a:xfrm>
        </p:spPr>
        <p:txBody>
          <a:bodyPr/>
          <a:lstStyle/>
          <a:p>
            <a:r>
              <a:rPr lang="en-GB" dirty="0"/>
              <a:t>TDWG Standards Documentation Standard (SDS) (2017)</a:t>
            </a:r>
          </a:p>
          <a:p>
            <a:r>
              <a:rPr lang="en-GB" dirty="0"/>
              <a:t>TDWG Vocabulary Maintenance Standard (VMS) (2017)</a:t>
            </a:r>
          </a:p>
          <a:p>
            <a:r>
              <a:rPr lang="en-GB" dirty="0"/>
              <a:t>TDWG standards ratification process, review manager guidelines (2009, updated 2021)</a:t>
            </a:r>
          </a:p>
          <a:p>
            <a:endParaRPr lang="en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A22AC-61AB-C5F4-B83E-D231F6A08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www.tdwg.org</a:t>
            </a:r>
            <a:r>
              <a:rPr lang="en-GB" dirty="0"/>
              <a:t>/about/process/</a:t>
            </a:r>
          </a:p>
        </p:txBody>
      </p:sp>
      <p:pic>
        <p:nvPicPr>
          <p:cNvPr id="8" name="Picture 7" descr="A picture containing screenshot, font, graphics, graphic design&#10;&#10;Description automatically generated">
            <a:extLst>
              <a:ext uri="{FF2B5EF4-FFF2-40B4-BE49-F238E27FC236}">
                <a16:creationId xmlns:a16="http://schemas.microsoft.com/office/drawing/2014/main" id="{C46B081A-305D-4CDF-9096-6753C985D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30" y="3088216"/>
            <a:ext cx="6391739" cy="2680407"/>
          </a:xfrm>
          <a:prstGeom prst="rect">
            <a:avLst/>
          </a:prstGeom>
        </p:spPr>
      </p:pic>
      <p:pic>
        <p:nvPicPr>
          <p:cNvPr id="10" name="Picture 9" descr="A picture containing teal, green&#10;&#10;Description automatically generated">
            <a:extLst>
              <a:ext uri="{FF2B5EF4-FFF2-40B4-BE49-F238E27FC236}">
                <a16:creationId xmlns:a16="http://schemas.microsoft.com/office/drawing/2014/main" id="{727F2E56-9DDE-3646-E1B1-558808D06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6300914"/>
            <a:ext cx="1092200" cy="444500"/>
          </a:xfrm>
          <a:prstGeom prst="rect">
            <a:avLst/>
          </a:prstGeom>
        </p:spPr>
      </p:pic>
      <p:pic>
        <p:nvPicPr>
          <p:cNvPr id="6" name="Picture 5" descr="A green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50F68D1-BA39-A938-F671-8CCF090AB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16" y="6300914"/>
            <a:ext cx="3773981" cy="4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3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3 at 12.09.08 .png">
            <a:extLst>
              <a:ext uri="{FF2B5EF4-FFF2-40B4-BE49-F238E27FC236}">
                <a16:creationId xmlns:a16="http://schemas.microsoft.com/office/drawing/2014/main" id="{354C4445-44B5-369D-A746-3FB7523543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796" y="1325143"/>
            <a:ext cx="7990619" cy="4454769"/>
          </a:xfrm>
          <a:prstGeom prst="rect">
            <a:avLst/>
          </a:prstGeom>
          <a:noFill/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96DE1D5-934B-FE87-58E3-D21FF7B7B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8736484" cy="365125"/>
          </a:xfrm>
        </p:spPr>
        <p:txBody>
          <a:bodyPr/>
          <a:lstStyle/>
          <a:p>
            <a:r>
              <a:rPr lang="en-GB" dirty="0"/>
              <a:t>Image from:</a:t>
            </a:r>
            <a:r>
              <a:rPr lang="en-GB" baseline="0" dirty="0"/>
              <a:t> http://</a:t>
            </a:r>
            <a:r>
              <a:rPr lang="en-GB" baseline="0" dirty="0" err="1"/>
              <a:t>www.tdwg.org</a:t>
            </a:r>
            <a:r>
              <a:rPr lang="en-GB" baseline="0" dirty="0"/>
              <a:t>/</a:t>
            </a:r>
            <a:r>
              <a:rPr lang="en-GB" baseline="0" dirty="0" err="1"/>
              <a:t>fileadmin</a:t>
            </a:r>
            <a:r>
              <a:rPr lang="en-GB" baseline="0" dirty="0"/>
              <a:t>/2007meeting/slides/Hyam_OntologiesInTdwgArchitecture_abs229.pdf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</p:spPr>
        <p:txBody>
          <a:bodyPr anchor="ctr">
            <a:normAutofit/>
          </a:bodyPr>
          <a:lstStyle/>
          <a:p>
            <a:r>
              <a:rPr lang="en-GB" sz="2800" dirty="0"/>
              <a:t>TDWG Technical Architecture | Vocabulary management</a:t>
            </a:r>
          </a:p>
        </p:txBody>
      </p:sp>
      <p:sp>
        <p:nvSpPr>
          <p:cNvPr id="5" name="Subtitle 4"/>
          <p:cNvSpPr>
            <a:spLocks noGrp="1"/>
          </p:cNvSpPr>
          <p:nvPr>
            <p:ph sz="half" idx="1"/>
          </p:nvPr>
        </p:nvSpPr>
        <p:spPr>
          <a:xfrm>
            <a:off x="255115" y="1530105"/>
            <a:ext cx="3391195" cy="4454770"/>
          </a:xfrm>
        </p:spPr>
        <p:txBody>
          <a:bodyPr>
            <a:normAutofit/>
          </a:bodyPr>
          <a:lstStyle/>
          <a:p>
            <a:pPr marL="82053" indent="0">
              <a:spcBef>
                <a:spcPts val="0"/>
              </a:spcBef>
              <a:spcAft>
                <a:spcPts val="1632"/>
              </a:spcAft>
              <a:buNone/>
            </a:pPr>
            <a:r>
              <a:rPr lang="en-GB" dirty="0"/>
              <a:t>Vocabularies &amp; ontologies are identified as one of the three core components in the </a:t>
            </a:r>
            <a:r>
              <a:rPr lang="en-GB" dirty="0">
                <a:solidFill>
                  <a:srgbClr val="FFFF00"/>
                </a:solidFill>
              </a:rPr>
              <a:t>TDWG technical architecture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985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-w.transitions.potx" id="{7A25BDF2-9EB5-CE42-BA80-CC24E0739778}" vid="{C7064F98-2AF9-3F4B-8A3F-28B83FF8FF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purl.org/dc/elements/1.1/"/>
    <ds:schemaRef ds:uri="http://schemas.microsoft.com/office/2006/metadata/properties"/>
    <ds:schemaRef ds:uri="731989eb-7121-409c-871c-8f2366272918"/>
    <ds:schemaRef ds:uri="http://purl.org/dc/terms/"/>
    <ds:schemaRef ds:uri="a5bf85ab-5b89-45d5-812d-d881043611a5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23370</TotalTime>
  <Words>4927</Words>
  <Application>Microsoft Macintosh PowerPoint</Application>
  <PresentationFormat>Widescreen</PresentationFormat>
  <Paragraphs>472</Paragraphs>
  <Slides>35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AdvP403A40</vt:lpstr>
      <vt:lpstr>Arial</vt:lpstr>
      <vt:lpstr>Calibri</vt:lpstr>
      <vt:lpstr>Helvetica</vt:lpstr>
      <vt:lpstr>Open Sans</vt:lpstr>
      <vt:lpstr>Roboto</vt:lpstr>
      <vt:lpstr>Roboto Bold</vt:lpstr>
      <vt:lpstr>Roboto Condensed</vt:lpstr>
      <vt:lpstr>1_Office Theme</vt:lpstr>
      <vt:lpstr>Ontologies in biodiversity data management</vt:lpstr>
      <vt:lpstr>What is gbif?</vt:lpstr>
      <vt:lpstr>A window on evidence about where species HAVE lived, and when</vt:lpstr>
      <vt:lpstr>Darwin Core Archive</vt:lpstr>
      <vt:lpstr>PowerPoint Presentation</vt:lpstr>
      <vt:lpstr>Darwin Core</vt:lpstr>
      <vt:lpstr>Darwin Core Classes</vt:lpstr>
      <vt:lpstr>TDWG VOMAG (Vocabulary Management standards)</vt:lpstr>
      <vt:lpstr>TDWG Technical Architecture | Vocabulary management</vt:lpstr>
      <vt:lpstr>Vocabularies/ontologies</vt:lpstr>
      <vt:lpstr>Term label versus Concept</vt:lpstr>
      <vt:lpstr>Data standards</vt:lpstr>
      <vt:lpstr>PowerPoint Presentation</vt:lpstr>
      <vt:lpstr>Biodiversity Knowledge representations</vt:lpstr>
      <vt:lpstr>Species occurrence | collection specimen | Environment sample</vt:lpstr>
      <vt:lpstr>Linking semantic models using top-level ontology (2012)</vt:lpstr>
      <vt:lpstr>BFO – Basic Formal Ontology</vt:lpstr>
      <vt:lpstr>BCO – Biological Collections Ontology (Walls et al. 2014)</vt:lpstr>
      <vt:lpstr>Species occurrence | collection specimen | Environment sample</vt:lpstr>
      <vt:lpstr>Specimen versus species occurrence</vt:lpstr>
      <vt:lpstr>TDWG Material (sample) task group (2021-[2023])</vt:lpstr>
      <vt:lpstr>Species occurrence | collection specimen | Environment sample</vt:lpstr>
      <vt:lpstr>Digital Sequence information / Genetic sequence data</vt:lpstr>
      <vt:lpstr>Metabarcoding environment DNA sampling process</vt:lpstr>
      <vt:lpstr>Metabarcoding – DNA detected species identification</vt:lpstr>
      <vt:lpstr>PowerPoint Presentation</vt:lpstr>
      <vt:lpstr>Crop Ontology</vt:lpstr>
      <vt:lpstr>Crop descriptor lists (more than 100 crop standards, since 1970)</vt:lpstr>
      <vt:lpstr>Crop descriptors -- examples</vt:lpstr>
      <vt:lpstr>Crop descriptors -- examples</vt:lpstr>
      <vt:lpstr>In situ CWR data streams are already flowing through GBIF</vt:lpstr>
      <vt:lpstr>Descriptors for Crop Wild Realtives conserved in situ</vt:lpstr>
      <vt:lpstr>Biodiversity Digital Twin (biodt.eu)</vt:lpstr>
      <vt:lpstr>PowerPoint Presentation</vt:lpstr>
      <vt:lpstr>Providing biodiversity Evidence for research and policy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GBIF</dc:title>
  <dc:creator>Tim Hirsch</dc:creator>
  <cp:lastModifiedBy>Dag Endresen</cp:lastModifiedBy>
  <cp:revision>871</cp:revision>
  <cp:lastPrinted>2022-11-16T14:09:59Z</cp:lastPrinted>
  <dcterms:created xsi:type="dcterms:W3CDTF">2020-07-01T13:48:56Z</dcterms:created>
  <dcterms:modified xsi:type="dcterms:W3CDTF">2023-06-08T10:01:48Z</dcterms:modified>
</cp:coreProperties>
</file>