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96" r:id="rId2"/>
    <p:sldId id="256" r:id="rId3"/>
    <p:sldId id="264" r:id="rId4"/>
    <p:sldId id="304" r:id="rId5"/>
    <p:sldId id="274" r:id="rId6"/>
    <p:sldId id="299" r:id="rId7"/>
    <p:sldId id="300" r:id="rId8"/>
    <p:sldId id="301" r:id="rId9"/>
    <p:sldId id="302" r:id="rId10"/>
    <p:sldId id="303" r:id="rId11"/>
    <p:sldId id="263" r:id="rId12"/>
    <p:sldId id="305" r:id="rId13"/>
    <p:sldId id="306" r:id="rId14"/>
    <p:sldId id="258" r:id="rId15"/>
    <p:sldId id="275" r:id="rId16"/>
    <p:sldId id="265" r:id="rId17"/>
    <p:sldId id="276" r:id="rId18"/>
    <p:sldId id="259" r:id="rId19"/>
    <p:sldId id="277" r:id="rId20"/>
    <p:sldId id="278" r:id="rId21"/>
    <p:sldId id="269" r:id="rId22"/>
    <p:sldId id="270" r:id="rId23"/>
    <p:sldId id="260" r:id="rId24"/>
    <p:sldId id="279" r:id="rId25"/>
    <p:sldId id="267" r:id="rId26"/>
    <p:sldId id="280" r:id="rId27"/>
    <p:sldId id="281" r:id="rId28"/>
    <p:sldId id="262" r:id="rId29"/>
    <p:sldId id="297" r:id="rId30"/>
    <p:sldId id="282" r:id="rId31"/>
    <p:sldId id="266" r:id="rId32"/>
    <p:sldId id="298" r:id="rId33"/>
    <p:sldId id="283" r:id="rId34"/>
    <p:sldId id="261" r:id="rId35"/>
    <p:sldId id="288" r:id="rId36"/>
    <p:sldId id="284" r:id="rId37"/>
    <p:sldId id="271" r:id="rId38"/>
    <p:sldId id="285" r:id="rId39"/>
    <p:sldId id="286" r:id="rId40"/>
    <p:sldId id="287" r:id="rId41"/>
    <p:sldId id="291" r:id="rId42"/>
    <p:sldId id="294" r:id="rId43"/>
    <p:sldId id="295" r:id="rId44"/>
    <p:sldId id="290"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26"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3431249C-77EA-46E1-8497-86E6F331C5C3}" type="datetimeFigureOut">
              <a:rPr lang="nb-NO" smtClean="0"/>
              <a:t>19.04.2020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A6E345D6-02D4-4077-B612-08B7E93A7B70}" type="slidenum">
              <a:rPr lang="nb-NO" smtClean="0"/>
              <a:t>‹#›</a:t>
            </a:fld>
            <a:endParaRPr lang="nb-NO"/>
          </a:p>
        </p:txBody>
      </p:sp>
    </p:spTree>
    <p:extLst>
      <p:ext uri="{BB962C8B-B14F-4D97-AF65-F5344CB8AC3E}">
        <p14:creationId xmlns:p14="http://schemas.microsoft.com/office/powerpoint/2010/main" val="3653058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3431249C-77EA-46E1-8497-86E6F331C5C3}" type="datetimeFigureOut">
              <a:rPr lang="nb-NO" smtClean="0"/>
              <a:t>19.04.2020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A6E345D6-02D4-4077-B612-08B7E93A7B70}" type="slidenum">
              <a:rPr lang="nb-NO" smtClean="0"/>
              <a:t>‹#›</a:t>
            </a:fld>
            <a:endParaRPr lang="nb-NO"/>
          </a:p>
        </p:txBody>
      </p:sp>
    </p:spTree>
    <p:extLst>
      <p:ext uri="{BB962C8B-B14F-4D97-AF65-F5344CB8AC3E}">
        <p14:creationId xmlns:p14="http://schemas.microsoft.com/office/powerpoint/2010/main" val="4142103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3431249C-77EA-46E1-8497-86E6F331C5C3}" type="datetimeFigureOut">
              <a:rPr lang="nb-NO" smtClean="0"/>
              <a:t>19.04.2020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A6E345D6-02D4-4077-B612-08B7E93A7B70}" type="slidenum">
              <a:rPr lang="nb-NO" smtClean="0"/>
              <a:t>‹#›</a:t>
            </a:fld>
            <a:endParaRPr lang="nb-NO"/>
          </a:p>
        </p:txBody>
      </p:sp>
    </p:spTree>
    <p:extLst>
      <p:ext uri="{BB962C8B-B14F-4D97-AF65-F5344CB8AC3E}">
        <p14:creationId xmlns:p14="http://schemas.microsoft.com/office/powerpoint/2010/main" val="1825221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3431249C-77EA-46E1-8497-86E6F331C5C3}" type="datetimeFigureOut">
              <a:rPr lang="nb-NO" smtClean="0"/>
              <a:t>19.04.2020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A6E345D6-02D4-4077-B612-08B7E93A7B70}" type="slidenum">
              <a:rPr lang="nb-NO" smtClean="0"/>
              <a:t>‹#›</a:t>
            </a:fld>
            <a:endParaRPr lang="nb-NO"/>
          </a:p>
        </p:txBody>
      </p:sp>
    </p:spTree>
    <p:extLst>
      <p:ext uri="{BB962C8B-B14F-4D97-AF65-F5344CB8AC3E}">
        <p14:creationId xmlns:p14="http://schemas.microsoft.com/office/powerpoint/2010/main" val="2494454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3431249C-77EA-46E1-8497-86E6F331C5C3}" type="datetimeFigureOut">
              <a:rPr lang="nb-NO" smtClean="0"/>
              <a:t>19.04.2020</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A6E345D6-02D4-4077-B612-08B7E93A7B70}" type="slidenum">
              <a:rPr lang="nb-NO" smtClean="0"/>
              <a:t>‹#›</a:t>
            </a:fld>
            <a:endParaRPr lang="nb-NO"/>
          </a:p>
        </p:txBody>
      </p:sp>
    </p:spTree>
    <p:extLst>
      <p:ext uri="{BB962C8B-B14F-4D97-AF65-F5344CB8AC3E}">
        <p14:creationId xmlns:p14="http://schemas.microsoft.com/office/powerpoint/2010/main" val="1071945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3431249C-77EA-46E1-8497-86E6F331C5C3}" type="datetimeFigureOut">
              <a:rPr lang="nb-NO" smtClean="0"/>
              <a:t>19.04.2020</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A6E345D6-02D4-4077-B612-08B7E93A7B70}" type="slidenum">
              <a:rPr lang="nb-NO" smtClean="0"/>
              <a:t>‹#›</a:t>
            </a:fld>
            <a:endParaRPr lang="nb-NO"/>
          </a:p>
        </p:txBody>
      </p:sp>
    </p:spTree>
    <p:extLst>
      <p:ext uri="{BB962C8B-B14F-4D97-AF65-F5344CB8AC3E}">
        <p14:creationId xmlns:p14="http://schemas.microsoft.com/office/powerpoint/2010/main" val="1938444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431249C-77EA-46E1-8497-86E6F331C5C3}" type="datetimeFigureOut">
              <a:rPr lang="nb-NO" smtClean="0"/>
              <a:t>19.04.2020</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A6E345D6-02D4-4077-B612-08B7E93A7B70}" type="slidenum">
              <a:rPr lang="nb-NO" smtClean="0"/>
              <a:t>‹#›</a:t>
            </a:fld>
            <a:endParaRPr lang="nb-NO"/>
          </a:p>
        </p:txBody>
      </p:sp>
    </p:spTree>
    <p:extLst>
      <p:ext uri="{BB962C8B-B14F-4D97-AF65-F5344CB8AC3E}">
        <p14:creationId xmlns:p14="http://schemas.microsoft.com/office/powerpoint/2010/main" val="1830460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3431249C-77EA-46E1-8497-86E6F331C5C3}" type="datetimeFigureOut">
              <a:rPr lang="nb-NO" smtClean="0"/>
              <a:t>19.04.2020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A6E345D6-02D4-4077-B612-08B7E93A7B70}" type="slidenum">
              <a:rPr lang="nb-NO" smtClean="0"/>
              <a:t>‹#›</a:t>
            </a:fld>
            <a:endParaRPr lang="nb-NO"/>
          </a:p>
        </p:txBody>
      </p:sp>
    </p:spTree>
    <p:extLst>
      <p:ext uri="{BB962C8B-B14F-4D97-AF65-F5344CB8AC3E}">
        <p14:creationId xmlns:p14="http://schemas.microsoft.com/office/powerpoint/2010/main" val="4253640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3431249C-77EA-46E1-8497-86E6F331C5C3}" type="datetimeFigureOut">
              <a:rPr lang="nb-NO" smtClean="0"/>
              <a:t>19.04.2020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A6E345D6-02D4-4077-B612-08B7E93A7B70}" type="slidenum">
              <a:rPr lang="nb-NO" smtClean="0"/>
              <a:t>‹#›</a:t>
            </a:fld>
            <a:endParaRPr lang="nb-NO"/>
          </a:p>
        </p:txBody>
      </p:sp>
    </p:spTree>
    <p:extLst>
      <p:ext uri="{BB962C8B-B14F-4D97-AF65-F5344CB8AC3E}">
        <p14:creationId xmlns:p14="http://schemas.microsoft.com/office/powerpoint/2010/main" val="2201378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3431249C-77EA-46E1-8497-86E6F331C5C3}" type="datetimeFigureOut">
              <a:rPr lang="nb-NO" smtClean="0"/>
              <a:t>19.04.2020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A6E345D6-02D4-4077-B612-08B7E93A7B70}" type="slidenum">
              <a:rPr lang="nb-NO" smtClean="0"/>
              <a:t>‹#›</a:t>
            </a:fld>
            <a:endParaRPr lang="nb-NO"/>
          </a:p>
        </p:txBody>
      </p:sp>
    </p:spTree>
    <p:extLst>
      <p:ext uri="{BB962C8B-B14F-4D97-AF65-F5344CB8AC3E}">
        <p14:creationId xmlns:p14="http://schemas.microsoft.com/office/powerpoint/2010/main" val="3821344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3431249C-77EA-46E1-8497-86E6F331C5C3}" type="datetimeFigureOut">
              <a:rPr lang="nb-NO" smtClean="0"/>
              <a:t>19.04.2020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A6E345D6-02D4-4077-B612-08B7E93A7B70}" type="slidenum">
              <a:rPr lang="nb-NO" smtClean="0"/>
              <a:t>‹#›</a:t>
            </a:fld>
            <a:endParaRPr lang="nb-NO"/>
          </a:p>
        </p:txBody>
      </p:sp>
    </p:spTree>
    <p:extLst>
      <p:ext uri="{BB962C8B-B14F-4D97-AF65-F5344CB8AC3E}">
        <p14:creationId xmlns:p14="http://schemas.microsoft.com/office/powerpoint/2010/main" val="3736720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31249C-77EA-46E1-8497-86E6F331C5C3}" type="datetimeFigureOut">
              <a:rPr lang="nb-NO" smtClean="0"/>
              <a:t>19.04.2020</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E345D6-02D4-4077-B612-08B7E93A7B70}" type="slidenum">
              <a:rPr lang="nb-NO" smtClean="0"/>
              <a:t>‹#›</a:t>
            </a:fld>
            <a:endParaRPr lang="nb-NO"/>
          </a:p>
        </p:txBody>
      </p:sp>
    </p:spTree>
    <p:extLst>
      <p:ext uri="{BB962C8B-B14F-4D97-AF65-F5344CB8AC3E}">
        <p14:creationId xmlns:p14="http://schemas.microsoft.com/office/powerpoint/2010/main" val="12235808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audio" Target="../media/media5.m4a"/><Relationship Id="rId7" Type="http://schemas.openxmlformats.org/officeDocument/2006/relationships/image" Target="../media/image5.png"/><Relationship Id="rId12" Type="http://schemas.openxmlformats.org/officeDocument/2006/relationships/image" Target="../media/image10.jpeg"/><Relationship Id="rId2" Type="http://schemas.microsoft.com/office/2007/relationships/media" Target="../media/media5.m4a"/><Relationship Id="rId16" Type="http://schemas.openxmlformats.org/officeDocument/2006/relationships/image" Target="../media/image2.png"/><Relationship Id="rId1" Type="http://schemas.openxmlformats.org/officeDocument/2006/relationships/tags" Target="../tags/tag2.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jpe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image" Target="../media/image7.jpeg"/><Relationship Id="rId1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2.png"/><Relationship Id="rId2" Type="http://schemas.microsoft.com/office/2007/relationships/media" Target="../media/media7.m4a"/><Relationship Id="rId1" Type="http://schemas.openxmlformats.org/officeDocument/2006/relationships/tags" Target="../tags/tag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5.xml"/><Relationship Id="rId6" Type="http://schemas.openxmlformats.org/officeDocument/2006/relationships/image" Target="../media/image2.png"/><Relationship Id="rId5" Type="http://schemas.openxmlformats.org/officeDocument/2006/relationships/image" Target="../media/image16.jpe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6.xml"/><Relationship Id="rId6" Type="http://schemas.openxmlformats.org/officeDocument/2006/relationships/image" Target="../media/image2.png"/><Relationship Id="rId5" Type="http://schemas.openxmlformats.org/officeDocument/2006/relationships/image" Target="../media/image17.jp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media22.m4a"/><Relationship Id="rId2" Type="http://schemas.microsoft.com/office/2007/relationships/media" Target="../media/media22.m4a"/><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audio" Target="../media/media29.m4a"/><Relationship Id="rId7" Type="http://schemas.openxmlformats.org/officeDocument/2006/relationships/image" Target="../media/image2.png"/><Relationship Id="rId2" Type="http://schemas.microsoft.com/office/2007/relationships/media" Target="../media/media29.m4a"/><Relationship Id="rId1" Type="http://schemas.openxmlformats.org/officeDocument/2006/relationships/tags" Target="../tags/tag10.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32.m4a"/><Relationship Id="rId7" Type="http://schemas.openxmlformats.org/officeDocument/2006/relationships/image" Target="../media/image28.png"/><Relationship Id="rId2" Type="http://schemas.microsoft.com/office/2007/relationships/media" Target="../media/media32.m4a"/><Relationship Id="rId1" Type="http://schemas.openxmlformats.org/officeDocument/2006/relationships/tags" Target="../tags/tag11.xml"/><Relationship Id="rId6" Type="http://schemas.openxmlformats.org/officeDocument/2006/relationships/image" Target="../media/image27.tiff"/><Relationship Id="rId5" Type="http://schemas.openxmlformats.org/officeDocument/2006/relationships/image" Target="../media/image26.tiff"/><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32.png"/><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2.png"/><Relationship Id="rId5" Type="http://schemas.openxmlformats.org/officeDocument/2006/relationships/image" Target="../media/image34.png"/><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4a"/><Relationship Id="rId1" Type="http://schemas.microsoft.com/office/2007/relationships/media" Target="../media/media39.m4a"/><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4a"/><Relationship Id="rId1" Type="http://schemas.microsoft.com/office/2007/relationships/media" Target="../media/media40.m4a"/><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audio" Target="../media/media41.m4a"/><Relationship Id="rId7" Type="http://schemas.openxmlformats.org/officeDocument/2006/relationships/image" Target="../media/image37.png"/><Relationship Id="rId2" Type="http://schemas.microsoft.com/office/2007/relationships/media" Target="../media/media41.m4a"/><Relationship Id="rId1" Type="http://schemas.openxmlformats.org/officeDocument/2006/relationships/tags" Target="../tags/tag1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42.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6.png"/><Relationship Id="rId3" Type="http://schemas.openxmlformats.org/officeDocument/2006/relationships/slideLayout" Target="../slideLayouts/slideLayout2.xml"/><Relationship Id="rId7" Type="http://schemas.openxmlformats.org/officeDocument/2006/relationships/image" Target="../media/image41.png"/><Relationship Id="rId12" Type="http://schemas.openxmlformats.org/officeDocument/2006/relationships/image" Target="../media/image45.png"/><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image" Target="../media/image40.png"/><Relationship Id="rId11" Type="http://schemas.openxmlformats.org/officeDocument/2006/relationships/image" Target="../media/image10.jpeg"/><Relationship Id="rId5" Type="http://schemas.openxmlformats.org/officeDocument/2006/relationships/image" Target="../media/image4.jpeg"/><Relationship Id="rId15" Type="http://schemas.openxmlformats.org/officeDocument/2006/relationships/image" Target="../media/image2.png"/><Relationship Id="rId10" Type="http://schemas.openxmlformats.org/officeDocument/2006/relationships/image" Target="../media/image44.png"/><Relationship Id="rId4" Type="http://schemas.openxmlformats.org/officeDocument/2006/relationships/image" Target="../media/image39.jpeg"/><Relationship Id="rId9" Type="http://schemas.openxmlformats.org/officeDocument/2006/relationships/image" Target="../media/image43.png"/><Relationship Id="rId14" Type="http://schemas.openxmlformats.org/officeDocument/2006/relationships/image" Target="../media/image47.jpe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4a"/><Relationship Id="rId1" Type="http://schemas.microsoft.com/office/2007/relationships/media" Target="../media/media43.m4a"/><Relationship Id="rId6" Type="http://schemas.openxmlformats.org/officeDocument/2006/relationships/image" Target="../media/image2.png"/><Relationship Id="rId5" Type="http://schemas.openxmlformats.org/officeDocument/2006/relationships/image" Target="../media/image49.jpeg"/><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4.m4a"/><Relationship Id="rId1" Type="http://schemas.microsoft.com/office/2007/relationships/media" Target="../media/media44.m4a"/><Relationship Id="rId5" Type="http://schemas.openxmlformats.org/officeDocument/2006/relationships/image" Target="../media/image2.png"/><Relationship Id="rId4" Type="http://schemas.openxmlformats.org/officeDocument/2006/relationships/image" Target="../media/image5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4" cstate="print">
            <a:extLst>
              <a:ext uri="{28A0092B-C50C-407E-A947-70E740481C1C}">
                <a14:useLocalDpi xmlns:a14="http://schemas.microsoft.com/office/drawing/2010/main" val="0"/>
              </a:ext>
            </a:extLst>
          </a:blip>
          <a:srcRect l="26687" r="20578" b="40667"/>
          <a:stretch/>
        </p:blipFill>
        <p:spPr>
          <a:xfrm>
            <a:off x="1" y="0"/>
            <a:ext cx="9144000" cy="6858000"/>
          </a:xfrm>
          <a:prstGeom prst="rect">
            <a:avLst/>
          </a:prstGeom>
        </p:spPr>
      </p:pic>
      <p:sp>
        <p:nvSpPr>
          <p:cNvPr id="2" name="Tittel 1"/>
          <p:cNvSpPr>
            <a:spLocks noGrp="1"/>
          </p:cNvSpPr>
          <p:nvPr>
            <p:ph type="ctrTitle"/>
          </p:nvPr>
        </p:nvSpPr>
        <p:spPr>
          <a:xfrm>
            <a:off x="2128192" y="3429000"/>
            <a:ext cx="6692280" cy="2304256"/>
          </a:xfrm>
        </p:spPr>
        <p:txBody>
          <a:bodyPr>
            <a:noAutofit/>
          </a:bodyPr>
          <a:lstStyle/>
          <a:p>
            <a:pPr>
              <a:lnSpc>
                <a:spcPct val="150000"/>
              </a:lnSpc>
            </a:pPr>
            <a:r>
              <a:rPr lang="nb-NO" sz="4000" i="1" dirty="0" smtClean="0">
                <a:solidFill>
                  <a:schemeClr val="bg1"/>
                </a:solidFill>
                <a:latin typeface="Andalus" panose="02020603050405020304" pitchFamily="18" charset="-78"/>
                <a:cs typeface="Andalus" panose="02020603050405020304" pitchFamily="18" charset="-78"/>
              </a:rPr>
              <a:t>«You map what you value, </a:t>
            </a:r>
            <a:br>
              <a:rPr lang="nb-NO" sz="4000" i="1" dirty="0" smtClean="0">
                <a:solidFill>
                  <a:schemeClr val="bg1"/>
                </a:solidFill>
                <a:latin typeface="Andalus" panose="02020603050405020304" pitchFamily="18" charset="-78"/>
                <a:cs typeface="Andalus" panose="02020603050405020304" pitchFamily="18" charset="-78"/>
              </a:rPr>
            </a:br>
            <a:r>
              <a:rPr lang="nb-NO" sz="4000" i="1" dirty="0" smtClean="0">
                <a:solidFill>
                  <a:schemeClr val="bg1"/>
                </a:solidFill>
                <a:latin typeface="Andalus" panose="02020603050405020304" pitchFamily="18" charset="-78"/>
                <a:cs typeface="Andalus" panose="02020603050405020304" pitchFamily="18" charset="-78"/>
              </a:rPr>
              <a:t>and you value what you map»</a:t>
            </a:r>
            <a:endParaRPr lang="nb-NO" sz="4000" i="1" dirty="0">
              <a:solidFill>
                <a:schemeClr val="bg1"/>
              </a:solidFill>
              <a:latin typeface="Andalus" panose="02020603050405020304" pitchFamily="18" charset="-78"/>
              <a:cs typeface="Andalus" panose="02020603050405020304" pitchFamily="18" charset="-78"/>
            </a:endParaRPr>
          </a:p>
        </p:txBody>
      </p:sp>
      <p:sp>
        <p:nvSpPr>
          <p:cNvPr id="5" name="TekstSylinder 4"/>
          <p:cNvSpPr txBox="1"/>
          <p:nvPr/>
        </p:nvSpPr>
        <p:spPr>
          <a:xfrm>
            <a:off x="7368088" y="6381328"/>
            <a:ext cx="1584176" cy="276999"/>
          </a:xfrm>
          <a:prstGeom prst="rect">
            <a:avLst/>
          </a:prstGeom>
          <a:noFill/>
        </p:spPr>
        <p:txBody>
          <a:bodyPr wrap="square" rtlCol="0">
            <a:spAutoFit/>
          </a:bodyPr>
          <a:lstStyle/>
          <a:p>
            <a:pPr algn="ctr"/>
            <a:r>
              <a:rPr lang="nb-NO" sz="1200" b="1" dirty="0" smtClean="0">
                <a:latin typeface="Andalus" panose="02020603050405020304" pitchFamily="18" charset="-78"/>
                <a:cs typeface="Andalus" panose="02020603050405020304" pitchFamily="18" charset="-78"/>
              </a:rPr>
              <a:t>Foto: Anders Bryn</a:t>
            </a:r>
            <a:endParaRPr lang="nb-NO" sz="1200" b="1" dirty="0">
              <a:latin typeface="Andalus" panose="02020603050405020304" pitchFamily="18" charset="-78"/>
              <a:cs typeface="Andalus" panose="02020603050405020304" pitchFamily="18" charset="-78"/>
            </a:endParaRPr>
          </a:p>
        </p:txBody>
      </p:sp>
      <p:pic>
        <p:nvPicPr>
          <p:cNvPr id="3" name="Ly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320112708"/>
      </p:ext>
    </p:extLst>
  </p:cSld>
  <p:clrMapOvr>
    <a:masterClrMapping/>
  </p:clrMapOvr>
  <mc:AlternateContent xmlns:mc="http://schemas.openxmlformats.org/markup-compatibility/2006">
    <mc:Choice xmlns:p14="http://schemas.microsoft.com/office/powerpoint/2010/main" Requires="p14">
      <p:transition spd="slow" p14:dur="2000" advTm="170633"/>
    </mc:Choice>
    <mc:Fallback>
      <p:transition spd="slow" advTm="1706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1169318"/>
            <a:ext cx="7772400" cy="2835746"/>
          </a:xfrm>
        </p:spPr>
        <p:txBody>
          <a:bodyPr>
            <a:normAutofit/>
          </a:bodyPr>
          <a:lstStyle/>
          <a:p>
            <a:pPr>
              <a:lnSpc>
                <a:spcPct val="150000"/>
              </a:lnSpc>
              <a:spcBef>
                <a:spcPts val="0"/>
              </a:spcBef>
            </a:pPr>
            <a:r>
              <a:rPr lang="nb-NO" dirty="0" smtClean="0">
                <a:latin typeface="Andalus" panose="02020603050405020304" pitchFamily="18" charset="-78"/>
                <a:cs typeface="Andalus" panose="02020603050405020304" pitchFamily="18" charset="-78"/>
              </a:rPr>
              <a:t>Andre systemer for å beskrive og kartlegge naturvariasjon</a:t>
            </a:r>
            <a:endParaRPr lang="nb-NO" dirty="0">
              <a:latin typeface="Andalus" panose="02020603050405020304" pitchFamily="18" charset="-78"/>
              <a:cs typeface="Andalus" panose="02020603050405020304" pitchFamily="18" charset="-78"/>
            </a:endParaRPr>
          </a:p>
        </p:txBody>
      </p:sp>
      <p:sp>
        <p:nvSpPr>
          <p:cNvPr id="3" name="Undertittel 2"/>
          <p:cNvSpPr>
            <a:spLocks noGrp="1"/>
          </p:cNvSpPr>
          <p:nvPr>
            <p:ph type="subTitle" idx="1"/>
          </p:nvPr>
        </p:nvSpPr>
        <p:spPr>
          <a:xfrm>
            <a:off x="1371600" y="4556720"/>
            <a:ext cx="6400800" cy="1752600"/>
          </a:xfrm>
        </p:spPr>
        <p:txBody>
          <a:bodyPr>
            <a:normAutofit fontScale="92500" lnSpcReduction="10000"/>
          </a:bodyPr>
          <a:lstStyle/>
          <a:p>
            <a:pPr>
              <a:lnSpc>
                <a:spcPct val="150000"/>
              </a:lnSpc>
              <a:spcBef>
                <a:spcPts val="0"/>
              </a:spcBef>
            </a:pPr>
            <a:r>
              <a:rPr lang="nb-NO" sz="2000" dirty="0" smtClean="0">
                <a:solidFill>
                  <a:schemeClr val="tx1"/>
                </a:solidFill>
                <a:latin typeface="Andalus" panose="02020603050405020304" pitchFamily="18" charset="-78"/>
                <a:cs typeface="Andalus" panose="02020603050405020304" pitchFamily="18" charset="-78"/>
              </a:rPr>
              <a:t>Anders Bryn</a:t>
            </a:r>
          </a:p>
          <a:p>
            <a:pPr>
              <a:lnSpc>
                <a:spcPct val="150000"/>
              </a:lnSpc>
              <a:spcBef>
                <a:spcPts val="0"/>
              </a:spcBef>
            </a:pPr>
            <a:r>
              <a:rPr lang="nb-NO" sz="2000" dirty="0" smtClean="0">
                <a:solidFill>
                  <a:schemeClr val="tx1"/>
                </a:solidFill>
                <a:latin typeface="Andalus" panose="02020603050405020304" pitchFamily="18" charset="-78"/>
                <a:cs typeface="Andalus" panose="02020603050405020304" pitchFamily="18" charset="-78"/>
              </a:rPr>
              <a:t>BIO4120 – 22. april 2020</a:t>
            </a:r>
          </a:p>
          <a:p>
            <a:pPr>
              <a:lnSpc>
                <a:spcPct val="150000"/>
              </a:lnSpc>
              <a:spcBef>
                <a:spcPts val="0"/>
              </a:spcBef>
            </a:pPr>
            <a:r>
              <a:rPr lang="nb-NO" sz="2000" dirty="0" smtClean="0">
                <a:solidFill>
                  <a:schemeClr val="tx1"/>
                </a:solidFill>
                <a:latin typeface="Andalus" panose="02020603050405020304" pitchFamily="18" charset="-78"/>
                <a:cs typeface="Andalus" panose="02020603050405020304" pitchFamily="18" charset="-78"/>
              </a:rPr>
              <a:t>09:45 – 10:15</a:t>
            </a:r>
          </a:p>
          <a:p>
            <a:pPr>
              <a:lnSpc>
                <a:spcPct val="150000"/>
              </a:lnSpc>
              <a:spcBef>
                <a:spcPts val="0"/>
              </a:spcBef>
            </a:pPr>
            <a:r>
              <a:rPr lang="nb-NO" sz="2000" dirty="0" smtClean="0">
                <a:solidFill>
                  <a:schemeClr val="tx1"/>
                </a:solidFill>
                <a:latin typeface="Andalus" panose="02020603050405020304" pitchFamily="18" charset="-78"/>
                <a:cs typeface="Andalus" panose="02020603050405020304" pitchFamily="18" charset="-78"/>
              </a:rPr>
              <a:t>Naturhistorisk Museum, UiO</a:t>
            </a:r>
            <a:endParaRPr lang="nb-NO" sz="2000" dirty="0">
              <a:solidFill>
                <a:schemeClr val="tx1"/>
              </a:solidFill>
              <a:latin typeface="Andalus" panose="02020603050405020304" pitchFamily="18" charset="-78"/>
              <a:cs typeface="Andalus" panose="02020603050405020304" pitchFamily="18" charset="-78"/>
            </a:endParaRPr>
          </a:p>
        </p:txBody>
      </p:sp>
      <p:pic>
        <p:nvPicPr>
          <p:cNvPr id="4" name="Ly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5803389"/>
      </p:ext>
    </p:extLst>
  </p:cSld>
  <p:clrMapOvr>
    <a:masterClrMapping/>
  </p:clrMapOvr>
  <mc:AlternateContent xmlns:mc="http://schemas.openxmlformats.org/markup-compatibility/2006">
    <mc:Choice xmlns:p14="http://schemas.microsoft.com/office/powerpoint/2010/main" Requires="p14">
      <p:transition spd="slow" p14:dur="2000" advTm="21436"/>
    </mc:Choice>
    <mc:Fallback>
      <p:transition spd="slow" advTm="214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557808"/>
            <a:ext cx="8229600" cy="854968"/>
          </a:xfrm>
        </p:spPr>
        <p:txBody>
          <a:bodyPr/>
          <a:lstStyle/>
          <a:p>
            <a:r>
              <a:rPr lang="nb-NO" sz="4000" dirty="0" smtClean="0">
                <a:latin typeface="Andalus" panose="02020603050405020304" pitchFamily="18" charset="-78"/>
                <a:cs typeface="Andalus" panose="02020603050405020304" pitchFamily="18" charset="-78"/>
              </a:rPr>
              <a:t>Formål denne timen</a:t>
            </a:r>
            <a:endParaRPr lang="nb-NO" sz="4000" dirty="0">
              <a:latin typeface="Andalus" panose="02020603050405020304" pitchFamily="18" charset="-78"/>
              <a:cs typeface="Andalus" panose="02020603050405020304" pitchFamily="18" charset="-78"/>
            </a:endParaRPr>
          </a:p>
        </p:txBody>
      </p:sp>
      <p:sp>
        <p:nvSpPr>
          <p:cNvPr id="3" name="Plassholder for innhold 2"/>
          <p:cNvSpPr>
            <a:spLocks noGrp="1"/>
          </p:cNvSpPr>
          <p:nvPr>
            <p:ph idx="1"/>
          </p:nvPr>
        </p:nvSpPr>
        <p:spPr>
          <a:xfrm>
            <a:off x="683568" y="1556792"/>
            <a:ext cx="7776864" cy="4968552"/>
          </a:xfrm>
        </p:spPr>
        <p:txBody>
          <a:bodyPr>
            <a:normAutofit/>
          </a:bodyPr>
          <a:lstStyle/>
          <a:p>
            <a:pPr>
              <a:lnSpc>
                <a:spcPct val="150000"/>
              </a:lnSpc>
              <a:spcBef>
                <a:spcPts val="0"/>
              </a:spcBef>
            </a:pPr>
            <a:r>
              <a:rPr lang="nb-NO" sz="2800" dirty="0" smtClean="0">
                <a:latin typeface="Andalus" panose="02020603050405020304" pitchFamily="18" charset="-78"/>
                <a:cs typeface="Andalus" panose="02020603050405020304" pitchFamily="18" charset="-78"/>
              </a:rPr>
              <a:t>Vi har en rik flora av ulike systemer for beskrivelse- og kartlegging av natur</a:t>
            </a:r>
          </a:p>
          <a:p>
            <a:pPr>
              <a:lnSpc>
                <a:spcPct val="150000"/>
              </a:lnSpc>
              <a:spcBef>
                <a:spcPts val="0"/>
              </a:spcBef>
            </a:pPr>
            <a:endParaRPr lang="nb-NO" sz="2800" dirty="0" smtClean="0">
              <a:latin typeface="Andalus" panose="02020603050405020304" pitchFamily="18" charset="-78"/>
              <a:cs typeface="Andalus" panose="02020603050405020304" pitchFamily="18" charset="-78"/>
            </a:endParaRPr>
          </a:p>
          <a:p>
            <a:pPr>
              <a:lnSpc>
                <a:spcPct val="150000"/>
              </a:lnSpc>
              <a:spcBef>
                <a:spcPts val="0"/>
              </a:spcBef>
            </a:pPr>
            <a:r>
              <a:rPr lang="nb-NO" sz="2800" dirty="0" smtClean="0">
                <a:latin typeface="Andalus" panose="02020603050405020304" pitchFamily="18" charset="-78"/>
                <a:cs typeface="Andalus" panose="02020603050405020304" pitchFamily="18" charset="-78"/>
              </a:rPr>
              <a:t>Hvorfor?</a:t>
            </a:r>
          </a:p>
          <a:p>
            <a:pPr>
              <a:lnSpc>
                <a:spcPct val="150000"/>
              </a:lnSpc>
              <a:spcBef>
                <a:spcPts val="0"/>
              </a:spcBef>
            </a:pPr>
            <a:r>
              <a:rPr lang="nb-NO" sz="2800" dirty="0" smtClean="0">
                <a:latin typeface="Andalus" panose="02020603050405020304" pitchFamily="18" charset="-78"/>
                <a:cs typeface="Andalus" panose="02020603050405020304" pitchFamily="18" charset="-78"/>
              </a:rPr>
              <a:t>Hvilke årsaker eller valg har begrunnet ulike løsninger?</a:t>
            </a:r>
          </a:p>
          <a:p>
            <a:pPr>
              <a:lnSpc>
                <a:spcPct val="150000"/>
              </a:lnSpc>
              <a:spcBef>
                <a:spcPts val="0"/>
              </a:spcBef>
            </a:pPr>
            <a:r>
              <a:rPr lang="nb-NO" sz="2800" dirty="0" smtClean="0">
                <a:latin typeface="Andalus" panose="02020603050405020304" pitchFamily="18" charset="-78"/>
                <a:cs typeface="Andalus" panose="02020603050405020304" pitchFamily="18" charset="-78"/>
              </a:rPr>
              <a:t>Er det behov for flere systemer?</a:t>
            </a:r>
            <a:endParaRPr lang="nb-NO" sz="2800" dirty="0">
              <a:latin typeface="Andalus" panose="02020603050405020304" pitchFamily="18" charset="-78"/>
              <a:cs typeface="Andalus" panose="02020603050405020304" pitchFamily="18" charset="-78"/>
            </a:endParaRPr>
          </a:p>
        </p:txBody>
      </p:sp>
      <p:pic>
        <p:nvPicPr>
          <p:cNvPr id="4" name="Lyd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3702853039"/>
      </p:ext>
    </p:extLst>
  </p:cSld>
  <p:clrMapOvr>
    <a:masterClrMapping/>
  </p:clrMapOvr>
  <mc:AlternateContent xmlns:mc="http://schemas.openxmlformats.org/markup-compatibility/2006">
    <mc:Choice xmlns:p14="http://schemas.microsoft.com/office/powerpoint/2010/main" Requires="p14">
      <p:transition spd="slow" p14:dur="2000" advTm="34942"/>
    </mc:Choice>
    <mc:Fallback>
      <p:transition spd="slow" advTm="349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500"/>
                                        <p:tgtEl>
                                          <p:spTgt spid="3">
                                            <p:txEl>
                                              <p:pRg st="3" end="3"/>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562670"/>
            <a:ext cx="8229600" cy="1786210"/>
          </a:xfrm>
        </p:spPr>
        <p:txBody>
          <a:bodyPr>
            <a:noAutofit/>
          </a:bodyPr>
          <a:lstStyle/>
          <a:p>
            <a:pPr>
              <a:lnSpc>
                <a:spcPct val="150000"/>
              </a:lnSpc>
            </a:pPr>
            <a:r>
              <a:rPr lang="nb-NO" dirty="0" smtClean="0">
                <a:latin typeface="Andalus" panose="02020603050405020304" pitchFamily="18" charset="-78"/>
                <a:cs typeface="Andalus" panose="02020603050405020304" pitchFamily="18" charset="-78"/>
              </a:rPr>
              <a:t>Kjenner dere til noen </a:t>
            </a:r>
            <a:br>
              <a:rPr lang="nb-NO" dirty="0" smtClean="0">
                <a:latin typeface="Andalus" panose="02020603050405020304" pitchFamily="18" charset="-78"/>
                <a:cs typeface="Andalus" panose="02020603050405020304" pitchFamily="18" charset="-78"/>
              </a:rPr>
            </a:br>
            <a:r>
              <a:rPr lang="nb-NO" dirty="0" smtClean="0">
                <a:latin typeface="Andalus" panose="02020603050405020304" pitchFamily="18" charset="-78"/>
                <a:cs typeface="Andalus" panose="02020603050405020304" pitchFamily="18" charset="-78"/>
              </a:rPr>
              <a:t>eksisterende systemer?</a:t>
            </a:r>
            <a:endParaRPr lang="nb-NO" dirty="0">
              <a:latin typeface="Andalus" panose="02020603050405020304" pitchFamily="18" charset="-78"/>
              <a:cs typeface="Andalus" panose="02020603050405020304" pitchFamily="18" charset="-78"/>
            </a:endParaRPr>
          </a:p>
        </p:txBody>
      </p:sp>
      <p:sp>
        <p:nvSpPr>
          <p:cNvPr id="3" name="Plassholder for innhold 2"/>
          <p:cNvSpPr>
            <a:spLocks noGrp="1"/>
          </p:cNvSpPr>
          <p:nvPr>
            <p:ph idx="1"/>
          </p:nvPr>
        </p:nvSpPr>
        <p:spPr>
          <a:xfrm>
            <a:off x="2699792" y="2892077"/>
            <a:ext cx="5626968" cy="3345235"/>
          </a:xfrm>
        </p:spPr>
        <p:txBody>
          <a:bodyPr/>
          <a:lstStyle/>
          <a:p>
            <a:pPr>
              <a:lnSpc>
                <a:spcPct val="150000"/>
              </a:lnSpc>
              <a:spcBef>
                <a:spcPts val="0"/>
              </a:spcBef>
            </a:pPr>
            <a:r>
              <a:rPr lang="nb-NO" dirty="0" smtClean="0">
                <a:latin typeface="Andalus" panose="02020603050405020304" pitchFamily="18" charset="-78"/>
                <a:cs typeface="Andalus" panose="02020603050405020304" pitchFamily="18" charset="-78"/>
              </a:rPr>
              <a:t>Typesystemer </a:t>
            </a:r>
          </a:p>
          <a:p>
            <a:pPr>
              <a:lnSpc>
                <a:spcPct val="150000"/>
              </a:lnSpc>
              <a:spcBef>
                <a:spcPts val="0"/>
              </a:spcBef>
            </a:pPr>
            <a:r>
              <a:rPr lang="nb-NO" dirty="0" smtClean="0">
                <a:latin typeface="Andalus" panose="02020603050405020304" pitchFamily="18" charset="-78"/>
                <a:cs typeface="Andalus" panose="02020603050405020304" pitchFamily="18" charset="-78"/>
              </a:rPr>
              <a:t>Egenskapssystemer</a:t>
            </a:r>
          </a:p>
          <a:p>
            <a:pPr>
              <a:lnSpc>
                <a:spcPct val="150000"/>
              </a:lnSpc>
              <a:spcBef>
                <a:spcPts val="0"/>
              </a:spcBef>
            </a:pPr>
            <a:r>
              <a:rPr lang="nb-NO" dirty="0" smtClean="0">
                <a:latin typeface="Andalus" panose="02020603050405020304" pitchFamily="18" charset="-78"/>
                <a:cs typeface="Andalus" panose="02020603050405020304" pitchFamily="18" charset="-78"/>
              </a:rPr>
              <a:t>«</a:t>
            </a:r>
            <a:r>
              <a:rPr lang="nb-NO" dirty="0" err="1" smtClean="0">
                <a:latin typeface="Andalus" panose="02020603050405020304" pitchFamily="18" charset="-78"/>
                <a:cs typeface="Andalus" panose="02020603050405020304" pitchFamily="18" charset="-78"/>
              </a:rPr>
              <a:t>Unsupervised</a:t>
            </a:r>
            <a:r>
              <a:rPr lang="nb-NO" dirty="0" smtClean="0">
                <a:latin typeface="Andalus" panose="02020603050405020304" pitchFamily="18" charset="-78"/>
                <a:cs typeface="Andalus" panose="02020603050405020304" pitchFamily="18" charset="-78"/>
              </a:rPr>
              <a:t>» systemer</a:t>
            </a:r>
            <a:endParaRPr lang="nb-NO" dirty="0">
              <a:latin typeface="Andalus" panose="02020603050405020304" pitchFamily="18" charset="-78"/>
              <a:cs typeface="Andalus" panose="02020603050405020304" pitchFamily="18" charset="-78"/>
            </a:endParaRPr>
          </a:p>
        </p:txBody>
      </p:sp>
      <p:pic>
        <p:nvPicPr>
          <p:cNvPr id="4" name="Ly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3692845578"/>
      </p:ext>
    </p:extLst>
  </p:cSld>
  <p:clrMapOvr>
    <a:masterClrMapping/>
  </p:clrMapOvr>
  <mc:AlternateContent xmlns:mc="http://schemas.openxmlformats.org/markup-compatibility/2006">
    <mc:Choice xmlns:p14="http://schemas.microsoft.com/office/powerpoint/2010/main" Requires="p14">
      <p:transition spd="slow" p14:dur="2000" advTm="42631"/>
    </mc:Choice>
    <mc:Fallback>
      <p:transition spd="slow" advTm="426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4000" dirty="0" smtClean="0">
                <a:latin typeface="Andalus" panose="02020603050405020304" pitchFamily="18" charset="-78"/>
                <a:cs typeface="Andalus" panose="02020603050405020304" pitchFamily="18" charset="-78"/>
              </a:rPr>
              <a:t>Eksempler på ulike systemer</a:t>
            </a:r>
            <a:endParaRPr lang="nb-NO" sz="4000" dirty="0">
              <a:latin typeface="Andalus" panose="02020603050405020304" pitchFamily="18" charset="-78"/>
              <a:cs typeface="Andalus" panose="02020603050405020304" pitchFamily="18" charset="-78"/>
            </a:endParaRPr>
          </a:p>
        </p:txBody>
      </p:sp>
      <p:pic>
        <p:nvPicPr>
          <p:cNvPr id="9218" name="Picture 2" descr="http://www.wkn.no/img/DN_handbok1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1630146"/>
            <a:ext cx="3416947" cy="4800601"/>
          </a:xfrm>
          <a:prstGeom prst="rect">
            <a:avLst/>
          </a:prstGeom>
          <a:noFill/>
          <a:ln w="25400">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pic>
        <p:nvPicPr>
          <p:cNvPr id="9220" name="Picture 4" descr="https://www.ntnu.no/documents/10476/69698/Fremstad_Vegetasjonstyper/3c92d8be-4b5a-4cd1-b7e1-4312b59aeaca?t=126477359355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568" y="1630146"/>
            <a:ext cx="3419475" cy="4800601"/>
          </a:xfrm>
          <a:prstGeom prst="rect">
            <a:avLst/>
          </a:prstGeom>
          <a:noFill/>
          <a:ln w="25400">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pic>
        <p:nvPicPr>
          <p:cNvPr id="9221"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87624" y="1630146"/>
            <a:ext cx="3398614" cy="4800601"/>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63688" y="1628800"/>
            <a:ext cx="3367735" cy="4801945"/>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9223" name="Picture 7" descr="https://hansfriederich.files.wordpress.com/2012/09/n2000-poster.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39752" y="1630145"/>
            <a:ext cx="3387225" cy="4800601"/>
          </a:xfrm>
          <a:prstGeom prst="rect">
            <a:avLst/>
          </a:prstGeom>
          <a:noFill/>
          <a:ln w="25400">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87824" y="1630146"/>
            <a:ext cx="3375423" cy="4800601"/>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563888" y="1630145"/>
            <a:ext cx="3366517" cy="4800601"/>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descr="http://ecx.images-amazon.com/images/I/41M239K36XL._SX343_BO1,204,203,200_.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11960" y="1630144"/>
            <a:ext cx="3319052" cy="4800601"/>
          </a:xfrm>
          <a:prstGeom prst="rect">
            <a:avLst/>
          </a:prstGeom>
          <a:noFill/>
          <a:ln w="25400">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grpSp>
        <p:nvGrpSpPr>
          <p:cNvPr id="3" name="Gruppe 2"/>
          <p:cNvGrpSpPr/>
          <p:nvPr/>
        </p:nvGrpSpPr>
        <p:grpSpPr>
          <a:xfrm>
            <a:off x="4932040" y="1630146"/>
            <a:ext cx="3506263" cy="4800599"/>
            <a:chOff x="5508104" y="1630146"/>
            <a:chExt cx="3506263" cy="4800599"/>
          </a:xfrm>
        </p:grpSpPr>
        <p:pic>
          <p:nvPicPr>
            <p:cNvPr id="11"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508104" y="1630146"/>
              <a:ext cx="3506263" cy="4800599"/>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050"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556666" y="3917992"/>
              <a:ext cx="3414284" cy="20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4097" name="Picture 1"/>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580112" y="1630146"/>
            <a:ext cx="3388921" cy="4800599"/>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4" name="Lyd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6"/>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837442909"/>
      </p:ext>
    </p:extLst>
  </p:cSld>
  <p:clrMapOvr>
    <a:masterClrMapping/>
  </p:clrMapOvr>
  <mc:AlternateContent xmlns:mc="http://schemas.openxmlformats.org/markup-compatibility/2006">
    <mc:Choice xmlns:p14="http://schemas.microsoft.com/office/powerpoint/2010/main" Requires="p14">
      <p:transition spd="slow" p14:dur="2000" advTm="369671"/>
    </mc:Choice>
    <mc:Fallback>
      <p:transition spd="slow" advTm="3696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220"/>
                                        </p:tgtEl>
                                        <p:attrNameLst>
                                          <p:attrName>style.visibility</p:attrName>
                                        </p:attrNameLst>
                                      </p:cBhvr>
                                      <p:to>
                                        <p:strVal val="visible"/>
                                      </p:to>
                                    </p:set>
                                    <p:animEffect transition="in" filter="fade">
                                      <p:cBhvr>
                                        <p:cTn id="11" dur="500"/>
                                        <p:tgtEl>
                                          <p:spTgt spid="922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221"/>
                                        </p:tgtEl>
                                        <p:attrNameLst>
                                          <p:attrName>style.visibility</p:attrName>
                                        </p:attrNameLst>
                                      </p:cBhvr>
                                      <p:to>
                                        <p:strVal val="visible"/>
                                      </p:to>
                                    </p:set>
                                    <p:animEffect transition="in" filter="fade">
                                      <p:cBhvr>
                                        <p:cTn id="16" dur="500"/>
                                        <p:tgtEl>
                                          <p:spTgt spid="92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30"/>
                                        </p:tgtEl>
                                        <p:attrNameLst>
                                          <p:attrName>style.visibility</p:attrName>
                                        </p:attrNameLst>
                                      </p:cBhvr>
                                      <p:to>
                                        <p:strVal val="visible"/>
                                      </p:to>
                                    </p:set>
                                    <p:animEffect transition="in" filter="fade">
                                      <p:cBhvr>
                                        <p:cTn id="21" dur="500"/>
                                        <p:tgtEl>
                                          <p:spTgt spid="103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223"/>
                                        </p:tgtEl>
                                        <p:attrNameLst>
                                          <p:attrName>style.visibility</p:attrName>
                                        </p:attrNameLst>
                                      </p:cBhvr>
                                      <p:to>
                                        <p:strVal val="visible"/>
                                      </p:to>
                                    </p:set>
                                    <p:animEffect transition="in" filter="fade">
                                      <p:cBhvr>
                                        <p:cTn id="26" dur="500"/>
                                        <p:tgtEl>
                                          <p:spTgt spid="92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animEffect transition="in" filter="fade">
                                      <p:cBhvr>
                                        <p:cTn id="31" dur="500"/>
                                        <p:tgtEl>
                                          <p:spTgt spid="102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27"/>
                                        </p:tgtEl>
                                        <p:attrNameLst>
                                          <p:attrName>style.visibility</p:attrName>
                                        </p:attrNameLst>
                                      </p:cBhvr>
                                      <p:to>
                                        <p:strVal val="visible"/>
                                      </p:to>
                                    </p:set>
                                    <p:animEffect transition="in" filter="fade">
                                      <p:cBhvr>
                                        <p:cTn id="36" dur="500"/>
                                        <p:tgtEl>
                                          <p:spTgt spid="102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29"/>
                                        </p:tgtEl>
                                        <p:attrNameLst>
                                          <p:attrName>style.visibility</p:attrName>
                                        </p:attrNameLst>
                                      </p:cBhvr>
                                      <p:to>
                                        <p:strVal val="visible"/>
                                      </p:to>
                                    </p:set>
                                    <p:animEffect transition="in" filter="fade">
                                      <p:cBhvr>
                                        <p:cTn id="41" dur="500"/>
                                        <p:tgtEl>
                                          <p:spTgt spid="102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4097"/>
                                        </p:tgtEl>
                                        <p:attrNameLst>
                                          <p:attrName>style.visibility</p:attrName>
                                        </p:attrNameLst>
                                      </p:cBhvr>
                                      <p:to>
                                        <p:strVal val="visible"/>
                                      </p:to>
                                    </p:set>
                                    <p:animEffect transition="in" filter="fade">
                                      <p:cBhvr>
                                        <p:cTn id="51" dur="500"/>
                                        <p:tgtEl>
                                          <p:spTgt spid="409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2"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922114"/>
          </a:xfrm>
        </p:spPr>
        <p:txBody>
          <a:bodyPr>
            <a:normAutofit/>
          </a:bodyPr>
          <a:lstStyle/>
          <a:p>
            <a:r>
              <a:rPr lang="nb-NO" sz="3600" dirty="0" smtClean="0">
                <a:latin typeface="Andalus" panose="02020603050405020304" pitchFamily="18" charset="-78"/>
                <a:cs typeface="Andalus" panose="02020603050405020304" pitchFamily="18" charset="-78"/>
              </a:rPr>
              <a:t>En titt bakover – evolusjon og livssykluser</a:t>
            </a:r>
            <a:endParaRPr lang="nb-NO" sz="3600" dirty="0">
              <a:latin typeface="Andalus" panose="02020603050405020304" pitchFamily="18" charset="-78"/>
              <a:cs typeface="Andalus" panose="02020603050405020304" pitchFamily="18" charset="-78"/>
            </a:endParaRPr>
          </a:p>
        </p:txBody>
      </p:sp>
      <p:grpSp>
        <p:nvGrpSpPr>
          <p:cNvPr id="23" name="Gruppe 22"/>
          <p:cNvGrpSpPr/>
          <p:nvPr/>
        </p:nvGrpSpPr>
        <p:grpSpPr>
          <a:xfrm>
            <a:off x="503548" y="1628800"/>
            <a:ext cx="8532948" cy="1478542"/>
            <a:chOff x="503548" y="1628800"/>
            <a:chExt cx="8532948" cy="1478542"/>
          </a:xfrm>
        </p:grpSpPr>
        <p:cxnSp>
          <p:nvCxnSpPr>
            <p:cNvPr id="6" name="Rett pil 5"/>
            <p:cNvCxnSpPr/>
            <p:nvPr/>
          </p:nvCxnSpPr>
          <p:spPr>
            <a:xfrm>
              <a:off x="683568" y="2123564"/>
              <a:ext cx="7200800" cy="0"/>
            </a:xfrm>
            <a:prstGeom prst="straightConnector1">
              <a:avLst/>
            </a:prstGeom>
            <a:ln w="635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kstSylinder 6"/>
            <p:cNvSpPr txBox="1"/>
            <p:nvPr/>
          </p:nvSpPr>
          <p:spPr>
            <a:xfrm>
              <a:off x="683568" y="1628800"/>
              <a:ext cx="864096" cy="400110"/>
            </a:xfrm>
            <a:prstGeom prst="rect">
              <a:avLst/>
            </a:prstGeom>
            <a:noFill/>
          </p:spPr>
          <p:txBody>
            <a:bodyPr wrap="square" rtlCol="0">
              <a:spAutoFit/>
            </a:bodyPr>
            <a:lstStyle/>
            <a:p>
              <a:r>
                <a:rPr lang="nb-NO" sz="2000" dirty="0" smtClean="0">
                  <a:latin typeface="Andalus" panose="02020603050405020304" pitchFamily="18" charset="-78"/>
                  <a:cs typeface="Andalus" panose="02020603050405020304" pitchFamily="18" charset="-78"/>
                </a:rPr>
                <a:t>1973</a:t>
              </a:r>
              <a:endParaRPr lang="nb-NO" sz="2000" dirty="0">
                <a:latin typeface="Andalus" panose="02020603050405020304" pitchFamily="18" charset="-78"/>
                <a:cs typeface="Andalus" panose="02020603050405020304" pitchFamily="18" charset="-78"/>
              </a:endParaRPr>
            </a:p>
          </p:txBody>
        </p:sp>
        <p:sp>
          <p:nvSpPr>
            <p:cNvPr id="8" name="TekstSylinder 7"/>
            <p:cNvSpPr txBox="1"/>
            <p:nvPr/>
          </p:nvSpPr>
          <p:spPr>
            <a:xfrm>
              <a:off x="2303748" y="1628800"/>
              <a:ext cx="864096" cy="400110"/>
            </a:xfrm>
            <a:prstGeom prst="rect">
              <a:avLst/>
            </a:prstGeom>
            <a:noFill/>
          </p:spPr>
          <p:txBody>
            <a:bodyPr wrap="square" rtlCol="0">
              <a:spAutoFit/>
            </a:bodyPr>
            <a:lstStyle/>
            <a:p>
              <a:r>
                <a:rPr lang="nb-NO" sz="2000" dirty="0" smtClean="0">
                  <a:latin typeface="Andalus" panose="02020603050405020304" pitchFamily="18" charset="-78"/>
                  <a:cs typeface="Andalus" panose="02020603050405020304" pitchFamily="18" charset="-78"/>
                </a:rPr>
                <a:t>1986</a:t>
              </a:r>
              <a:endParaRPr lang="nb-NO" sz="2000" dirty="0">
                <a:latin typeface="Andalus" panose="02020603050405020304" pitchFamily="18" charset="-78"/>
                <a:cs typeface="Andalus" panose="02020603050405020304" pitchFamily="18" charset="-78"/>
              </a:endParaRPr>
            </a:p>
          </p:txBody>
        </p:sp>
        <p:sp>
          <p:nvSpPr>
            <p:cNvPr id="9" name="TekstSylinder 8"/>
            <p:cNvSpPr txBox="1"/>
            <p:nvPr/>
          </p:nvSpPr>
          <p:spPr>
            <a:xfrm>
              <a:off x="3815916" y="1628800"/>
              <a:ext cx="864096" cy="400110"/>
            </a:xfrm>
            <a:prstGeom prst="rect">
              <a:avLst/>
            </a:prstGeom>
            <a:noFill/>
          </p:spPr>
          <p:txBody>
            <a:bodyPr wrap="square" rtlCol="0">
              <a:spAutoFit/>
            </a:bodyPr>
            <a:lstStyle/>
            <a:p>
              <a:r>
                <a:rPr lang="nb-NO" sz="2000" dirty="0" smtClean="0">
                  <a:latin typeface="Andalus" panose="02020603050405020304" pitchFamily="18" charset="-78"/>
                  <a:cs typeface="Andalus" panose="02020603050405020304" pitchFamily="18" charset="-78"/>
                </a:rPr>
                <a:t>1997</a:t>
              </a:r>
              <a:endParaRPr lang="nb-NO" sz="2000" dirty="0">
                <a:latin typeface="Andalus" panose="02020603050405020304" pitchFamily="18" charset="-78"/>
                <a:cs typeface="Andalus" panose="02020603050405020304" pitchFamily="18" charset="-78"/>
              </a:endParaRPr>
            </a:p>
          </p:txBody>
        </p:sp>
        <p:sp>
          <p:nvSpPr>
            <p:cNvPr id="10" name="TekstSylinder 9"/>
            <p:cNvSpPr txBox="1"/>
            <p:nvPr/>
          </p:nvSpPr>
          <p:spPr>
            <a:xfrm>
              <a:off x="5796136" y="1628800"/>
              <a:ext cx="864096" cy="400110"/>
            </a:xfrm>
            <a:prstGeom prst="rect">
              <a:avLst/>
            </a:prstGeom>
            <a:noFill/>
          </p:spPr>
          <p:txBody>
            <a:bodyPr wrap="square" rtlCol="0">
              <a:spAutoFit/>
            </a:bodyPr>
            <a:lstStyle/>
            <a:p>
              <a:r>
                <a:rPr lang="nb-NO" sz="2000" dirty="0" smtClean="0">
                  <a:latin typeface="Andalus" panose="02020603050405020304" pitchFamily="18" charset="-78"/>
                  <a:cs typeface="Andalus" panose="02020603050405020304" pitchFamily="18" charset="-78"/>
                </a:rPr>
                <a:t>2009</a:t>
              </a:r>
              <a:endParaRPr lang="nb-NO" sz="2000" dirty="0">
                <a:latin typeface="Andalus" panose="02020603050405020304" pitchFamily="18" charset="-78"/>
                <a:cs typeface="Andalus" panose="02020603050405020304" pitchFamily="18" charset="-78"/>
              </a:endParaRPr>
            </a:p>
          </p:txBody>
        </p:sp>
        <p:sp>
          <p:nvSpPr>
            <p:cNvPr id="11" name="TekstSylinder 10"/>
            <p:cNvSpPr txBox="1"/>
            <p:nvPr/>
          </p:nvSpPr>
          <p:spPr>
            <a:xfrm>
              <a:off x="7380312" y="1628800"/>
              <a:ext cx="864096" cy="400110"/>
            </a:xfrm>
            <a:prstGeom prst="rect">
              <a:avLst/>
            </a:prstGeom>
            <a:noFill/>
          </p:spPr>
          <p:txBody>
            <a:bodyPr wrap="square" rtlCol="0">
              <a:spAutoFit/>
            </a:bodyPr>
            <a:lstStyle/>
            <a:p>
              <a:r>
                <a:rPr lang="nb-NO" sz="2000" dirty="0" smtClean="0">
                  <a:latin typeface="Andalus" panose="02020603050405020304" pitchFamily="18" charset="-78"/>
                  <a:cs typeface="Andalus" panose="02020603050405020304" pitchFamily="18" charset="-78"/>
                </a:rPr>
                <a:t>20??</a:t>
              </a:r>
              <a:endParaRPr lang="nb-NO" sz="2000" dirty="0">
                <a:latin typeface="Andalus" panose="02020603050405020304" pitchFamily="18" charset="-78"/>
                <a:cs typeface="Andalus" panose="02020603050405020304" pitchFamily="18" charset="-78"/>
              </a:endParaRPr>
            </a:p>
          </p:txBody>
        </p:sp>
        <p:sp>
          <p:nvSpPr>
            <p:cNvPr id="12" name="TekstSylinder 11"/>
            <p:cNvSpPr txBox="1"/>
            <p:nvPr/>
          </p:nvSpPr>
          <p:spPr>
            <a:xfrm>
              <a:off x="503548" y="2399456"/>
              <a:ext cx="1224136" cy="400110"/>
            </a:xfrm>
            <a:prstGeom prst="rect">
              <a:avLst/>
            </a:prstGeom>
            <a:noFill/>
          </p:spPr>
          <p:txBody>
            <a:bodyPr wrap="square" rtlCol="0">
              <a:spAutoFit/>
            </a:bodyPr>
            <a:lstStyle/>
            <a:p>
              <a:pPr algn="ctr"/>
              <a:r>
                <a:rPr lang="nb-NO" sz="2000" dirty="0" smtClean="0">
                  <a:latin typeface="Andalus" panose="02020603050405020304" pitchFamily="18" charset="-78"/>
                  <a:cs typeface="Andalus" panose="02020603050405020304" pitchFamily="18" charset="-78"/>
                </a:rPr>
                <a:t>Hesjedal</a:t>
              </a:r>
              <a:endParaRPr lang="nb-NO" sz="2000" dirty="0">
                <a:latin typeface="Andalus" panose="02020603050405020304" pitchFamily="18" charset="-78"/>
                <a:cs typeface="Andalus" panose="02020603050405020304" pitchFamily="18" charset="-78"/>
              </a:endParaRPr>
            </a:p>
          </p:txBody>
        </p:sp>
        <p:sp>
          <p:nvSpPr>
            <p:cNvPr id="13" name="TekstSylinder 12"/>
            <p:cNvSpPr txBox="1"/>
            <p:nvPr/>
          </p:nvSpPr>
          <p:spPr>
            <a:xfrm>
              <a:off x="2123728" y="2399456"/>
              <a:ext cx="1224136" cy="707886"/>
            </a:xfrm>
            <a:prstGeom prst="rect">
              <a:avLst/>
            </a:prstGeom>
            <a:noFill/>
          </p:spPr>
          <p:txBody>
            <a:bodyPr wrap="square" rtlCol="0">
              <a:spAutoFit/>
            </a:bodyPr>
            <a:lstStyle/>
            <a:p>
              <a:pPr algn="ctr"/>
              <a:r>
                <a:rPr lang="nb-NO" sz="2000" dirty="0" smtClean="0">
                  <a:latin typeface="Andalus" panose="02020603050405020304" pitchFamily="18" charset="-78"/>
                  <a:cs typeface="Andalus" panose="02020603050405020304" pitchFamily="18" charset="-78"/>
                </a:rPr>
                <a:t>Fremstad &amp; Elven</a:t>
              </a:r>
              <a:endParaRPr lang="nb-NO" sz="2000" dirty="0">
                <a:latin typeface="Andalus" panose="02020603050405020304" pitchFamily="18" charset="-78"/>
                <a:cs typeface="Andalus" panose="02020603050405020304" pitchFamily="18" charset="-78"/>
              </a:endParaRPr>
            </a:p>
          </p:txBody>
        </p:sp>
        <p:sp>
          <p:nvSpPr>
            <p:cNvPr id="14" name="TekstSylinder 13"/>
            <p:cNvSpPr txBox="1"/>
            <p:nvPr/>
          </p:nvSpPr>
          <p:spPr>
            <a:xfrm>
              <a:off x="3635896" y="2399456"/>
              <a:ext cx="1224136" cy="400110"/>
            </a:xfrm>
            <a:prstGeom prst="rect">
              <a:avLst/>
            </a:prstGeom>
            <a:noFill/>
          </p:spPr>
          <p:txBody>
            <a:bodyPr wrap="square" rtlCol="0">
              <a:spAutoFit/>
            </a:bodyPr>
            <a:lstStyle/>
            <a:p>
              <a:pPr algn="ctr"/>
              <a:r>
                <a:rPr lang="nb-NO" sz="2000" dirty="0" smtClean="0">
                  <a:latin typeface="Andalus" panose="02020603050405020304" pitchFamily="18" charset="-78"/>
                  <a:cs typeface="Andalus" panose="02020603050405020304" pitchFamily="18" charset="-78"/>
                </a:rPr>
                <a:t>Fremstad</a:t>
              </a:r>
              <a:endParaRPr lang="nb-NO" sz="2000" dirty="0">
                <a:latin typeface="Andalus" panose="02020603050405020304" pitchFamily="18" charset="-78"/>
                <a:cs typeface="Andalus" panose="02020603050405020304" pitchFamily="18" charset="-78"/>
              </a:endParaRPr>
            </a:p>
          </p:txBody>
        </p:sp>
        <p:sp>
          <p:nvSpPr>
            <p:cNvPr id="15" name="TekstSylinder 14"/>
            <p:cNvSpPr txBox="1"/>
            <p:nvPr/>
          </p:nvSpPr>
          <p:spPr>
            <a:xfrm>
              <a:off x="5724128" y="2399456"/>
              <a:ext cx="864096" cy="707886"/>
            </a:xfrm>
            <a:prstGeom prst="rect">
              <a:avLst/>
            </a:prstGeom>
            <a:noFill/>
          </p:spPr>
          <p:txBody>
            <a:bodyPr wrap="square" rtlCol="0">
              <a:spAutoFit/>
            </a:bodyPr>
            <a:lstStyle/>
            <a:p>
              <a:pPr algn="ctr"/>
              <a:r>
                <a:rPr lang="nb-NO" sz="2000" dirty="0" smtClean="0">
                  <a:latin typeface="Andalus" panose="02020603050405020304" pitchFamily="18" charset="-78"/>
                  <a:cs typeface="Andalus" panose="02020603050405020304" pitchFamily="18" charset="-78"/>
                </a:rPr>
                <a:t>NiN 1.0</a:t>
              </a:r>
              <a:endParaRPr lang="nb-NO" sz="2000" dirty="0">
                <a:latin typeface="Andalus" panose="02020603050405020304" pitchFamily="18" charset="-78"/>
                <a:cs typeface="Andalus" panose="02020603050405020304" pitchFamily="18" charset="-78"/>
              </a:endParaRPr>
            </a:p>
          </p:txBody>
        </p:sp>
        <p:sp>
          <p:nvSpPr>
            <p:cNvPr id="17" name="TekstSylinder 16"/>
            <p:cNvSpPr txBox="1"/>
            <p:nvPr/>
          </p:nvSpPr>
          <p:spPr>
            <a:xfrm>
              <a:off x="8028384" y="1938898"/>
              <a:ext cx="1008112" cy="400110"/>
            </a:xfrm>
            <a:prstGeom prst="rect">
              <a:avLst/>
            </a:prstGeom>
            <a:noFill/>
          </p:spPr>
          <p:txBody>
            <a:bodyPr wrap="square" rtlCol="0">
              <a:spAutoFit/>
            </a:bodyPr>
            <a:lstStyle/>
            <a:p>
              <a:r>
                <a:rPr lang="nb-NO" sz="2000" dirty="0" smtClean="0">
                  <a:latin typeface="Andalus" panose="02020603050405020304" pitchFamily="18" charset="-78"/>
                  <a:cs typeface="Andalus" panose="02020603050405020304" pitchFamily="18" charset="-78"/>
                </a:rPr>
                <a:t>Time</a:t>
              </a:r>
              <a:endParaRPr lang="nb-NO" sz="2000" dirty="0">
                <a:latin typeface="Andalus" panose="02020603050405020304" pitchFamily="18" charset="-78"/>
                <a:cs typeface="Andalus" panose="02020603050405020304" pitchFamily="18" charset="-78"/>
              </a:endParaRPr>
            </a:p>
          </p:txBody>
        </p:sp>
      </p:grpSp>
      <p:sp>
        <p:nvSpPr>
          <p:cNvPr id="19" name="Rektangel 18"/>
          <p:cNvSpPr/>
          <p:nvPr/>
        </p:nvSpPr>
        <p:spPr>
          <a:xfrm>
            <a:off x="130950" y="6021288"/>
            <a:ext cx="8856984" cy="830997"/>
          </a:xfrm>
          <a:prstGeom prst="rect">
            <a:avLst/>
          </a:prstGeom>
        </p:spPr>
        <p:txBody>
          <a:bodyPr wrap="square">
            <a:spAutoFit/>
          </a:bodyPr>
          <a:lstStyle/>
          <a:p>
            <a:pPr algn="r"/>
            <a:r>
              <a:rPr lang="nb-NO" sz="1200" dirty="0" smtClean="0">
                <a:latin typeface="Andalus" panose="02020603050405020304" pitchFamily="18" charset="-78"/>
                <a:cs typeface="Andalus" panose="02020603050405020304" pitchFamily="18" charset="-78"/>
              </a:rPr>
              <a:t>Hesjedal, O. (1973), </a:t>
            </a:r>
            <a:r>
              <a:rPr lang="nb-NO" sz="1200" i="1" dirty="0" smtClean="0">
                <a:latin typeface="Andalus" panose="02020603050405020304" pitchFamily="18" charset="-78"/>
                <a:cs typeface="Andalus" panose="02020603050405020304" pitchFamily="18" charset="-78"/>
              </a:rPr>
              <a:t>Vegetasjonskartlegging</a:t>
            </a:r>
            <a:r>
              <a:rPr lang="nb-NO" sz="1200" dirty="0" smtClean="0">
                <a:latin typeface="Andalus" panose="02020603050405020304" pitchFamily="18" charset="-78"/>
                <a:cs typeface="Andalus" panose="02020603050405020304" pitchFamily="18" charset="-78"/>
              </a:rPr>
              <a:t>, Landbruksbokhandelen, Ås.</a:t>
            </a:r>
          </a:p>
          <a:p>
            <a:pPr algn="r"/>
            <a:r>
              <a:rPr lang="nb-NO" sz="1200" dirty="0" smtClean="0">
                <a:latin typeface="Andalus" panose="02020603050405020304" pitchFamily="18" charset="-78"/>
                <a:cs typeface="Andalus" panose="02020603050405020304" pitchFamily="18" charset="-78"/>
              </a:rPr>
              <a:t>Fremstad, E. &amp; Elven, R. (eds.) (1987), </a:t>
            </a:r>
            <a:r>
              <a:rPr lang="nb-NO" sz="1200" i="1" dirty="0" smtClean="0">
                <a:latin typeface="Andalus" panose="02020603050405020304" pitchFamily="18" charset="-78"/>
                <a:cs typeface="Andalus" panose="02020603050405020304" pitchFamily="18" charset="-78"/>
              </a:rPr>
              <a:t>Enheter for vegetasjonskartlegging i Norge </a:t>
            </a:r>
            <a:r>
              <a:rPr lang="nb-NO" sz="1200" dirty="0" smtClean="0">
                <a:latin typeface="Andalus" panose="02020603050405020304" pitchFamily="18" charset="-78"/>
                <a:cs typeface="Andalus" panose="02020603050405020304" pitchFamily="18" charset="-78"/>
              </a:rPr>
              <a:t>, Økoforskutredning 1, Trondheim.</a:t>
            </a:r>
          </a:p>
          <a:p>
            <a:pPr algn="r"/>
            <a:r>
              <a:rPr lang="nb-NO" sz="1200" dirty="0" smtClean="0">
                <a:latin typeface="Andalus" panose="02020603050405020304" pitchFamily="18" charset="-78"/>
                <a:cs typeface="Andalus" panose="02020603050405020304" pitchFamily="18" charset="-78"/>
              </a:rPr>
              <a:t>Fremstad, E. (1997), </a:t>
            </a:r>
            <a:r>
              <a:rPr lang="nb-NO" sz="1200" i="1" dirty="0" smtClean="0">
                <a:latin typeface="Andalus" panose="02020603050405020304" pitchFamily="18" charset="-78"/>
                <a:cs typeface="Andalus" panose="02020603050405020304" pitchFamily="18" charset="-78"/>
              </a:rPr>
              <a:t>Vegetasjonstyper i Norge </a:t>
            </a:r>
            <a:r>
              <a:rPr lang="nb-NO" sz="1200" dirty="0" smtClean="0">
                <a:latin typeface="Andalus" panose="02020603050405020304" pitchFamily="18" charset="-78"/>
                <a:cs typeface="Andalus" panose="02020603050405020304" pitchFamily="18" charset="-78"/>
              </a:rPr>
              <a:t>, Temahefte 12, NINA, Trondheim.</a:t>
            </a:r>
          </a:p>
          <a:p>
            <a:pPr algn="r"/>
            <a:r>
              <a:rPr lang="nb-NO" sz="1200" dirty="0" smtClean="0">
                <a:latin typeface="Andalus" panose="02020603050405020304" pitchFamily="18" charset="-78"/>
                <a:cs typeface="Andalus" panose="02020603050405020304" pitchFamily="18" charset="-78"/>
              </a:rPr>
              <a:t>Halvorsen et al. (2009), Naturtyper i Norge, Artsdatabanken, Trondheim.</a:t>
            </a:r>
            <a:endParaRPr lang="nb-NO" sz="1200" dirty="0">
              <a:latin typeface="Andalus" panose="02020603050405020304" pitchFamily="18" charset="-78"/>
              <a:cs typeface="Andalus" panose="02020603050405020304" pitchFamily="18" charset="-78"/>
            </a:endParaRPr>
          </a:p>
        </p:txBody>
      </p:sp>
      <p:sp>
        <p:nvSpPr>
          <p:cNvPr id="21" name="TekstSylinder 20"/>
          <p:cNvSpPr txBox="1"/>
          <p:nvPr/>
        </p:nvSpPr>
        <p:spPr>
          <a:xfrm>
            <a:off x="611560" y="3556124"/>
            <a:ext cx="4968552" cy="212365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b-NO" sz="2200" dirty="0" smtClean="0">
                <a:latin typeface="Andalus" panose="02020603050405020304" pitchFamily="18" charset="-78"/>
                <a:cs typeface="Andalus" panose="02020603050405020304" pitchFamily="18" charset="-78"/>
              </a:rPr>
              <a:t>Life </a:t>
            </a:r>
            <a:r>
              <a:rPr lang="nb-NO" sz="2200" dirty="0" err="1" smtClean="0">
                <a:latin typeface="Andalus" panose="02020603050405020304" pitchFamily="18" charset="-78"/>
                <a:cs typeface="Andalus" panose="02020603050405020304" pitchFamily="18" charset="-78"/>
              </a:rPr>
              <a:t>expectancy</a:t>
            </a:r>
            <a:r>
              <a:rPr lang="nb-NO" sz="2200" dirty="0" smtClean="0">
                <a:latin typeface="Andalus" panose="02020603050405020304" pitchFamily="18" charset="-78"/>
                <a:cs typeface="Andalus" panose="02020603050405020304" pitchFamily="18" charset="-78"/>
              </a:rPr>
              <a:t> = 10 – 15 år</a:t>
            </a:r>
          </a:p>
          <a:p>
            <a:pPr marL="285750" indent="-285750">
              <a:lnSpc>
                <a:spcPct val="150000"/>
              </a:lnSpc>
              <a:buFont typeface="Arial" panose="020B0604020202020204" pitchFamily="34" charset="0"/>
              <a:buChar char="•"/>
            </a:pPr>
            <a:r>
              <a:rPr lang="nb-NO" sz="2200" dirty="0" smtClean="0">
                <a:latin typeface="Andalus" panose="02020603050405020304" pitchFamily="18" charset="-78"/>
                <a:cs typeface="Andalus" panose="02020603050405020304" pitchFamily="18" charset="-78"/>
              </a:rPr>
              <a:t>Antall klasser = økende</a:t>
            </a:r>
          </a:p>
          <a:p>
            <a:pPr marL="285750" indent="-285750">
              <a:lnSpc>
                <a:spcPct val="150000"/>
              </a:lnSpc>
              <a:buFont typeface="Arial" panose="020B0604020202020204" pitchFamily="34" charset="0"/>
              <a:buChar char="•"/>
            </a:pPr>
            <a:r>
              <a:rPr lang="nb-NO" sz="2200" dirty="0" smtClean="0">
                <a:latin typeface="Andalus" panose="02020603050405020304" pitchFamily="18" charset="-78"/>
                <a:cs typeface="Andalus" panose="02020603050405020304" pitchFamily="18" charset="-78"/>
              </a:rPr>
              <a:t>System kompleksitet = økende</a:t>
            </a:r>
          </a:p>
          <a:p>
            <a:pPr marL="285750" indent="-285750">
              <a:lnSpc>
                <a:spcPct val="150000"/>
              </a:lnSpc>
              <a:buFont typeface="Arial" panose="020B0604020202020204" pitchFamily="34" charset="0"/>
              <a:buChar char="•"/>
            </a:pPr>
            <a:r>
              <a:rPr lang="nb-NO" sz="2200" dirty="0" smtClean="0">
                <a:latin typeface="Andalus" panose="02020603050405020304" pitchFamily="18" charset="-78"/>
                <a:cs typeface="Andalus" panose="02020603050405020304" pitchFamily="18" charset="-78"/>
              </a:rPr>
              <a:t>Feltarbeid intensiteten = økende</a:t>
            </a:r>
          </a:p>
        </p:txBody>
      </p:sp>
      <p:sp>
        <p:nvSpPr>
          <p:cNvPr id="22" name="TekstSylinder 21"/>
          <p:cNvSpPr txBox="1"/>
          <p:nvPr/>
        </p:nvSpPr>
        <p:spPr>
          <a:xfrm>
            <a:off x="5868144" y="3875856"/>
            <a:ext cx="2520280" cy="1477328"/>
          </a:xfrm>
          <a:prstGeom prst="rect">
            <a:avLst/>
          </a:prstGeom>
          <a:noFill/>
          <a:ln w="25400">
            <a:solidFill>
              <a:schemeClr val="tx1">
                <a:lumMod val="50000"/>
                <a:lumOff val="50000"/>
              </a:schemeClr>
            </a:solidFill>
          </a:ln>
        </p:spPr>
        <p:txBody>
          <a:bodyPr wrap="square" rtlCol="0">
            <a:spAutoFit/>
          </a:bodyPr>
          <a:lstStyle/>
          <a:p>
            <a:pPr algn="ctr">
              <a:lnSpc>
                <a:spcPct val="150000"/>
              </a:lnSpc>
            </a:pPr>
            <a:r>
              <a:rPr lang="nb-NO" sz="2000" dirty="0" smtClean="0">
                <a:latin typeface="Andalus" panose="02020603050405020304" pitchFamily="18" charset="-78"/>
                <a:cs typeface="Andalus" panose="02020603050405020304" pitchFamily="18" charset="-78"/>
              </a:rPr>
              <a:t>Hvilke mekanismer kan ligge bak denne utviklingen?</a:t>
            </a:r>
            <a:endParaRPr lang="nb-NO" sz="2000" dirty="0">
              <a:latin typeface="Andalus" panose="02020603050405020304" pitchFamily="18" charset="-78"/>
              <a:cs typeface="Andalus" panose="02020603050405020304" pitchFamily="18" charset="-78"/>
            </a:endParaRPr>
          </a:p>
        </p:txBody>
      </p:sp>
      <p:sp>
        <p:nvSpPr>
          <p:cNvPr id="18" name="TekstSylinder 17"/>
          <p:cNvSpPr txBox="1"/>
          <p:nvPr/>
        </p:nvSpPr>
        <p:spPr>
          <a:xfrm>
            <a:off x="4608004" y="1628800"/>
            <a:ext cx="864096" cy="400110"/>
          </a:xfrm>
          <a:prstGeom prst="rect">
            <a:avLst/>
          </a:prstGeom>
          <a:noFill/>
        </p:spPr>
        <p:txBody>
          <a:bodyPr wrap="square" rtlCol="0">
            <a:spAutoFit/>
          </a:bodyPr>
          <a:lstStyle/>
          <a:p>
            <a:r>
              <a:rPr lang="nb-NO" sz="2000" dirty="0" smtClean="0">
                <a:latin typeface="Andalus" panose="02020603050405020304" pitchFamily="18" charset="-78"/>
                <a:cs typeface="Andalus" panose="02020603050405020304" pitchFamily="18" charset="-78"/>
              </a:rPr>
              <a:t>2000</a:t>
            </a:r>
            <a:endParaRPr lang="nb-NO" sz="2000" dirty="0">
              <a:latin typeface="Andalus" panose="02020603050405020304" pitchFamily="18" charset="-78"/>
              <a:cs typeface="Andalus" panose="02020603050405020304" pitchFamily="18" charset="-78"/>
            </a:endParaRPr>
          </a:p>
        </p:txBody>
      </p:sp>
      <p:sp>
        <p:nvSpPr>
          <p:cNvPr id="20" name="TekstSylinder 19"/>
          <p:cNvSpPr txBox="1"/>
          <p:nvPr/>
        </p:nvSpPr>
        <p:spPr>
          <a:xfrm>
            <a:off x="4247964" y="2740858"/>
            <a:ext cx="1404156" cy="400110"/>
          </a:xfrm>
          <a:prstGeom prst="rect">
            <a:avLst/>
          </a:prstGeom>
          <a:noFill/>
        </p:spPr>
        <p:txBody>
          <a:bodyPr wrap="square" rtlCol="0">
            <a:spAutoFit/>
          </a:bodyPr>
          <a:lstStyle/>
          <a:p>
            <a:pPr algn="ctr"/>
            <a:r>
              <a:rPr lang="nb-NO" sz="2000" dirty="0" smtClean="0">
                <a:latin typeface="Andalus" panose="02020603050405020304" pitchFamily="18" charset="-78"/>
                <a:cs typeface="Andalus" panose="02020603050405020304" pitchFamily="18" charset="-78"/>
              </a:rPr>
              <a:t>DN-HB-13</a:t>
            </a:r>
            <a:endParaRPr lang="nb-NO" sz="2000" dirty="0">
              <a:latin typeface="Andalus" panose="02020603050405020304" pitchFamily="18" charset="-78"/>
              <a:cs typeface="Andalus" panose="02020603050405020304" pitchFamily="18" charset="-78"/>
            </a:endParaRPr>
          </a:p>
        </p:txBody>
      </p:sp>
      <p:sp>
        <p:nvSpPr>
          <p:cNvPr id="24" name="TekstSylinder 23"/>
          <p:cNvSpPr txBox="1"/>
          <p:nvPr/>
        </p:nvSpPr>
        <p:spPr>
          <a:xfrm>
            <a:off x="6516216" y="1628800"/>
            <a:ext cx="864096" cy="400110"/>
          </a:xfrm>
          <a:prstGeom prst="rect">
            <a:avLst/>
          </a:prstGeom>
          <a:noFill/>
        </p:spPr>
        <p:txBody>
          <a:bodyPr wrap="square" rtlCol="0">
            <a:spAutoFit/>
          </a:bodyPr>
          <a:lstStyle/>
          <a:p>
            <a:r>
              <a:rPr lang="nb-NO" sz="2000" dirty="0" smtClean="0">
                <a:latin typeface="Andalus" panose="02020603050405020304" pitchFamily="18" charset="-78"/>
                <a:cs typeface="Andalus" panose="02020603050405020304" pitchFamily="18" charset="-78"/>
              </a:rPr>
              <a:t>2015</a:t>
            </a:r>
            <a:endParaRPr lang="nb-NO" sz="2000" dirty="0">
              <a:latin typeface="Andalus" panose="02020603050405020304" pitchFamily="18" charset="-78"/>
              <a:cs typeface="Andalus" panose="02020603050405020304" pitchFamily="18" charset="-78"/>
            </a:endParaRPr>
          </a:p>
        </p:txBody>
      </p:sp>
      <p:sp>
        <p:nvSpPr>
          <p:cNvPr id="25" name="TekstSylinder 24"/>
          <p:cNvSpPr txBox="1"/>
          <p:nvPr/>
        </p:nvSpPr>
        <p:spPr>
          <a:xfrm>
            <a:off x="6444208" y="2399456"/>
            <a:ext cx="864096" cy="707886"/>
          </a:xfrm>
          <a:prstGeom prst="rect">
            <a:avLst/>
          </a:prstGeom>
          <a:noFill/>
        </p:spPr>
        <p:txBody>
          <a:bodyPr wrap="square" rtlCol="0">
            <a:spAutoFit/>
          </a:bodyPr>
          <a:lstStyle/>
          <a:p>
            <a:pPr algn="ctr"/>
            <a:r>
              <a:rPr lang="nb-NO" sz="2000" dirty="0" smtClean="0">
                <a:latin typeface="Andalus" panose="02020603050405020304" pitchFamily="18" charset="-78"/>
                <a:cs typeface="Andalus" panose="02020603050405020304" pitchFamily="18" charset="-78"/>
              </a:rPr>
              <a:t>NiN 2.0</a:t>
            </a:r>
            <a:endParaRPr lang="nb-NO" sz="2000" dirty="0">
              <a:latin typeface="Andalus" panose="02020603050405020304" pitchFamily="18" charset="-78"/>
              <a:cs typeface="Andalus" panose="02020603050405020304" pitchFamily="18" charset="-78"/>
            </a:endParaRPr>
          </a:p>
        </p:txBody>
      </p:sp>
      <p:pic>
        <p:nvPicPr>
          <p:cNvPr id="3" name="Lyd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1195642821"/>
      </p:ext>
    </p:extLst>
  </p:cSld>
  <p:clrMapOvr>
    <a:masterClrMapping/>
  </p:clrMapOvr>
  <mc:AlternateContent xmlns:mc="http://schemas.openxmlformats.org/markup-compatibility/2006">
    <mc:Choice xmlns:p14="http://schemas.microsoft.com/office/powerpoint/2010/main" Requires="p14">
      <p:transition spd="slow" p14:dur="2000" advTm="215123"/>
    </mc:Choice>
    <mc:Fallback>
      <p:transition spd="slow" advTm="215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3"/>
                </p:tgtEl>
              </p:cMediaNode>
            </p:audio>
          </p:childTnLst>
        </p:cTn>
      </p:par>
    </p:tnLst>
    <p:bldLst>
      <p:bldP spid="21" grpId="0"/>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354162"/>
          </a:xfrm>
        </p:spPr>
        <p:txBody>
          <a:bodyPr>
            <a:normAutofit fontScale="90000"/>
          </a:bodyPr>
          <a:lstStyle/>
          <a:p>
            <a:pPr>
              <a:lnSpc>
                <a:spcPct val="150000"/>
              </a:lnSpc>
            </a:pPr>
            <a:r>
              <a:rPr lang="nb-NO" sz="3600" dirty="0" smtClean="0">
                <a:latin typeface="Andalus" panose="02020603050405020304" pitchFamily="18" charset="-78"/>
                <a:cs typeface="Andalus" panose="02020603050405020304" pitchFamily="18" charset="-78"/>
              </a:rPr>
              <a:t>Hva karakteriserer systemer med </a:t>
            </a:r>
            <a:br>
              <a:rPr lang="nb-NO" sz="3600" dirty="0" smtClean="0">
                <a:latin typeface="Andalus" panose="02020603050405020304" pitchFamily="18" charset="-78"/>
                <a:cs typeface="Andalus" panose="02020603050405020304" pitchFamily="18" charset="-78"/>
              </a:rPr>
            </a:br>
            <a:r>
              <a:rPr lang="nb-NO" sz="3600" dirty="0" smtClean="0">
                <a:latin typeface="Andalus" panose="02020603050405020304" pitchFamily="18" charset="-78"/>
                <a:cs typeface="Andalus" panose="02020603050405020304" pitchFamily="18" charset="-78"/>
              </a:rPr>
              <a:t>lang </a:t>
            </a:r>
            <a:r>
              <a:rPr lang="nb-NO" sz="3600" dirty="0" err="1" smtClean="0">
                <a:latin typeface="Andalus" panose="02020603050405020304" pitchFamily="18" charset="-78"/>
                <a:cs typeface="Andalus" panose="02020603050405020304" pitchFamily="18" charset="-78"/>
              </a:rPr>
              <a:t>life</a:t>
            </a:r>
            <a:r>
              <a:rPr lang="nb-NO" sz="3600" dirty="0" smtClean="0">
                <a:latin typeface="Andalus" panose="02020603050405020304" pitchFamily="18" charset="-78"/>
                <a:cs typeface="Andalus" panose="02020603050405020304" pitchFamily="18" charset="-78"/>
              </a:rPr>
              <a:t> </a:t>
            </a:r>
            <a:r>
              <a:rPr lang="nb-NO" sz="3600" dirty="0" err="1" smtClean="0">
                <a:latin typeface="Andalus" panose="02020603050405020304" pitchFamily="18" charset="-78"/>
                <a:cs typeface="Andalus" panose="02020603050405020304" pitchFamily="18" charset="-78"/>
              </a:rPr>
              <a:t>expectancy</a:t>
            </a:r>
            <a:r>
              <a:rPr lang="nb-NO" sz="3600" dirty="0" smtClean="0">
                <a:latin typeface="Andalus" panose="02020603050405020304" pitchFamily="18" charset="-78"/>
                <a:cs typeface="Andalus" panose="02020603050405020304" pitchFamily="18" charset="-78"/>
              </a:rPr>
              <a:t>?</a:t>
            </a:r>
            <a:endParaRPr lang="nb-NO" sz="3600" dirty="0">
              <a:latin typeface="Andalus" panose="02020603050405020304" pitchFamily="18" charset="-78"/>
              <a:cs typeface="Andalus" panose="02020603050405020304" pitchFamily="18" charset="-78"/>
            </a:endParaRPr>
          </a:p>
        </p:txBody>
      </p:sp>
      <p:sp>
        <p:nvSpPr>
          <p:cNvPr id="4" name="TekstSylinder 3"/>
          <p:cNvSpPr txBox="1"/>
          <p:nvPr/>
        </p:nvSpPr>
        <p:spPr>
          <a:xfrm>
            <a:off x="755576" y="4217020"/>
            <a:ext cx="7632848" cy="230832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b-NO" sz="2400" dirty="0" smtClean="0">
                <a:latin typeface="Andalus" panose="02020603050405020304" pitchFamily="18" charset="-78"/>
                <a:cs typeface="Andalus" panose="02020603050405020304" pitchFamily="18" charset="-78"/>
              </a:rPr>
              <a:t>Klar brukergruppe – og brukervennlige kart</a:t>
            </a:r>
          </a:p>
          <a:p>
            <a:pPr marL="285750" indent="-285750">
              <a:lnSpc>
                <a:spcPct val="150000"/>
              </a:lnSpc>
              <a:buFont typeface="Arial" panose="020B0604020202020204" pitchFamily="34" charset="0"/>
              <a:buChar char="•"/>
            </a:pPr>
            <a:r>
              <a:rPr lang="nb-NO" sz="2400" dirty="0" smtClean="0">
                <a:latin typeface="Andalus" panose="02020603050405020304" pitchFamily="18" charset="-78"/>
                <a:cs typeface="Andalus" panose="02020603050405020304" pitchFamily="18" charset="-78"/>
              </a:rPr>
              <a:t>Få klasser – lav system kompleksitet</a:t>
            </a:r>
          </a:p>
          <a:p>
            <a:pPr marL="285750" indent="-285750">
              <a:lnSpc>
                <a:spcPct val="150000"/>
              </a:lnSpc>
              <a:buFont typeface="Arial" panose="020B0604020202020204" pitchFamily="34" charset="0"/>
              <a:buChar char="•"/>
            </a:pPr>
            <a:r>
              <a:rPr lang="nb-NO" sz="2400" dirty="0" smtClean="0">
                <a:latin typeface="Andalus" panose="02020603050405020304" pitchFamily="18" charset="-78"/>
                <a:cs typeface="Andalus" panose="02020603050405020304" pitchFamily="18" charset="-78"/>
              </a:rPr>
              <a:t>Standardisert kartleggingsmetodikk og kartografi</a:t>
            </a:r>
          </a:p>
          <a:p>
            <a:pPr marL="285750" indent="-285750">
              <a:lnSpc>
                <a:spcPct val="150000"/>
              </a:lnSpc>
              <a:buFont typeface="Arial" panose="020B0604020202020204" pitchFamily="34" charset="0"/>
              <a:buChar char="•"/>
            </a:pPr>
            <a:r>
              <a:rPr lang="nb-NO" sz="2400" dirty="0" smtClean="0">
                <a:latin typeface="Andalus" panose="02020603050405020304" pitchFamily="18" charset="-78"/>
                <a:cs typeface="Andalus" panose="02020603050405020304" pitchFamily="18" charset="-78"/>
              </a:rPr>
              <a:t>Enkel klassifiseringsmetode – gjenkjennbare enheter</a:t>
            </a:r>
          </a:p>
        </p:txBody>
      </p:sp>
      <p:pic>
        <p:nvPicPr>
          <p:cNvPr id="6"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9556" b="19354"/>
          <a:stretch/>
        </p:blipFill>
        <p:spPr bwMode="auto">
          <a:xfrm>
            <a:off x="2411760" y="1817424"/>
            <a:ext cx="4104456" cy="1410421"/>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7" name="TekstSylinder 6"/>
          <p:cNvSpPr txBox="1"/>
          <p:nvPr/>
        </p:nvSpPr>
        <p:spPr>
          <a:xfrm>
            <a:off x="179512" y="1817424"/>
            <a:ext cx="2503694" cy="923330"/>
          </a:xfrm>
          <a:prstGeom prst="rect">
            <a:avLst/>
          </a:prstGeom>
          <a:noFill/>
        </p:spPr>
        <p:txBody>
          <a:bodyPr wrap="square" rtlCol="0">
            <a:spAutoFit/>
          </a:bodyPr>
          <a:lstStyle/>
          <a:p>
            <a:pPr>
              <a:lnSpc>
                <a:spcPct val="150000"/>
              </a:lnSpc>
            </a:pPr>
            <a:r>
              <a:rPr lang="nb-NO" dirty="0" smtClean="0">
                <a:latin typeface="Andalus" panose="02020603050405020304" pitchFamily="18" charset="-78"/>
                <a:cs typeface="Andalus" panose="02020603050405020304" pitchFamily="18" charset="-78"/>
              </a:rPr>
              <a:t>NIBIO vegetasjons-</a:t>
            </a:r>
          </a:p>
          <a:p>
            <a:pPr>
              <a:lnSpc>
                <a:spcPct val="150000"/>
              </a:lnSpc>
            </a:pPr>
            <a:r>
              <a:rPr lang="nb-NO" dirty="0" smtClean="0">
                <a:latin typeface="Andalus" panose="02020603050405020304" pitchFamily="18" charset="-78"/>
                <a:cs typeface="Andalus" panose="02020603050405020304" pitchFamily="18" charset="-78"/>
              </a:rPr>
              <a:t>kart: 1973 - 2019</a:t>
            </a:r>
            <a:endParaRPr lang="nb-NO" dirty="0">
              <a:latin typeface="Andalus" panose="02020603050405020304" pitchFamily="18" charset="-78"/>
              <a:cs typeface="Andalus" panose="02020603050405020304" pitchFamily="18" charset="-78"/>
            </a:endParaRPr>
          </a:p>
        </p:txBody>
      </p:sp>
      <p:pic>
        <p:nvPicPr>
          <p:cNvPr id="1026"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9867" r="21689" b="26107"/>
          <a:stretch/>
        </p:blipFill>
        <p:spPr bwMode="auto">
          <a:xfrm>
            <a:off x="5004048" y="2729277"/>
            <a:ext cx="3744416" cy="1453071"/>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8" name="TekstSylinder 7"/>
          <p:cNvSpPr txBox="1"/>
          <p:nvPr/>
        </p:nvSpPr>
        <p:spPr>
          <a:xfrm>
            <a:off x="2788386" y="3259018"/>
            <a:ext cx="2503694" cy="923330"/>
          </a:xfrm>
          <a:prstGeom prst="rect">
            <a:avLst/>
          </a:prstGeom>
          <a:noFill/>
        </p:spPr>
        <p:txBody>
          <a:bodyPr wrap="square" rtlCol="0">
            <a:spAutoFit/>
          </a:bodyPr>
          <a:lstStyle/>
          <a:p>
            <a:pPr>
              <a:lnSpc>
                <a:spcPct val="150000"/>
              </a:lnSpc>
            </a:pPr>
            <a:r>
              <a:rPr lang="nb-NO" dirty="0" smtClean="0">
                <a:latin typeface="Andalus" panose="02020603050405020304" pitchFamily="18" charset="-78"/>
                <a:cs typeface="Andalus" panose="02020603050405020304" pitchFamily="18" charset="-78"/>
              </a:rPr>
              <a:t>NGU </a:t>
            </a:r>
            <a:r>
              <a:rPr lang="nb-NO" dirty="0" err="1" smtClean="0">
                <a:latin typeface="Andalus" panose="02020603050405020304" pitchFamily="18" charset="-78"/>
                <a:cs typeface="Andalus" panose="02020603050405020304" pitchFamily="18" charset="-78"/>
              </a:rPr>
              <a:t>løsmassekart</a:t>
            </a:r>
            <a:r>
              <a:rPr lang="nb-NO" dirty="0" smtClean="0">
                <a:latin typeface="Andalus" panose="02020603050405020304" pitchFamily="18" charset="-78"/>
                <a:cs typeface="Andalus" panose="02020603050405020304" pitchFamily="18" charset="-78"/>
              </a:rPr>
              <a:t>: </a:t>
            </a:r>
          </a:p>
          <a:p>
            <a:pPr>
              <a:lnSpc>
                <a:spcPct val="150000"/>
              </a:lnSpc>
            </a:pPr>
            <a:r>
              <a:rPr lang="nb-NO" dirty="0" smtClean="0">
                <a:latin typeface="Andalus" panose="02020603050405020304" pitchFamily="18" charset="-78"/>
                <a:cs typeface="Andalus" panose="02020603050405020304" pitchFamily="18" charset="-78"/>
              </a:rPr>
              <a:t>1980? - 2019</a:t>
            </a:r>
            <a:endParaRPr lang="nb-NO" dirty="0">
              <a:latin typeface="Andalus" panose="02020603050405020304" pitchFamily="18" charset="-78"/>
              <a:cs typeface="Andalus" panose="02020603050405020304" pitchFamily="18" charset="-78"/>
            </a:endParaRPr>
          </a:p>
        </p:txBody>
      </p:sp>
      <p:pic>
        <p:nvPicPr>
          <p:cNvPr id="3" name="Lyd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3995255230"/>
      </p:ext>
    </p:extLst>
  </p:cSld>
  <p:clrMapOvr>
    <a:masterClrMapping/>
  </p:clrMapOvr>
  <mc:AlternateContent xmlns:mc="http://schemas.openxmlformats.org/markup-compatibility/2006">
    <mc:Choice xmlns:p14="http://schemas.microsoft.com/office/powerpoint/2010/main" Requires="p14">
      <p:transition spd="slow" p14:dur="2000" advTm="179749"/>
    </mc:Choice>
    <mc:Fallback>
      <p:transition spd="slow" advTm="1797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
                </p:tgtEl>
              </p:cMediaNode>
            </p:audio>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yklus"/>
          <p:cNvPicPr>
            <a:picLocks noGrp="1" noChangeAspect="1" noChangeArrowheads="1"/>
          </p:cNvPicPr>
          <p:nvPr>
            <p:ph sz="quarter" idx="4294967295"/>
          </p:nvPr>
        </p:nvPicPr>
        <p:blipFill rotWithShape="1">
          <a:blip r:embed="rId5">
            <a:extLst>
              <a:ext uri="{28A0092B-C50C-407E-A947-70E740481C1C}">
                <a14:useLocalDpi xmlns:a14="http://schemas.microsoft.com/office/drawing/2010/main" val="0"/>
              </a:ext>
            </a:extLst>
          </a:blip>
          <a:srcRect l="6053" t="1593"/>
          <a:stretch/>
        </p:blipFill>
        <p:spPr>
          <a:xfrm>
            <a:off x="395536" y="1071957"/>
            <a:ext cx="4149115" cy="5597403"/>
          </a:xfrm>
          <a:prstGeom prst="rect">
            <a:avLst/>
          </a:prstGeom>
          <a:noFill/>
        </p:spPr>
      </p:pic>
      <p:sp>
        <p:nvSpPr>
          <p:cNvPr id="5" name="Nedoverbuet pil 4"/>
          <p:cNvSpPr/>
          <p:nvPr/>
        </p:nvSpPr>
        <p:spPr>
          <a:xfrm rot="21287808">
            <a:off x="5799338" y="1340768"/>
            <a:ext cx="1872208" cy="504056"/>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6" name="Nedoverbuet pil 5"/>
          <p:cNvSpPr/>
          <p:nvPr/>
        </p:nvSpPr>
        <p:spPr>
          <a:xfrm rot="4304789">
            <a:off x="7408811" y="2331410"/>
            <a:ext cx="1872208" cy="504056"/>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7" name="Nedoverbuet pil 6"/>
          <p:cNvSpPr/>
          <p:nvPr/>
        </p:nvSpPr>
        <p:spPr>
          <a:xfrm rot="8239461">
            <a:off x="6985145" y="4287180"/>
            <a:ext cx="1872208" cy="504056"/>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8" name="Nedoverbuet pil 7"/>
          <p:cNvSpPr/>
          <p:nvPr/>
        </p:nvSpPr>
        <p:spPr>
          <a:xfrm rot="12566839">
            <a:off x="5073090" y="4430920"/>
            <a:ext cx="1872208" cy="504056"/>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9" name="Nedoverbuet pil 8"/>
          <p:cNvSpPr/>
          <p:nvPr/>
        </p:nvSpPr>
        <p:spPr>
          <a:xfrm rot="16924612">
            <a:off x="4273711" y="2602235"/>
            <a:ext cx="1872208" cy="504056"/>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10" name="TekstSylinder 9"/>
          <p:cNvSpPr txBox="1"/>
          <p:nvPr/>
        </p:nvSpPr>
        <p:spPr>
          <a:xfrm>
            <a:off x="5508104" y="2698696"/>
            <a:ext cx="2760611" cy="1200329"/>
          </a:xfrm>
          <a:prstGeom prst="rect">
            <a:avLst/>
          </a:prstGeom>
          <a:noFill/>
        </p:spPr>
        <p:txBody>
          <a:bodyPr wrap="square" rtlCol="0">
            <a:spAutoFit/>
          </a:bodyPr>
          <a:lstStyle/>
          <a:p>
            <a:pPr algn="ctr">
              <a:lnSpc>
                <a:spcPct val="150000"/>
              </a:lnSpc>
            </a:pPr>
            <a:r>
              <a:rPr lang="nb-NO" sz="2400" dirty="0" smtClean="0">
                <a:latin typeface="Andalus" panose="02020603050405020304" pitchFamily="18" charset="-78"/>
                <a:cs typeface="Andalus" panose="02020603050405020304" pitchFamily="18" charset="-78"/>
              </a:rPr>
              <a:t>Klassifisering- / kartleggingssystems</a:t>
            </a:r>
            <a:endParaRPr lang="nb-NO" sz="2400" dirty="0">
              <a:latin typeface="Andalus" panose="02020603050405020304" pitchFamily="18" charset="-78"/>
              <a:cs typeface="Andalus" panose="02020603050405020304" pitchFamily="18" charset="-78"/>
            </a:endParaRPr>
          </a:p>
        </p:txBody>
      </p:sp>
      <p:sp>
        <p:nvSpPr>
          <p:cNvPr id="11" name="Tittel 1"/>
          <p:cNvSpPr>
            <a:spLocks noGrp="1"/>
          </p:cNvSpPr>
          <p:nvPr>
            <p:ph type="title"/>
          </p:nvPr>
        </p:nvSpPr>
        <p:spPr>
          <a:xfrm>
            <a:off x="457200" y="274638"/>
            <a:ext cx="8229600" cy="922114"/>
          </a:xfrm>
        </p:spPr>
        <p:txBody>
          <a:bodyPr>
            <a:normAutofit/>
          </a:bodyPr>
          <a:lstStyle/>
          <a:p>
            <a:r>
              <a:rPr lang="nb-NO" sz="3600" dirty="0" smtClean="0">
                <a:latin typeface="Andalus" panose="02020603050405020304" pitchFamily="18" charset="-78"/>
                <a:cs typeface="Andalus" panose="02020603050405020304" pitchFamily="18" charset="-78"/>
              </a:rPr>
              <a:t>Om livssykluser</a:t>
            </a:r>
            <a:endParaRPr lang="nb-NO" sz="3600" dirty="0">
              <a:latin typeface="Andalus" panose="02020603050405020304" pitchFamily="18" charset="-78"/>
              <a:cs typeface="Andalus" panose="02020603050405020304" pitchFamily="18" charset="-78"/>
            </a:endParaRPr>
          </a:p>
        </p:txBody>
      </p:sp>
      <p:sp>
        <p:nvSpPr>
          <p:cNvPr id="12" name="TekstSylinder 11"/>
          <p:cNvSpPr txBox="1"/>
          <p:nvPr/>
        </p:nvSpPr>
        <p:spPr>
          <a:xfrm>
            <a:off x="4572000" y="5443190"/>
            <a:ext cx="4208312" cy="1154162"/>
          </a:xfrm>
          <a:prstGeom prst="rect">
            <a:avLst/>
          </a:prstGeom>
          <a:noFill/>
          <a:ln w="25400">
            <a:solidFill>
              <a:schemeClr val="tx1">
                <a:lumMod val="50000"/>
                <a:lumOff val="50000"/>
              </a:schemeClr>
            </a:solidFill>
          </a:ln>
        </p:spPr>
        <p:txBody>
          <a:bodyPr wrap="square" rtlCol="0">
            <a:spAutoFit/>
          </a:bodyPr>
          <a:lstStyle/>
          <a:p>
            <a:pPr algn="ctr">
              <a:lnSpc>
                <a:spcPct val="150000"/>
              </a:lnSpc>
            </a:pPr>
            <a:r>
              <a:rPr lang="nb-NO" sz="2400" dirty="0" smtClean="0">
                <a:latin typeface="Andalus" panose="02020603050405020304" pitchFamily="18" charset="-78"/>
                <a:cs typeface="Andalus" panose="02020603050405020304" pitchFamily="18" charset="-78"/>
              </a:rPr>
              <a:t>Hva er nøkkelkomponentene i livssyklusene?</a:t>
            </a:r>
            <a:endParaRPr lang="nb-NO" sz="2400" dirty="0">
              <a:latin typeface="Andalus" panose="02020603050405020304" pitchFamily="18" charset="-78"/>
              <a:cs typeface="Andalus" panose="02020603050405020304" pitchFamily="18" charset="-78"/>
            </a:endParaRPr>
          </a:p>
        </p:txBody>
      </p:sp>
      <p:pic>
        <p:nvPicPr>
          <p:cNvPr id="2" name="Lyd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3895026792"/>
      </p:ext>
    </p:extLst>
  </p:cSld>
  <p:clrMapOvr>
    <a:masterClrMapping/>
  </p:clrMapOvr>
  <mc:AlternateContent xmlns:mc="http://schemas.openxmlformats.org/markup-compatibility/2006">
    <mc:Choice xmlns:p14="http://schemas.microsoft.com/office/powerpoint/2010/main" Requires="p14">
      <p:transition spd="slow" p14:dur="2000" advTm="87324"/>
    </mc:Choice>
    <mc:Fallback>
      <p:transition spd="slow" advTm="873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
                </p:tgtEl>
              </p:cMediaNode>
            </p:audio>
          </p:childTnLst>
        </p:cTn>
      </p:par>
    </p:tnLst>
    <p:bldLst>
      <p:bldP spid="5" grpId="0" animBg="1"/>
      <p:bldP spid="6" grpId="0" animBg="1"/>
      <p:bldP spid="7" grpId="0" animBg="1"/>
      <p:bldP spid="8" grpId="0" animBg="1"/>
      <p:bldP spid="9" grpId="0" animBg="1"/>
      <p:bldP spid="10" grpId="0"/>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5">
            <a:extLst>
              <a:ext uri="{28A0092B-C50C-407E-A947-70E740481C1C}">
                <a14:useLocalDpi xmlns:a14="http://schemas.microsoft.com/office/drawing/2010/main" val="0"/>
              </a:ext>
            </a:extLst>
          </a:blip>
          <a:srcRect l="10152" r="5265"/>
          <a:stretch/>
        </p:blipFill>
        <p:spPr>
          <a:xfrm>
            <a:off x="259395" y="1020949"/>
            <a:ext cx="8602508" cy="5706810"/>
          </a:xfrm>
          <a:prstGeom prst="rect">
            <a:avLst/>
          </a:prstGeom>
          <a:ln w="25400">
            <a:solidFill>
              <a:schemeClr val="tx1">
                <a:lumMod val="50000"/>
                <a:lumOff val="50000"/>
              </a:schemeClr>
            </a:solidFill>
          </a:ln>
        </p:spPr>
      </p:pic>
      <p:sp>
        <p:nvSpPr>
          <p:cNvPr id="8" name="Frihåndsform 7"/>
          <p:cNvSpPr/>
          <p:nvPr/>
        </p:nvSpPr>
        <p:spPr>
          <a:xfrm>
            <a:off x="4397631" y="993711"/>
            <a:ext cx="298397" cy="5747657"/>
          </a:xfrm>
          <a:custGeom>
            <a:avLst/>
            <a:gdLst>
              <a:gd name="connsiteX0" fmla="*/ 174369 w 298397"/>
              <a:gd name="connsiteY0" fmla="*/ 5747657 h 5747657"/>
              <a:gd name="connsiteX1" fmla="*/ 163483 w 298397"/>
              <a:gd name="connsiteY1" fmla="*/ 5649686 h 5747657"/>
              <a:gd name="connsiteX2" fmla="*/ 141712 w 298397"/>
              <a:gd name="connsiteY2" fmla="*/ 5562600 h 5747657"/>
              <a:gd name="connsiteX3" fmla="*/ 141712 w 298397"/>
              <a:gd name="connsiteY3" fmla="*/ 5508172 h 5747657"/>
              <a:gd name="connsiteX4" fmla="*/ 174369 w 298397"/>
              <a:gd name="connsiteY4" fmla="*/ 5486400 h 5747657"/>
              <a:gd name="connsiteX5" fmla="*/ 283226 w 298397"/>
              <a:gd name="connsiteY5" fmla="*/ 5410200 h 5747657"/>
              <a:gd name="connsiteX6" fmla="*/ 294112 w 298397"/>
              <a:gd name="connsiteY6" fmla="*/ 5279572 h 5747657"/>
              <a:gd name="connsiteX7" fmla="*/ 250569 w 298397"/>
              <a:gd name="connsiteY7" fmla="*/ 5072743 h 5747657"/>
              <a:gd name="connsiteX8" fmla="*/ 228798 w 298397"/>
              <a:gd name="connsiteY8" fmla="*/ 4953000 h 5747657"/>
              <a:gd name="connsiteX9" fmla="*/ 217912 w 298397"/>
              <a:gd name="connsiteY9" fmla="*/ 4822372 h 5747657"/>
              <a:gd name="connsiteX10" fmla="*/ 207026 w 298397"/>
              <a:gd name="connsiteY10" fmla="*/ 4669972 h 5747657"/>
              <a:gd name="connsiteX11" fmla="*/ 119940 w 298397"/>
              <a:gd name="connsiteY11" fmla="*/ 4201886 h 5747657"/>
              <a:gd name="connsiteX12" fmla="*/ 87283 w 298397"/>
              <a:gd name="connsiteY12" fmla="*/ 4136572 h 5747657"/>
              <a:gd name="connsiteX13" fmla="*/ 54626 w 298397"/>
              <a:gd name="connsiteY13" fmla="*/ 4082143 h 5747657"/>
              <a:gd name="connsiteX14" fmla="*/ 65512 w 298397"/>
              <a:gd name="connsiteY14" fmla="*/ 4027715 h 5747657"/>
              <a:gd name="connsiteX15" fmla="*/ 152598 w 298397"/>
              <a:gd name="connsiteY15" fmla="*/ 3886200 h 5747657"/>
              <a:gd name="connsiteX16" fmla="*/ 196140 w 298397"/>
              <a:gd name="connsiteY16" fmla="*/ 3679372 h 5747657"/>
              <a:gd name="connsiteX17" fmla="*/ 207026 w 298397"/>
              <a:gd name="connsiteY17" fmla="*/ 3494315 h 5747657"/>
              <a:gd name="connsiteX18" fmla="*/ 174369 w 298397"/>
              <a:gd name="connsiteY18" fmla="*/ 3211286 h 5747657"/>
              <a:gd name="connsiteX19" fmla="*/ 163483 w 298397"/>
              <a:gd name="connsiteY19" fmla="*/ 3156857 h 5747657"/>
              <a:gd name="connsiteX20" fmla="*/ 207026 w 298397"/>
              <a:gd name="connsiteY20" fmla="*/ 3026229 h 5747657"/>
              <a:gd name="connsiteX21" fmla="*/ 217912 w 298397"/>
              <a:gd name="connsiteY21" fmla="*/ 2884715 h 5747657"/>
              <a:gd name="connsiteX22" fmla="*/ 217912 w 298397"/>
              <a:gd name="connsiteY22" fmla="*/ 2797629 h 5747657"/>
              <a:gd name="connsiteX23" fmla="*/ 196140 w 298397"/>
              <a:gd name="connsiteY23" fmla="*/ 2688772 h 5747657"/>
              <a:gd name="connsiteX24" fmla="*/ 174369 w 298397"/>
              <a:gd name="connsiteY24" fmla="*/ 2383972 h 5747657"/>
              <a:gd name="connsiteX25" fmla="*/ 141712 w 298397"/>
              <a:gd name="connsiteY25" fmla="*/ 2144486 h 5747657"/>
              <a:gd name="connsiteX26" fmla="*/ 109055 w 298397"/>
              <a:gd name="connsiteY26" fmla="*/ 2111829 h 5747657"/>
              <a:gd name="connsiteX27" fmla="*/ 109055 w 298397"/>
              <a:gd name="connsiteY27" fmla="*/ 2035629 h 5747657"/>
              <a:gd name="connsiteX28" fmla="*/ 130826 w 298397"/>
              <a:gd name="connsiteY28" fmla="*/ 1959429 h 5747657"/>
              <a:gd name="connsiteX29" fmla="*/ 163483 w 298397"/>
              <a:gd name="connsiteY29" fmla="*/ 1872343 h 5747657"/>
              <a:gd name="connsiteX30" fmla="*/ 174369 w 298397"/>
              <a:gd name="connsiteY30" fmla="*/ 1817915 h 5747657"/>
              <a:gd name="connsiteX31" fmla="*/ 196140 w 298397"/>
              <a:gd name="connsiteY31" fmla="*/ 1567543 h 5747657"/>
              <a:gd name="connsiteX32" fmla="*/ 207026 w 298397"/>
              <a:gd name="connsiteY32" fmla="*/ 1349829 h 5747657"/>
              <a:gd name="connsiteX33" fmla="*/ 185255 w 298397"/>
              <a:gd name="connsiteY33" fmla="*/ 925286 h 5747657"/>
              <a:gd name="connsiteX34" fmla="*/ 163483 w 298397"/>
              <a:gd name="connsiteY34" fmla="*/ 696686 h 5747657"/>
              <a:gd name="connsiteX35" fmla="*/ 141712 w 298397"/>
              <a:gd name="connsiteY35" fmla="*/ 544286 h 5747657"/>
              <a:gd name="connsiteX36" fmla="*/ 76398 w 298397"/>
              <a:gd name="connsiteY36" fmla="*/ 435429 h 5747657"/>
              <a:gd name="connsiteX37" fmla="*/ 21969 w 298397"/>
              <a:gd name="connsiteY37" fmla="*/ 359229 h 5747657"/>
              <a:gd name="connsiteX38" fmla="*/ 198 w 298397"/>
              <a:gd name="connsiteY38" fmla="*/ 315686 h 5747657"/>
              <a:gd name="connsiteX39" fmla="*/ 32855 w 298397"/>
              <a:gd name="connsiteY39" fmla="*/ 217715 h 5747657"/>
              <a:gd name="connsiteX40" fmla="*/ 43740 w 298397"/>
              <a:gd name="connsiteY40" fmla="*/ 108857 h 5747657"/>
              <a:gd name="connsiteX41" fmla="*/ 32855 w 298397"/>
              <a:gd name="connsiteY41" fmla="*/ 0 h 57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98397" h="5747657">
                <a:moveTo>
                  <a:pt x="174369" y="5747657"/>
                </a:moveTo>
                <a:cubicBezTo>
                  <a:pt x="171647" y="5714093"/>
                  <a:pt x="168926" y="5680529"/>
                  <a:pt x="163483" y="5649686"/>
                </a:cubicBezTo>
                <a:cubicBezTo>
                  <a:pt x="158040" y="5618843"/>
                  <a:pt x="145341" y="5586186"/>
                  <a:pt x="141712" y="5562600"/>
                </a:cubicBezTo>
                <a:cubicBezTo>
                  <a:pt x="138083" y="5539014"/>
                  <a:pt x="136269" y="5520872"/>
                  <a:pt x="141712" y="5508172"/>
                </a:cubicBezTo>
                <a:cubicBezTo>
                  <a:pt x="147155" y="5495472"/>
                  <a:pt x="174369" y="5486400"/>
                  <a:pt x="174369" y="5486400"/>
                </a:cubicBezTo>
                <a:cubicBezTo>
                  <a:pt x="197955" y="5470071"/>
                  <a:pt x="263269" y="5444671"/>
                  <a:pt x="283226" y="5410200"/>
                </a:cubicBezTo>
                <a:cubicBezTo>
                  <a:pt x="303183" y="5375729"/>
                  <a:pt x="299555" y="5335815"/>
                  <a:pt x="294112" y="5279572"/>
                </a:cubicBezTo>
                <a:cubicBezTo>
                  <a:pt x="288669" y="5223329"/>
                  <a:pt x="261455" y="5127172"/>
                  <a:pt x="250569" y="5072743"/>
                </a:cubicBezTo>
                <a:cubicBezTo>
                  <a:pt x="239683" y="5018314"/>
                  <a:pt x="234241" y="4994729"/>
                  <a:pt x="228798" y="4953000"/>
                </a:cubicBezTo>
                <a:cubicBezTo>
                  <a:pt x="223355" y="4911271"/>
                  <a:pt x="221541" y="4869543"/>
                  <a:pt x="217912" y="4822372"/>
                </a:cubicBezTo>
                <a:cubicBezTo>
                  <a:pt x="214283" y="4775201"/>
                  <a:pt x="223355" y="4773386"/>
                  <a:pt x="207026" y="4669972"/>
                </a:cubicBezTo>
                <a:cubicBezTo>
                  <a:pt x="190697" y="4566558"/>
                  <a:pt x="139897" y="4290786"/>
                  <a:pt x="119940" y="4201886"/>
                </a:cubicBezTo>
                <a:cubicBezTo>
                  <a:pt x="99983" y="4112986"/>
                  <a:pt x="98169" y="4156529"/>
                  <a:pt x="87283" y="4136572"/>
                </a:cubicBezTo>
                <a:cubicBezTo>
                  <a:pt x="76397" y="4116615"/>
                  <a:pt x="58254" y="4100286"/>
                  <a:pt x="54626" y="4082143"/>
                </a:cubicBezTo>
                <a:cubicBezTo>
                  <a:pt x="50998" y="4064000"/>
                  <a:pt x="49183" y="4060372"/>
                  <a:pt x="65512" y="4027715"/>
                </a:cubicBezTo>
                <a:cubicBezTo>
                  <a:pt x="81841" y="3995058"/>
                  <a:pt x="130827" y="3944257"/>
                  <a:pt x="152598" y="3886200"/>
                </a:cubicBezTo>
                <a:cubicBezTo>
                  <a:pt x="174369" y="3828143"/>
                  <a:pt x="187069" y="3744686"/>
                  <a:pt x="196140" y="3679372"/>
                </a:cubicBezTo>
                <a:cubicBezTo>
                  <a:pt x="205211" y="3614058"/>
                  <a:pt x="210654" y="3572329"/>
                  <a:pt x="207026" y="3494315"/>
                </a:cubicBezTo>
                <a:cubicBezTo>
                  <a:pt x="203398" y="3416301"/>
                  <a:pt x="181626" y="3267529"/>
                  <a:pt x="174369" y="3211286"/>
                </a:cubicBezTo>
                <a:cubicBezTo>
                  <a:pt x="167112" y="3155043"/>
                  <a:pt x="158040" y="3187700"/>
                  <a:pt x="163483" y="3156857"/>
                </a:cubicBezTo>
                <a:cubicBezTo>
                  <a:pt x="168926" y="3126014"/>
                  <a:pt x="197955" y="3071586"/>
                  <a:pt x="207026" y="3026229"/>
                </a:cubicBezTo>
                <a:cubicBezTo>
                  <a:pt x="216098" y="2980872"/>
                  <a:pt x="216098" y="2922815"/>
                  <a:pt x="217912" y="2884715"/>
                </a:cubicBezTo>
                <a:cubicBezTo>
                  <a:pt x="219726" y="2846615"/>
                  <a:pt x="221541" y="2830286"/>
                  <a:pt x="217912" y="2797629"/>
                </a:cubicBezTo>
                <a:cubicBezTo>
                  <a:pt x="214283" y="2764972"/>
                  <a:pt x="203397" y="2757715"/>
                  <a:pt x="196140" y="2688772"/>
                </a:cubicBezTo>
                <a:cubicBezTo>
                  <a:pt x="188883" y="2619829"/>
                  <a:pt x="183440" y="2474686"/>
                  <a:pt x="174369" y="2383972"/>
                </a:cubicBezTo>
                <a:cubicBezTo>
                  <a:pt x="165298" y="2293258"/>
                  <a:pt x="152598" y="2189843"/>
                  <a:pt x="141712" y="2144486"/>
                </a:cubicBezTo>
                <a:cubicBezTo>
                  <a:pt x="130826" y="2099129"/>
                  <a:pt x="114498" y="2129972"/>
                  <a:pt x="109055" y="2111829"/>
                </a:cubicBezTo>
                <a:cubicBezTo>
                  <a:pt x="103612" y="2093686"/>
                  <a:pt x="105427" y="2061029"/>
                  <a:pt x="109055" y="2035629"/>
                </a:cubicBezTo>
                <a:cubicBezTo>
                  <a:pt x="112683" y="2010229"/>
                  <a:pt x="121755" y="1986643"/>
                  <a:pt x="130826" y="1959429"/>
                </a:cubicBezTo>
                <a:cubicBezTo>
                  <a:pt x="139897" y="1932215"/>
                  <a:pt x="156226" y="1895929"/>
                  <a:pt x="163483" y="1872343"/>
                </a:cubicBezTo>
                <a:cubicBezTo>
                  <a:pt x="170740" y="1848757"/>
                  <a:pt x="168926" y="1868715"/>
                  <a:pt x="174369" y="1817915"/>
                </a:cubicBezTo>
                <a:cubicBezTo>
                  <a:pt x="179812" y="1767115"/>
                  <a:pt x="190697" y="1645557"/>
                  <a:pt x="196140" y="1567543"/>
                </a:cubicBezTo>
                <a:cubicBezTo>
                  <a:pt x="201583" y="1489529"/>
                  <a:pt x="208840" y="1456872"/>
                  <a:pt x="207026" y="1349829"/>
                </a:cubicBezTo>
                <a:cubicBezTo>
                  <a:pt x="205212" y="1242786"/>
                  <a:pt x="192512" y="1034143"/>
                  <a:pt x="185255" y="925286"/>
                </a:cubicBezTo>
                <a:cubicBezTo>
                  <a:pt x="177998" y="816429"/>
                  <a:pt x="170740" y="760186"/>
                  <a:pt x="163483" y="696686"/>
                </a:cubicBezTo>
                <a:cubicBezTo>
                  <a:pt x="156226" y="633186"/>
                  <a:pt x="156226" y="587829"/>
                  <a:pt x="141712" y="544286"/>
                </a:cubicBezTo>
                <a:cubicBezTo>
                  <a:pt x="127198" y="500743"/>
                  <a:pt x="96355" y="466272"/>
                  <a:pt x="76398" y="435429"/>
                </a:cubicBezTo>
                <a:cubicBezTo>
                  <a:pt x="56441" y="404586"/>
                  <a:pt x="34669" y="379186"/>
                  <a:pt x="21969" y="359229"/>
                </a:cubicBezTo>
                <a:cubicBezTo>
                  <a:pt x="9269" y="339272"/>
                  <a:pt x="-1616" y="339272"/>
                  <a:pt x="198" y="315686"/>
                </a:cubicBezTo>
                <a:cubicBezTo>
                  <a:pt x="2012" y="292100"/>
                  <a:pt x="25598" y="252186"/>
                  <a:pt x="32855" y="217715"/>
                </a:cubicBezTo>
                <a:cubicBezTo>
                  <a:pt x="40112" y="183244"/>
                  <a:pt x="43740" y="145143"/>
                  <a:pt x="43740" y="108857"/>
                </a:cubicBezTo>
                <a:cubicBezTo>
                  <a:pt x="43740" y="72571"/>
                  <a:pt x="38297" y="36285"/>
                  <a:pt x="32855" y="0"/>
                </a:cubicBezTo>
              </a:path>
            </a:pathLst>
          </a:custGeom>
          <a:noFill/>
          <a:ln w="635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kstSylinder 8"/>
          <p:cNvSpPr txBox="1"/>
          <p:nvPr/>
        </p:nvSpPr>
        <p:spPr>
          <a:xfrm>
            <a:off x="467544" y="1146810"/>
            <a:ext cx="3600400" cy="830997"/>
          </a:xfrm>
          <a:prstGeom prst="rect">
            <a:avLst/>
          </a:prstGeom>
          <a:solidFill>
            <a:schemeClr val="bg1">
              <a:lumMod val="95000"/>
              <a:alpha val="85000"/>
            </a:schemeClr>
          </a:solidFill>
          <a:ln w="25400">
            <a:solidFill>
              <a:schemeClr val="tx1">
                <a:lumMod val="50000"/>
                <a:lumOff val="50000"/>
              </a:schemeClr>
            </a:solidFill>
          </a:ln>
        </p:spPr>
        <p:txBody>
          <a:bodyPr wrap="square" rtlCol="0">
            <a:spAutoFit/>
          </a:bodyPr>
          <a:lstStyle/>
          <a:p>
            <a:pPr marL="342900" indent="-342900" algn="ctr">
              <a:buFont typeface="Arial" panose="020B0604020202020204" pitchFamily="34" charset="0"/>
              <a:buChar char="•"/>
            </a:pPr>
            <a:r>
              <a:rPr lang="nb-NO" sz="2400" dirty="0" smtClean="0">
                <a:latin typeface="Andalus" panose="02020603050405020304" pitchFamily="18" charset="-78"/>
                <a:cs typeface="Andalus" panose="02020603050405020304" pitchFamily="18" charset="-78"/>
              </a:rPr>
              <a:t>Scale 1:50.000</a:t>
            </a:r>
          </a:p>
          <a:p>
            <a:pPr marL="342900" indent="-342900" algn="ctr">
              <a:buFont typeface="Arial" panose="020B0604020202020204" pitchFamily="34" charset="0"/>
              <a:buChar char="•"/>
            </a:pPr>
            <a:r>
              <a:rPr lang="nb-NO" sz="2400" dirty="0" smtClean="0">
                <a:latin typeface="Andalus" panose="02020603050405020304" pitchFamily="18" charset="-78"/>
                <a:cs typeface="Andalus" panose="02020603050405020304" pitchFamily="18" charset="-78"/>
              </a:rPr>
              <a:t>Min </a:t>
            </a:r>
            <a:r>
              <a:rPr lang="nb-NO" sz="2400" dirty="0" err="1" smtClean="0">
                <a:latin typeface="Andalus" panose="02020603050405020304" pitchFamily="18" charset="-78"/>
                <a:cs typeface="Andalus" panose="02020603050405020304" pitchFamily="18" charset="-78"/>
              </a:rPr>
              <a:t>poly</a:t>
            </a:r>
            <a:r>
              <a:rPr lang="nb-NO" sz="2400" dirty="0" smtClean="0">
                <a:latin typeface="Andalus" panose="02020603050405020304" pitchFamily="18" charset="-78"/>
                <a:cs typeface="Andalus" panose="02020603050405020304" pitchFamily="18" charset="-78"/>
              </a:rPr>
              <a:t> </a:t>
            </a:r>
            <a:r>
              <a:rPr lang="nb-NO" sz="2400" dirty="0" err="1" smtClean="0">
                <a:latin typeface="Andalus" panose="02020603050405020304" pitchFamily="18" charset="-78"/>
                <a:cs typeface="Andalus" panose="02020603050405020304" pitchFamily="18" charset="-78"/>
              </a:rPr>
              <a:t>size</a:t>
            </a:r>
            <a:r>
              <a:rPr lang="nb-NO" sz="2400" dirty="0" smtClean="0">
                <a:latin typeface="Andalus" panose="02020603050405020304" pitchFamily="18" charset="-78"/>
                <a:cs typeface="Andalus" panose="02020603050405020304" pitchFamily="18" charset="-78"/>
              </a:rPr>
              <a:t> 10 </a:t>
            </a:r>
            <a:r>
              <a:rPr lang="nb-NO" sz="2400" dirty="0" err="1" smtClean="0">
                <a:latin typeface="Andalus" panose="02020603050405020304" pitchFamily="18" charset="-78"/>
                <a:cs typeface="Andalus" panose="02020603050405020304" pitchFamily="18" charset="-78"/>
              </a:rPr>
              <a:t>decare</a:t>
            </a:r>
            <a:endParaRPr lang="nb-NO" sz="2400" dirty="0">
              <a:latin typeface="Andalus" panose="02020603050405020304" pitchFamily="18" charset="-78"/>
              <a:cs typeface="Andalus" panose="02020603050405020304" pitchFamily="18" charset="-78"/>
            </a:endParaRPr>
          </a:p>
        </p:txBody>
      </p:sp>
      <p:sp>
        <p:nvSpPr>
          <p:cNvPr id="10" name="TekstSylinder 9"/>
          <p:cNvSpPr txBox="1"/>
          <p:nvPr/>
        </p:nvSpPr>
        <p:spPr>
          <a:xfrm>
            <a:off x="4932040" y="1148551"/>
            <a:ext cx="3600400" cy="830997"/>
          </a:xfrm>
          <a:prstGeom prst="rect">
            <a:avLst/>
          </a:prstGeom>
          <a:solidFill>
            <a:schemeClr val="bg1">
              <a:lumMod val="95000"/>
              <a:alpha val="85000"/>
            </a:schemeClr>
          </a:solidFill>
          <a:ln w="25400">
            <a:solidFill>
              <a:schemeClr val="tx1">
                <a:lumMod val="50000"/>
                <a:lumOff val="50000"/>
              </a:schemeClr>
            </a:solidFill>
          </a:ln>
        </p:spPr>
        <p:txBody>
          <a:bodyPr wrap="square" rtlCol="0">
            <a:spAutoFit/>
          </a:bodyPr>
          <a:lstStyle/>
          <a:p>
            <a:pPr marL="342900" indent="-342900" algn="ctr">
              <a:buFont typeface="Arial" panose="020B0604020202020204" pitchFamily="34" charset="0"/>
              <a:buChar char="•"/>
            </a:pPr>
            <a:r>
              <a:rPr lang="nb-NO" sz="2400" dirty="0" smtClean="0">
                <a:latin typeface="Andalus" panose="02020603050405020304" pitchFamily="18" charset="-78"/>
                <a:cs typeface="Andalus" panose="02020603050405020304" pitchFamily="18" charset="-78"/>
              </a:rPr>
              <a:t>Scale 1:25.000</a:t>
            </a:r>
          </a:p>
          <a:p>
            <a:pPr marL="342900" indent="-342900" algn="ctr">
              <a:buFont typeface="Arial" panose="020B0604020202020204" pitchFamily="34" charset="0"/>
              <a:buChar char="•"/>
            </a:pPr>
            <a:r>
              <a:rPr lang="nb-NO" sz="2400" dirty="0" smtClean="0">
                <a:latin typeface="Andalus" panose="02020603050405020304" pitchFamily="18" charset="-78"/>
                <a:cs typeface="Andalus" panose="02020603050405020304" pitchFamily="18" charset="-78"/>
              </a:rPr>
              <a:t>Min </a:t>
            </a:r>
            <a:r>
              <a:rPr lang="nb-NO" sz="2400" dirty="0" err="1" smtClean="0">
                <a:latin typeface="Andalus" panose="02020603050405020304" pitchFamily="18" charset="-78"/>
                <a:cs typeface="Andalus" panose="02020603050405020304" pitchFamily="18" charset="-78"/>
              </a:rPr>
              <a:t>poly</a:t>
            </a:r>
            <a:r>
              <a:rPr lang="nb-NO" sz="2400" dirty="0" smtClean="0">
                <a:latin typeface="Andalus" panose="02020603050405020304" pitchFamily="18" charset="-78"/>
                <a:cs typeface="Andalus" panose="02020603050405020304" pitchFamily="18" charset="-78"/>
              </a:rPr>
              <a:t> </a:t>
            </a:r>
            <a:r>
              <a:rPr lang="nb-NO" sz="2400" dirty="0" err="1" smtClean="0">
                <a:latin typeface="Andalus" panose="02020603050405020304" pitchFamily="18" charset="-78"/>
                <a:cs typeface="Andalus" panose="02020603050405020304" pitchFamily="18" charset="-78"/>
              </a:rPr>
              <a:t>size</a:t>
            </a:r>
            <a:r>
              <a:rPr lang="nb-NO" sz="2400" dirty="0" smtClean="0">
                <a:latin typeface="Andalus" panose="02020603050405020304" pitchFamily="18" charset="-78"/>
                <a:cs typeface="Andalus" panose="02020603050405020304" pitchFamily="18" charset="-78"/>
              </a:rPr>
              <a:t> 2 </a:t>
            </a:r>
            <a:r>
              <a:rPr lang="nb-NO" sz="2400" dirty="0" err="1" smtClean="0">
                <a:latin typeface="Andalus" panose="02020603050405020304" pitchFamily="18" charset="-78"/>
                <a:cs typeface="Andalus" panose="02020603050405020304" pitchFamily="18" charset="-78"/>
              </a:rPr>
              <a:t>decare</a:t>
            </a:r>
            <a:endParaRPr lang="nb-NO" sz="2400" dirty="0">
              <a:latin typeface="Andalus" panose="02020603050405020304" pitchFamily="18" charset="-78"/>
              <a:cs typeface="Andalus" panose="02020603050405020304" pitchFamily="18" charset="-78"/>
            </a:endParaRPr>
          </a:p>
        </p:txBody>
      </p:sp>
      <p:sp>
        <p:nvSpPr>
          <p:cNvPr id="6" name="TekstSylinder 5"/>
          <p:cNvSpPr txBox="1"/>
          <p:nvPr/>
        </p:nvSpPr>
        <p:spPr>
          <a:xfrm>
            <a:off x="245746" y="130280"/>
            <a:ext cx="8622000" cy="854080"/>
          </a:xfrm>
          <a:prstGeom prst="rect">
            <a:avLst/>
          </a:prstGeom>
          <a:solidFill>
            <a:schemeClr val="bg1">
              <a:lumMod val="95000"/>
              <a:alpha val="85000"/>
            </a:schemeClr>
          </a:solidFill>
          <a:ln w="25400">
            <a:solidFill>
              <a:schemeClr val="tx1">
                <a:lumMod val="50000"/>
                <a:lumOff val="50000"/>
              </a:schemeClr>
            </a:solidFill>
          </a:ln>
        </p:spPr>
        <p:txBody>
          <a:bodyPr wrap="square" rtlCol="0">
            <a:spAutoFit/>
          </a:bodyPr>
          <a:lstStyle/>
          <a:p>
            <a:pPr algn="ctr">
              <a:lnSpc>
                <a:spcPct val="150000"/>
              </a:lnSpc>
              <a:spcBef>
                <a:spcPts val="600"/>
              </a:spcBef>
              <a:spcAft>
                <a:spcPts val="600"/>
              </a:spcAft>
            </a:pPr>
            <a:r>
              <a:rPr lang="nb-NO" sz="3600" dirty="0" smtClean="0">
                <a:latin typeface="Andalus" panose="02020603050405020304" pitchFamily="18" charset="-78"/>
                <a:cs typeface="Andalus" panose="02020603050405020304" pitchFamily="18" charset="-78"/>
              </a:rPr>
              <a:t>Om evolusjon innen systemer</a:t>
            </a:r>
            <a:endParaRPr lang="nb-NO" sz="3600" dirty="0">
              <a:latin typeface="Andalus" panose="02020603050405020304" pitchFamily="18" charset="-78"/>
              <a:cs typeface="Andalus" panose="02020603050405020304" pitchFamily="18" charset="-78"/>
            </a:endParaRPr>
          </a:p>
        </p:txBody>
      </p:sp>
      <p:sp>
        <p:nvSpPr>
          <p:cNvPr id="2" name="TekstSylinder 1"/>
          <p:cNvSpPr txBox="1"/>
          <p:nvPr/>
        </p:nvSpPr>
        <p:spPr>
          <a:xfrm>
            <a:off x="1331640" y="4636293"/>
            <a:ext cx="6480720" cy="1331134"/>
          </a:xfrm>
          <a:prstGeom prst="rect">
            <a:avLst/>
          </a:prstGeom>
          <a:solidFill>
            <a:schemeClr val="bg1">
              <a:lumMod val="95000"/>
            </a:schemeClr>
          </a:solidFill>
          <a:ln w="25400">
            <a:solidFill>
              <a:schemeClr val="tx1">
                <a:lumMod val="50000"/>
                <a:lumOff val="50000"/>
              </a:schemeClr>
            </a:solidFill>
          </a:ln>
        </p:spPr>
        <p:txBody>
          <a:bodyPr wrap="square" rtlCol="0">
            <a:spAutoFit/>
          </a:bodyPr>
          <a:lstStyle/>
          <a:p>
            <a:pPr algn="ctr">
              <a:lnSpc>
                <a:spcPct val="150000"/>
              </a:lnSpc>
            </a:pPr>
            <a:r>
              <a:rPr lang="nb-NO" sz="2800" dirty="0" smtClean="0">
                <a:latin typeface="Andalus" panose="02020603050405020304" pitchFamily="18" charset="-78"/>
                <a:cs typeface="Andalus" panose="02020603050405020304" pitchFamily="18" charset="-78"/>
              </a:rPr>
              <a:t>Systemet er det samme, men oppløsningen har økt fra 1980 til 2010</a:t>
            </a:r>
            <a:endParaRPr lang="nb-NO" sz="2800" dirty="0">
              <a:latin typeface="Andalus" panose="02020603050405020304" pitchFamily="18" charset="-78"/>
              <a:cs typeface="Andalus" panose="02020603050405020304" pitchFamily="18" charset="-78"/>
            </a:endParaRPr>
          </a:p>
        </p:txBody>
      </p:sp>
      <p:sp>
        <p:nvSpPr>
          <p:cNvPr id="3" name="TekstSylinder 2"/>
          <p:cNvSpPr txBox="1"/>
          <p:nvPr/>
        </p:nvSpPr>
        <p:spPr>
          <a:xfrm>
            <a:off x="251520" y="6464369"/>
            <a:ext cx="2160240" cy="276999"/>
          </a:xfrm>
          <a:prstGeom prst="rect">
            <a:avLst/>
          </a:prstGeom>
          <a:noFill/>
        </p:spPr>
        <p:txBody>
          <a:bodyPr wrap="square" rtlCol="0">
            <a:spAutoFit/>
          </a:bodyPr>
          <a:lstStyle/>
          <a:p>
            <a:r>
              <a:rPr lang="nb-NO" sz="1200" dirty="0" smtClean="0">
                <a:latin typeface="Andalus" panose="02020603050405020304" pitchFamily="18" charset="-78"/>
                <a:cs typeface="Andalus" panose="02020603050405020304" pitchFamily="18" charset="-78"/>
              </a:rPr>
              <a:t>Kart: Michael Angeloff, NIBIO</a:t>
            </a:r>
            <a:endParaRPr lang="nb-NO" sz="1200" dirty="0">
              <a:latin typeface="Andalus" panose="02020603050405020304" pitchFamily="18" charset="-78"/>
              <a:cs typeface="Andalus" panose="02020603050405020304" pitchFamily="18" charset="-78"/>
            </a:endParaRPr>
          </a:p>
        </p:txBody>
      </p:sp>
      <p:pic>
        <p:nvPicPr>
          <p:cNvPr id="5" name="Lyd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765484943"/>
      </p:ext>
    </p:extLst>
  </p:cSld>
  <p:clrMapOvr>
    <a:masterClrMapping/>
  </p:clrMapOvr>
  <mc:AlternateContent xmlns:mc="http://schemas.openxmlformats.org/markup-compatibility/2006">
    <mc:Choice xmlns:p14="http://schemas.microsoft.com/office/powerpoint/2010/main" Requires="p14">
      <p:transition spd="slow" p14:dur="2000" advTm="107981"/>
    </mc:Choice>
    <mc:Fallback>
      <p:transition spd="slow" advTm="1079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5"/>
                </p:tgtEl>
              </p:cMediaNode>
            </p:audio>
          </p:childTnLst>
        </p:cTn>
      </p:par>
    </p:tnLst>
    <p:bldLst>
      <p:bldP spid="8" grpId="0" animBg="1"/>
      <p:bldP spid="9" grpId="0" animBg="1"/>
      <p:bldP spid="10" grpId="0" animBg="1"/>
      <p:bldP spid="6"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4">
            <a:extLst>
              <a:ext uri="{28A0092B-C50C-407E-A947-70E740481C1C}">
                <a14:useLocalDpi xmlns:a14="http://schemas.microsoft.com/office/drawing/2010/main" val="0"/>
              </a:ext>
            </a:extLst>
          </a:blip>
          <a:srcRect l="10152" r="5265"/>
          <a:stretch/>
        </p:blipFill>
        <p:spPr>
          <a:xfrm>
            <a:off x="259395" y="1020949"/>
            <a:ext cx="8602508" cy="5706810"/>
          </a:xfrm>
          <a:prstGeom prst="rect">
            <a:avLst/>
          </a:prstGeom>
          <a:ln w="25400">
            <a:solidFill>
              <a:schemeClr val="tx1">
                <a:lumMod val="50000"/>
                <a:lumOff val="50000"/>
              </a:schemeClr>
            </a:solidFill>
          </a:ln>
        </p:spPr>
      </p:pic>
      <p:sp>
        <p:nvSpPr>
          <p:cNvPr id="8" name="Frihåndsform 7"/>
          <p:cNvSpPr/>
          <p:nvPr/>
        </p:nvSpPr>
        <p:spPr>
          <a:xfrm>
            <a:off x="4397631" y="993711"/>
            <a:ext cx="298397" cy="5747657"/>
          </a:xfrm>
          <a:custGeom>
            <a:avLst/>
            <a:gdLst>
              <a:gd name="connsiteX0" fmla="*/ 174369 w 298397"/>
              <a:gd name="connsiteY0" fmla="*/ 5747657 h 5747657"/>
              <a:gd name="connsiteX1" fmla="*/ 163483 w 298397"/>
              <a:gd name="connsiteY1" fmla="*/ 5649686 h 5747657"/>
              <a:gd name="connsiteX2" fmla="*/ 141712 w 298397"/>
              <a:gd name="connsiteY2" fmla="*/ 5562600 h 5747657"/>
              <a:gd name="connsiteX3" fmla="*/ 141712 w 298397"/>
              <a:gd name="connsiteY3" fmla="*/ 5508172 h 5747657"/>
              <a:gd name="connsiteX4" fmla="*/ 174369 w 298397"/>
              <a:gd name="connsiteY4" fmla="*/ 5486400 h 5747657"/>
              <a:gd name="connsiteX5" fmla="*/ 283226 w 298397"/>
              <a:gd name="connsiteY5" fmla="*/ 5410200 h 5747657"/>
              <a:gd name="connsiteX6" fmla="*/ 294112 w 298397"/>
              <a:gd name="connsiteY6" fmla="*/ 5279572 h 5747657"/>
              <a:gd name="connsiteX7" fmla="*/ 250569 w 298397"/>
              <a:gd name="connsiteY7" fmla="*/ 5072743 h 5747657"/>
              <a:gd name="connsiteX8" fmla="*/ 228798 w 298397"/>
              <a:gd name="connsiteY8" fmla="*/ 4953000 h 5747657"/>
              <a:gd name="connsiteX9" fmla="*/ 217912 w 298397"/>
              <a:gd name="connsiteY9" fmla="*/ 4822372 h 5747657"/>
              <a:gd name="connsiteX10" fmla="*/ 207026 w 298397"/>
              <a:gd name="connsiteY10" fmla="*/ 4669972 h 5747657"/>
              <a:gd name="connsiteX11" fmla="*/ 119940 w 298397"/>
              <a:gd name="connsiteY11" fmla="*/ 4201886 h 5747657"/>
              <a:gd name="connsiteX12" fmla="*/ 87283 w 298397"/>
              <a:gd name="connsiteY12" fmla="*/ 4136572 h 5747657"/>
              <a:gd name="connsiteX13" fmla="*/ 54626 w 298397"/>
              <a:gd name="connsiteY13" fmla="*/ 4082143 h 5747657"/>
              <a:gd name="connsiteX14" fmla="*/ 65512 w 298397"/>
              <a:gd name="connsiteY14" fmla="*/ 4027715 h 5747657"/>
              <a:gd name="connsiteX15" fmla="*/ 152598 w 298397"/>
              <a:gd name="connsiteY15" fmla="*/ 3886200 h 5747657"/>
              <a:gd name="connsiteX16" fmla="*/ 196140 w 298397"/>
              <a:gd name="connsiteY16" fmla="*/ 3679372 h 5747657"/>
              <a:gd name="connsiteX17" fmla="*/ 207026 w 298397"/>
              <a:gd name="connsiteY17" fmla="*/ 3494315 h 5747657"/>
              <a:gd name="connsiteX18" fmla="*/ 174369 w 298397"/>
              <a:gd name="connsiteY18" fmla="*/ 3211286 h 5747657"/>
              <a:gd name="connsiteX19" fmla="*/ 163483 w 298397"/>
              <a:gd name="connsiteY19" fmla="*/ 3156857 h 5747657"/>
              <a:gd name="connsiteX20" fmla="*/ 207026 w 298397"/>
              <a:gd name="connsiteY20" fmla="*/ 3026229 h 5747657"/>
              <a:gd name="connsiteX21" fmla="*/ 217912 w 298397"/>
              <a:gd name="connsiteY21" fmla="*/ 2884715 h 5747657"/>
              <a:gd name="connsiteX22" fmla="*/ 217912 w 298397"/>
              <a:gd name="connsiteY22" fmla="*/ 2797629 h 5747657"/>
              <a:gd name="connsiteX23" fmla="*/ 196140 w 298397"/>
              <a:gd name="connsiteY23" fmla="*/ 2688772 h 5747657"/>
              <a:gd name="connsiteX24" fmla="*/ 174369 w 298397"/>
              <a:gd name="connsiteY24" fmla="*/ 2383972 h 5747657"/>
              <a:gd name="connsiteX25" fmla="*/ 141712 w 298397"/>
              <a:gd name="connsiteY25" fmla="*/ 2144486 h 5747657"/>
              <a:gd name="connsiteX26" fmla="*/ 109055 w 298397"/>
              <a:gd name="connsiteY26" fmla="*/ 2111829 h 5747657"/>
              <a:gd name="connsiteX27" fmla="*/ 109055 w 298397"/>
              <a:gd name="connsiteY27" fmla="*/ 2035629 h 5747657"/>
              <a:gd name="connsiteX28" fmla="*/ 130826 w 298397"/>
              <a:gd name="connsiteY28" fmla="*/ 1959429 h 5747657"/>
              <a:gd name="connsiteX29" fmla="*/ 163483 w 298397"/>
              <a:gd name="connsiteY29" fmla="*/ 1872343 h 5747657"/>
              <a:gd name="connsiteX30" fmla="*/ 174369 w 298397"/>
              <a:gd name="connsiteY30" fmla="*/ 1817915 h 5747657"/>
              <a:gd name="connsiteX31" fmla="*/ 196140 w 298397"/>
              <a:gd name="connsiteY31" fmla="*/ 1567543 h 5747657"/>
              <a:gd name="connsiteX32" fmla="*/ 207026 w 298397"/>
              <a:gd name="connsiteY32" fmla="*/ 1349829 h 5747657"/>
              <a:gd name="connsiteX33" fmla="*/ 185255 w 298397"/>
              <a:gd name="connsiteY33" fmla="*/ 925286 h 5747657"/>
              <a:gd name="connsiteX34" fmla="*/ 163483 w 298397"/>
              <a:gd name="connsiteY34" fmla="*/ 696686 h 5747657"/>
              <a:gd name="connsiteX35" fmla="*/ 141712 w 298397"/>
              <a:gd name="connsiteY35" fmla="*/ 544286 h 5747657"/>
              <a:gd name="connsiteX36" fmla="*/ 76398 w 298397"/>
              <a:gd name="connsiteY36" fmla="*/ 435429 h 5747657"/>
              <a:gd name="connsiteX37" fmla="*/ 21969 w 298397"/>
              <a:gd name="connsiteY37" fmla="*/ 359229 h 5747657"/>
              <a:gd name="connsiteX38" fmla="*/ 198 w 298397"/>
              <a:gd name="connsiteY38" fmla="*/ 315686 h 5747657"/>
              <a:gd name="connsiteX39" fmla="*/ 32855 w 298397"/>
              <a:gd name="connsiteY39" fmla="*/ 217715 h 5747657"/>
              <a:gd name="connsiteX40" fmla="*/ 43740 w 298397"/>
              <a:gd name="connsiteY40" fmla="*/ 108857 h 5747657"/>
              <a:gd name="connsiteX41" fmla="*/ 32855 w 298397"/>
              <a:gd name="connsiteY41" fmla="*/ 0 h 57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98397" h="5747657">
                <a:moveTo>
                  <a:pt x="174369" y="5747657"/>
                </a:moveTo>
                <a:cubicBezTo>
                  <a:pt x="171647" y="5714093"/>
                  <a:pt x="168926" y="5680529"/>
                  <a:pt x="163483" y="5649686"/>
                </a:cubicBezTo>
                <a:cubicBezTo>
                  <a:pt x="158040" y="5618843"/>
                  <a:pt x="145341" y="5586186"/>
                  <a:pt x="141712" y="5562600"/>
                </a:cubicBezTo>
                <a:cubicBezTo>
                  <a:pt x="138083" y="5539014"/>
                  <a:pt x="136269" y="5520872"/>
                  <a:pt x="141712" y="5508172"/>
                </a:cubicBezTo>
                <a:cubicBezTo>
                  <a:pt x="147155" y="5495472"/>
                  <a:pt x="174369" y="5486400"/>
                  <a:pt x="174369" y="5486400"/>
                </a:cubicBezTo>
                <a:cubicBezTo>
                  <a:pt x="197955" y="5470071"/>
                  <a:pt x="263269" y="5444671"/>
                  <a:pt x="283226" y="5410200"/>
                </a:cubicBezTo>
                <a:cubicBezTo>
                  <a:pt x="303183" y="5375729"/>
                  <a:pt x="299555" y="5335815"/>
                  <a:pt x="294112" y="5279572"/>
                </a:cubicBezTo>
                <a:cubicBezTo>
                  <a:pt x="288669" y="5223329"/>
                  <a:pt x="261455" y="5127172"/>
                  <a:pt x="250569" y="5072743"/>
                </a:cubicBezTo>
                <a:cubicBezTo>
                  <a:pt x="239683" y="5018314"/>
                  <a:pt x="234241" y="4994729"/>
                  <a:pt x="228798" y="4953000"/>
                </a:cubicBezTo>
                <a:cubicBezTo>
                  <a:pt x="223355" y="4911271"/>
                  <a:pt x="221541" y="4869543"/>
                  <a:pt x="217912" y="4822372"/>
                </a:cubicBezTo>
                <a:cubicBezTo>
                  <a:pt x="214283" y="4775201"/>
                  <a:pt x="223355" y="4773386"/>
                  <a:pt x="207026" y="4669972"/>
                </a:cubicBezTo>
                <a:cubicBezTo>
                  <a:pt x="190697" y="4566558"/>
                  <a:pt x="139897" y="4290786"/>
                  <a:pt x="119940" y="4201886"/>
                </a:cubicBezTo>
                <a:cubicBezTo>
                  <a:pt x="99983" y="4112986"/>
                  <a:pt x="98169" y="4156529"/>
                  <a:pt x="87283" y="4136572"/>
                </a:cubicBezTo>
                <a:cubicBezTo>
                  <a:pt x="76397" y="4116615"/>
                  <a:pt x="58254" y="4100286"/>
                  <a:pt x="54626" y="4082143"/>
                </a:cubicBezTo>
                <a:cubicBezTo>
                  <a:pt x="50998" y="4064000"/>
                  <a:pt x="49183" y="4060372"/>
                  <a:pt x="65512" y="4027715"/>
                </a:cubicBezTo>
                <a:cubicBezTo>
                  <a:pt x="81841" y="3995058"/>
                  <a:pt x="130827" y="3944257"/>
                  <a:pt x="152598" y="3886200"/>
                </a:cubicBezTo>
                <a:cubicBezTo>
                  <a:pt x="174369" y="3828143"/>
                  <a:pt x="187069" y="3744686"/>
                  <a:pt x="196140" y="3679372"/>
                </a:cubicBezTo>
                <a:cubicBezTo>
                  <a:pt x="205211" y="3614058"/>
                  <a:pt x="210654" y="3572329"/>
                  <a:pt x="207026" y="3494315"/>
                </a:cubicBezTo>
                <a:cubicBezTo>
                  <a:pt x="203398" y="3416301"/>
                  <a:pt x="181626" y="3267529"/>
                  <a:pt x="174369" y="3211286"/>
                </a:cubicBezTo>
                <a:cubicBezTo>
                  <a:pt x="167112" y="3155043"/>
                  <a:pt x="158040" y="3187700"/>
                  <a:pt x="163483" y="3156857"/>
                </a:cubicBezTo>
                <a:cubicBezTo>
                  <a:pt x="168926" y="3126014"/>
                  <a:pt x="197955" y="3071586"/>
                  <a:pt x="207026" y="3026229"/>
                </a:cubicBezTo>
                <a:cubicBezTo>
                  <a:pt x="216098" y="2980872"/>
                  <a:pt x="216098" y="2922815"/>
                  <a:pt x="217912" y="2884715"/>
                </a:cubicBezTo>
                <a:cubicBezTo>
                  <a:pt x="219726" y="2846615"/>
                  <a:pt x="221541" y="2830286"/>
                  <a:pt x="217912" y="2797629"/>
                </a:cubicBezTo>
                <a:cubicBezTo>
                  <a:pt x="214283" y="2764972"/>
                  <a:pt x="203397" y="2757715"/>
                  <a:pt x="196140" y="2688772"/>
                </a:cubicBezTo>
                <a:cubicBezTo>
                  <a:pt x="188883" y="2619829"/>
                  <a:pt x="183440" y="2474686"/>
                  <a:pt x="174369" y="2383972"/>
                </a:cubicBezTo>
                <a:cubicBezTo>
                  <a:pt x="165298" y="2293258"/>
                  <a:pt x="152598" y="2189843"/>
                  <a:pt x="141712" y="2144486"/>
                </a:cubicBezTo>
                <a:cubicBezTo>
                  <a:pt x="130826" y="2099129"/>
                  <a:pt x="114498" y="2129972"/>
                  <a:pt x="109055" y="2111829"/>
                </a:cubicBezTo>
                <a:cubicBezTo>
                  <a:pt x="103612" y="2093686"/>
                  <a:pt x="105427" y="2061029"/>
                  <a:pt x="109055" y="2035629"/>
                </a:cubicBezTo>
                <a:cubicBezTo>
                  <a:pt x="112683" y="2010229"/>
                  <a:pt x="121755" y="1986643"/>
                  <a:pt x="130826" y="1959429"/>
                </a:cubicBezTo>
                <a:cubicBezTo>
                  <a:pt x="139897" y="1932215"/>
                  <a:pt x="156226" y="1895929"/>
                  <a:pt x="163483" y="1872343"/>
                </a:cubicBezTo>
                <a:cubicBezTo>
                  <a:pt x="170740" y="1848757"/>
                  <a:pt x="168926" y="1868715"/>
                  <a:pt x="174369" y="1817915"/>
                </a:cubicBezTo>
                <a:cubicBezTo>
                  <a:pt x="179812" y="1767115"/>
                  <a:pt x="190697" y="1645557"/>
                  <a:pt x="196140" y="1567543"/>
                </a:cubicBezTo>
                <a:cubicBezTo>
                  <a:pt x="201583" y="1489529"/>
                  <a:pt x="208840" y="1456872"/>
                  <a:pt x="207026" y="1349829"/>
                </a:cubicBezTo>
                <a:cubicBezTo>
                  <a:pt x="205212" y="1242786"/>
                  <a:pt x="192512" y="1034143"/>
                  <a:pt x="185255" y="925286"/>
                </a:cubicBezTo>
                <a:cubicBezTo>
                  <a:pt x="177998" y="816429"/>
                  <a:pt x="170740" y="760186"/>
                  <a:pt x="163483" y="696686"/>
                </a:cubicBezTo>
                <a:cubicBezTo>
                  <a:pt x="156226" y="633186"/>
                  <a:pt x="156226" y="587829"/>
                  <a:pt x="141712" y="544286"/>
                </a:cubicBezTo>
                <a:cubicBezTo>
                  <a:pt x="127198" y="500743"/>
                  <a:pt x="96355" y="466272"/>
                  <a:pt x="76398" y="435429"/>
                </a:cubicBezTo>
                <a:cubicBezTo>
                  <a:pt x="56441" y="404586"/>
                  <a:pt x="34669" y="379186"/>
                  <a:pt x="21969" y="359229"/>
                </a:cubicBezTo>
                <a:cubicBezTo>
                  <a:pt x="9269" y="339272"/>
                  <a:pt x="-1616" y="339272"/>
                  <a:pt x="198" y="315686"/>
                </a:cubicBezTo>
                <a:cubicBezTo>
                  <a:pt x="2012" y="292100"/>
                  <a:pt x="25598" y="252186"/>
                  <a:pt x="32855" y="217715"/>
                </a:cubicBezTo>
                <a:cubicBezTo>
                  <a:pt x="40112" y="183244"/>
                  <a:pt x="43740" y="145143"/>
                  <a:pt x="43740" y="108857"/>
                </a:cubicBezTo>
                <a:cubicBezTo>
                  <a:pt x="43740" y="72571"/>
                  <a:pt x="38297" y="36285"/>
                  <a:pt x="32855" y="0"/>
                </a:cubicBezTo>
              </a:path>
            </a:pathLst>
          </a:custGeom>
          <a:noFill/>
          <a:ln w="635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kstSylinder 5"/>
          <p:cNvSpPr txBox="1"/>
          <p:nvPr/>
        </p:nvSpPr>
        <p:spPr>
          <a:xfrm>
            <a:off x="245746" y="130280"/>
            <a:ext cx="8622000" cy="923330"/>
          </a:xfrm>
          <a:prstGeom prst="rect">
            <a:avLst/>
          </a:prstGeom>
          <a:solidFill>
            <a:schemeClr val="bg1">
              <a:lumMod val="95000"/>
              <a:alpha val="85000"/>
            </a:schemeClr>
          </a:solidFill>
          <a:ln w="25400">
            <a:solidFill>
              <a:schemeClr val="tx1">
                <a:lumMod val="50000"/>
                <a:lumOff val="50000"/>
              </a:schemeClr>
            </a:solidFill>
          </a:ln>
        </p:spPr>
        <p:txBody>
          <a:bodyPr wrap="square" rtlCol="0">
            <a:spAutoFit/>
          </a:bodyPr>
          <a:lstStyle/>
          <a:p>
            <a:pPr algn="ctr">
              <a:lnSpc>
                <a:spcPct val="150000"/>
              </a:lnSpc>
              <a:spcBef>
                <a:spcPts val="600"/>
              </a:spcBef>
              <a:spcAft>
                <a:spcPts val="600"/>
              </a:spcAft>
            </a:pPr>
            <a:r>
              <a:rPr lang="nb-NO" sz="3600" dirty="0" smtClean="0">
                <a:latin typeface="Andalus" panose="02020603050405020304" pitchFamily="18" charset="-78"/>
                <a:cs typeface="Andalus" panose="02020603050405020304" pitchFamily="18" charset="-78"/>
              </a:rPr>
              <a:t>Om evolusjon + egenskaper innen systemer:</a:t>
            </a:r>
            <a:endParaRPr lang="nb-NO" sz="3600" dirty="0">
              <a:latin typeface="Andalus" panose="02020603050405020304" pitchFamily="18" charset="-78"/>
              <a:cs typeface="Andalus" panose="02020603050405020304" pitchFamily="18" charset="-78"/>
            </a:endParaRPr>
          </a:p>
        </p:txBody>
      </p:sp>
      <p:sp>
        <p:nvSpPr>
          <p:cNvPr id="2" name="TekstSylinder 1"/>
          <p:cNvSpPr txBox="1"/>
          <p:nvPr/>
        </p:nvSpPr>
        <p:spPr>
          <a:xfrm>
            <a:off x="1331640" y="3682042"/>
            <a:ext cx="6480720" cy="1384995"/>
          </a:xfrm>
          <a:prstGeom prst="rect">
            <a:avLst/>
          </a:prstGeom>
          <a:solidFill>
            <a:schemeClr val="bg1">
              <a:lumMod val="95000"/>
            </a:schemeClr>
          </a:solidFill>
          <a:ln w="25400">
            <a:solidFill>
              <a:schemeClr val="tx1">
                <a:lumMod val="50000"/>
                <a:lumOff val="50000"/>
              </a:schemeClr>
            </a:solidFill>
          </a:ln>
        </p:spPr>
        <p:txBody>
          <a:bodyPr wrap="square" rtlCol="0">
            <a:spAutoFit/>
          </a:bodyPr>
          <a:lstStyle/>
          <a:p>
            <a:pPr algn="ctr">
              <a:lnSpc>
                <a:spcPct val="150000"/>
              </a:lnSpc>
            </a:pPr>
            <a:r>
              <a:rPr lang="nb-NO" sz="2800" dirty="0" smtClean="0">
                <a:latin typeface="Andalus" panose="02020603050405020304" pitchFamily="18" charset="-78"/>
                <a:cs typeface="Andalus" panose="02020603050405020304" pitchFamily="18" charset="-78"/>
              </a:rPr>
              <a:t>Like typer i 1980 og 2010, </a:t>
            </a:r>
          </a:p>
          <a:p>
            <a:pPr algn="ctr">
              <a:lnSpc>
                <a:spcPct val="150000"/>
              </a:lnSpc>
            </a:pPr>
            <a:r>
              <a:rPr lang="nb-NO" sz="2800" dirty="0" smtClean="0">
                <a:latin typeface="Andalus" panose="02020603050405020304" pitchFamily="18" charset="-78"/>
                <a:cs typeface="Andalus" panose="02020603050405020304" pitchFamily="18" charset="-78"/>
              </a:rPr>
              <a:t>men inkludering av flere egenskaper</a:t>
            </a:r>
            <a:endParaRPr lang="nb-NO" sz="2800" dirty="0">
              <a:latin typeface="Andalus" panose="02020603050405020304" pitchFamily="18" charset="-78"/>
              <a:cs typeface="Andalus" panose="02020603050405020304" pitchFamily="18" charset="-78"/>
            </a:endParaRPr>
          </a:p>
        </p:txBody>
      </p:sp>
      <p:sp>
        <p:nvSpPr>
          <p:cNvPr id="3" name="TekstSylinder 2"/>
          <p:cNvSpPr txBox="1"/>
          <p:nvPr/>
        </p:nvSpPr>
        <p:spPr>
          <a:xfrm>
            <a:off x="251520" y="6464369"/>
            <a:ext cx="2160240" cy="276999"/>
          </a:xfrm>
          <a:prstGeom prst="rect">
            <a:avLst/>
          </a:prstGeom>
          <a:noFill/>
        </p:spPr>
        <p:txBody>
          <a:bodyPr wrap="square" rtlCol="0">
            <a:spAutoFit/>
          </a:bodyPr>
          <a:lstStyle/>
          <a:p>
            <a:r>
              <a:rPr lang="nb-NO" sz="1200" dirty="0" smtClean="0">
                <a:latin typeface="Andalus" panose="02020603050405020304" pitchFamily="18" charset="-78"/>
                <a:cs typeface="Andalus" panose="02020603050405020304" pitchFamily="18" charset="-78"/>
              </a:rPr>
              <a:t>Kart: Michael Angeloff, NIBIO</a:t>
            </a:r>
            <a:endParaRPr lang="nb-NO" sz="1200" dirty="0">
              <a:latin typeface="Andalus" panose="02020603050405020304" pitchFamily="18" charset="-78"/>
              <a:cs typeface="Andalus" panose="02020603050405020304" pitchFamily="18" charset="-78"/>
            </a:endParaRPr>
          </a:p>
        </p:txBody>
      </p:sp>
      <p:pic>
        <p:nvPicPr>
          <p:cNvPr id="5" name="Ly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709451161"/>
      </p:ext>
    </p:extLst>
  </p:cSld>
  <p:clrMapOvr>
    <a:masterClrMapping/>
  </p:clrMapOvr>
  <mc:AlternateContent xmlns:mc="http://schemas.openxmlformats.org/markup-compatibility/2006">
    <mc:Choice xmlns:p14="http://schemas.microsoft.com/office/powerpoint/2010/main" Requires="p14">
      <p:transition spd="slow" p14:dur="2000" advTm="93768"/>
    </mc:Choice>
    <mc:Fallback>
      <p:transition spd="slow" advTm="93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332656"/>
            <a:ext cx="8229600" cy="994122"/>
          </a:xfrm>
        </p:spPr>
        <p:txBody>
          <a:bodyPr>
            <a:normAutofit fontScale="90000"/>
          </a:bodyPr>
          <a:lstStyle/>
          <a:p>
            <a:pPr>
              <a:lnSpc>
                <a:spcPct val="150000"/>
              </a:lnSpc>
            </a:pPr>
            <a:r>
              <a:rPr lang="nb-NO" sz="4000" dirty="0" smtClean="0">
                <a:latin typeface="Andalus" panose="02020603050405020304" pitchFamily="18" charset="-78"/>
                <a:cs typeface="Andalus" panose="02020603050405020304" pitchFamily="18" charset="-78"/>
              </a:rPr>
              <a:t>Utfordringer og kontroverser</a:t>
            </a:r>
            <a:endParaRPr lang="nb-NO" sz="4000" dirty="0">
              <a:latin typeface="Andalus" panose="02020603050405020304" pitchFamily="18" charset="-78"/>
              <a:cs typeface="Andalus" panose="02020603050405020304" pitchFamily="18" charset="-78"/>
            </a:endParaRPr>
          </a:p>
        </p:txBody>
      </p:sp>
      <p:sp>
        <p:nvSpPr>
          <p:cNvPr id="3" name="Plassholder for innhold 2"/>
          <p:cNvSpPr>
            <a:spLocks noGrp="1"/>
          </p:cNvSpPr>
          <p:nvPr>
            <p:ph idx="1"/>
          </p:nvPr>
        </p:nvSpPr>
        <p:spPr>
          <a:xfrm>
            <a:off x="457200" y="1484784"/>
            <a:ext cx="8435280" cy="5112568"/>
          </a:xfrm>
        </p:spPr>
        <p:txBody>
          <a:bodyPr>
            <a:normAutofit lnSpcReduction="10000"/>
          </a:bodyPr>
          <a:lstStyle/>
          <a:p>
            <a:pPr>
              <a:lnSpc>
                <a:spcPct val="150000"/>
              </a:lnSpc>
              <a:spcBef>
                <a:spcPts val="0"/>
              </a:spcBef>
            </a:pPr>
            <a:r>
              <a:rPr lang="nb-NO" sz="2400" dirty="0" smtClean="0">
                <a:latin typeface="Andalus" panose="02020603050405020304" pitchFamily="18" charset="-78"/>
                <a:cs typeface="Andalus" panose="02020603050405020304" pitchFamily="18" charset="-78"/>
              </a:rPr>
              <a:t>Utviklingen av systemer har vært gjennom mange kontroverser</a:t>
            </a:r>
          </a:p>
          <a:p>
            <a:pPr>
              <a:lnSpc>
                <a:spcPct val="150000"/>
              </a:lnSpc>
              <a:spcBef>
                <a:spcPts val="0"/>
              </a:spcBef>
            </a:pPr>
            <a:r>
              <a:rPr lang="nb-NO" sz="2400" dirty="0" smtClean="0">
                <a:latin typeface="Andalus" panose="02020603050405020304" pitchFamily="18" charset="-78"/>
                <a:cs typeface="Andalus" panose="02020603050405020304" pitchFamily="18" charset="-78"/>
              </a:rPr>
              <a:t>Løsningene resulterer i ulike systemer, avhengig av blant annet:</a:t>
            </a:r>
          </a:p>
          <a:p>
            <a:pPr lvl="1">
              <a:lnSpc>
                <a:spcPct val="150000"/>
              </a:lnSpc>
              <a:spcBef>
                <a:spcPts val="0"/>
              </a:spcBef>
            </a:pPr>
            <a:r>
              <a:rPr lang="nb-NO" sz="2000" dirty="0" smtClean="0">
                <a:latin typeface="Andalus" panose="02020603050405020304" pitchFamily="18" charset="-78"/>
                <a:cs typeface="Andalus" panose="02020603050405020304" pitchFamily="18" charset="-78"/>
              </a:rPr>
              <a:t>Teori- og paradigmetilhørighet</a:t>
            </a:r>
          </a:p>
          <a:p>
            <a:pPr lvl="1">
              <a:lnSpc>
                <a:spcPct val="150000"/>
              </a:lnSpc>
              <a:spcBef>
                <a:spcPts val="0"/>
              </a:spcBef>
            </a:pPr>
            <a:r>
              <a:rPr lang="nb-NO" sz="2000" dirty="0" smtClean="0">
                <a:latin typeface="Andalus" panose="02020603050405020304" pitchFamily="18" charset="-78"/>
                <a:cs typeface="Andalus" panose="02020603050405020304" pitchFamily="18" charset="-78"/>
              </a:rPr>
              <a:t>Metodevalg for typifisering</a:t>
            </a:r>
          </a:p>
          <a:p>
            <a:pPr lvl="1">
              <a:lnSpc>
                <a:spcPct val="150000"/>
              </a:lnSpc>
              <a:spcBef>
                <a:spcPts val="0"/>
              </a:spcBef>
            </a:pPr>
            <a:r>
              <a:rPr lang="nb-NO" sz="2000" dirty="0" smtClean="0">
                <a:latin typeface="Andalus" panose="02020603050405020304" pitchFamily="18" charset="-78"/>
                <a:cs typeface="Andalus" panose="02020603050405020304" pitchFamily="18" charset="-78"/>
              </a:rPr>
              <a:t>Tematisk fokus</a:t>
            </a:r>
          </a:p>
          <a:p>
            <a:pPr lvl="1">
              <a:lnSpc>
                <a:spcPct val="150000"/>
              </a:lnSpc>
              <a:spcBef>
                <a:spcPts val="0"/>
              </a:spcBef>
            </a:pPr>
            <a:r>
              <a:rPr lang="nb-NO" sz="2000" dirty="0" smtClean="0">
                <a:latin typeface="Andalus" panose="02020603050405020304" pitchFamily="18" charset="-78"/>
                <a:cs typeface="Andalus" panose="02020603050405020304" pitchFamily="18" charset="-78"/>
              </a:rPr>
              <a:t>Metodevalg for kartlegging</a:t>
            </a:r>
          </a:p>
          <a:p>
            <a:pPr>
              <a:lnSpc>
                <a:spcPct val="150000"/>
              </a:lnSpc>
              <a:spcBef>
                <a:spcPts val="0"/>
              </a:spcBef>
            </a:pPr>
            <a:r>
              <a:rPr lang="nb-NO" sz="2400" b="1" dirty="0" smtClean="0">
                <a:latin typeface="Andalus" panose="02020603050405020304" pitchFamily="18" charset="-78"/>
                <a:cs typeface="Andalus" panose="02020603050405020304" pitchFamily="18" charset="-78"/>
              </a:rPr>
              <a:t>Bruk 5 minutter på hvert spørsmål de neste 2 </a:t>
            </a:r>
            <a:r>
              <a:rPr lang="nb-NO" sz="2400" b="1" dirty="0" err="1" smtClean="0">
                <a:latin typeface="Andalus" panose="02020603050405020304" pitchFamily="18" charset="-78"/>
                <a:cs typeface="Andalus" panose="02020603050405020304" pitchFamily="18" charset="-78"/>
              </a:rPr>
              <a:t>slidene</a:t>
            </a:r>
            <a:r>
              <a:rPr lang="nb-NO" sz="2400" b="1" dirty="0" smtClean="0">
                <a:latin typeface="Andalus" panose="02020603050405020304" pitchFamily="18" charset="-78"/>
                <a:cs typeface="Andalus" panose="02020603050405020304" pitchFamily="18" charset="-78"/>
              </a:rPr>
              <a:t>, for å diskutere hvilke begrunnelser som kan ligge bak ulike løsninger? Hjelp til å identifisere utfordringer ligger i resten av </a:t>
            </a:r>
            <a:r>
              <a:rPr lang="nb-NO" sz="2400" b="1" dirty="0" err="1" smtClean="0">
                <a:latin typeface="Andalus" panose="02020603050405020304" pitchFamily="18" charset="-78"/>
                <a:cs typeface="Andalus" panose="02020603050405020304" pitchFamily="18" charset="-78"/>
              </a:rPr>
              <a:t>slidene</a:t>
            </a:r>
            <a:r>
              <a:rPr lang="nb-NO" sz="2400" b="1" dirty="0" smtClean="0">
                <a:latin typeface="Andalus" panose="02020603050405020304" pitchFamily="18" charset="-78"/>
                <a:cs typeface="Andalus" panose="02020603050405020304" pitchFamily="18" charset="-78"/>
              </a:rPr>
              <a:t> – hentet fra kartleggingsveileder</a:t>
            </a:r>
          </a:p>
        </p:txBody>
      </p:sp>
      <p:pic>
        <p:nvPicPr>
          <p:cNvPr id="4" name="Lyd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3165830555"/>
      </p:ext>
    </p:extLst>
  </p:cSld>
  <p:clrMapOvr>
    <a:masterClrMapping/>
  </p:clrMapOvr>
  <mc:AlternateContent xmlns:mc="http://schemas.openxmlformats.org/markup-compatibility/2006">
    <mc:Choice xmlns:p14="http://schemas.microsoft.com/office/powerpoint/2010/main" Requires="p14">
      <p:transition spd="slow" p14:dur="2000" advTm="209763"/>
    </mc:Choice>
    <mc:Fallback>
      <p:transition spd="slow" advTm="2097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8"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490662"/>
            <a:ext cx="8229600" cy="850106"/>
          </a:xfrm>
        </p:spPr>
        <p:txBody>
          <a:bodyPr>
            <a:normAutofit/>
          </a:bodyPr>
          <a:lstStyle/>
          <a:p>
            <a:r>
              <a:rPr lang="nb-NO" sz="4000" dirty="0">
                <a:latin typeface="Andalus" panose="02020603050405020304" pitchFamily="18" charset="-78"/>
                <a:cs typeface="Andalus" panose="02020603050405020304" pitchFamily="18" charset="-78"/>
              </a:rPr>
              <a:t>H</a:t>
            </a:r>
            <a:r>
              <a:rPr lang="nb-NO" sz="4000" dirty="0" smtClean="0">
                <a:latin typeface="Andalus" panose="02020603050405020304" pitchFamily="18" charset="-78"/>
                <a:cs typeface="Andalus" panose="02020603050405020304" pitchFamily="18" charset="-78"/>
              </a:rPr>
              <a:t>jemmeoppgave 1</a:t>
            </a:r>
            <a:endParaRPr lang="nb-NO" sz="4000" dirty="0">
              <a:latin typeface="Andalus" panose="02020603050405020304" pitchFamily="18" charset="-78"/>
              <a:cs typeface="Andalus" panose="02020603050405020304" pitchFamily="18" charset="-78"/>
            </a:endParaRPr>
          </a:p>
        </p:txBody>
      </p:sp>
      <p:sp>
        <p:nvSpPr>
          <p:cNvPr id="3" name="Plassholder for innhold 2"/>
          <p:cNvSpPr>
            <a:spLocks noGrp="1"/>
          </p:cNvSpPr>
          <p:nvPr>
            <p:ph idx="1"/>
          </p:nvPr>
        </p:nvSpPr>
        <p:spPr>
          <a:xfrm>
            <a:off x="323528" y="1484784"/>
            <a:ext cx="8496944" cy="5112568"/>
          </a:xfrm>
        </p:spPr>
        <p:txBody>
          <a:bodyPr>
            <a:normAutofit/>
          </a:bodyPr>
          <a:lstStyle/>
          <a:p>
            <a:pPr>
              <a:lnSpc>
                <a:spcPct val="150000"/>
              </a:lnSpc>
              <a:spcBef>
                <a:spcPts val="0"/>
              </a:spcBef>
            </a:pPr>
            <a:r>
              <a:rPr lang="nb-NO" sz="2400" b="1" dirty="0" smtClean="0">
                <a:latin typeface="Andalus" panose="02020603050405020304" pitchFamily="18" charset="-78"/>
                <a:cs typeface="Andalus" panose="02020603050405020304" pitchFamily="18" charset="-78"/>
              </a:rPr>
              <a:t>Hvilke paradigmer «dyrker» utviklerne?</a:t>
            </a:r>
          </a:p>
          <a:p>
            <a:pPr lvl="1">
              <a:lnSpc>
                <a:spcPct val="150000"/>
              </a:lnSpc>
              <a:spcBef>
                <a:spcPts val="0"/>
              </a:spcBef>
            </a:pPr>
            <a:r>
              <a:rPr lang="nb-NO" sz="2000" dirty="0" smtClean="0">
                <a:latin typeface="Andalus" panose="02020603050405020304" pitchFamily="18" charset="-78"/>
                <a:cs typeface="Andalus" panose="02020603050405020304" pitchFamily="18" charset="-78"/>
              </a:rPr>
              <a:t>Gradientperspektivet, plantesosiologien, eller fysiognomien?</a:t>
            </a:r>
          </a:p>
          <a:p>
            <a:pPr>
              <a:lnSpc>
                <a:spcPct val="150000"/>
              </a:lnSpc>
              <a:spcBef>
                <a:spcPts val="0"/>
              </a:spcBef>
            </a:pPr>
            <a:r>
              <a:rPr lang="nb-NO" sz="2400" b="1" dirty="0" smtClean="0">
                <a:latin typeface="Andalus" panose="02020603050405020304" pitchFamily="18" charset="-78"/>
                <a:cs typeface="Andalus" panose="02020603050405020304" pitchFamily="18" charset="-78"/>
              </a:rPr>
              <a:t>Hva er formålet med systemet?</a:t>
            </a:r>
          </a:p>
          <a:p>
            <a:pPr lvl="1">
              <a:lnSpc>
                <a:spcPct val="150000"/>
              </a:lnSpc>
              <a:spcBef>
                <a:spcPts val="0"/>
              </a:spcBef>
            </a:pPr>
            <a:r>
              <a:rPr lang="nb-NO" sz="2000" dirty="0" smtClean="0">
                <a:latin typeface="Andalus" panose="02020603050405020304" pitchFamily="18" charset="-78"/>
                <a:cs typeface="Andalus" panose="02020603050405020304" pitchFamily="18" charset="-78"/>
              </a:rPr>
              <a:t>Beskrivelse, kartlegging, overvåking, eller forskning?</a:t>
            </a:r>
          </a:p>
          <a:p>
            <a:pPr>
              <a:lnSpc>
                <a:spcPct val="150000"/>
              </a:lnSpc>
              <a:spcBef>
                <a:spcPts val="0"/>
              </a:spcBef>
            </a:pPr>
            <a:r>
              <a:rPr lang="nb-NO" sz="2400" b="1" dirty="0" smtClean="0">
                <a:latin typeface="Andalus" panose="02020603050405020304" pitchFamily="18" charset="-78"/>
                <a:cs typeface="Andalus" panose="02020603050405020304" pitchFamily="18" charset="-78"/>
              </a:rPr>
              <a:t>Hvilken del av naturen adresserer systemet?</a:t>
            </a:r>
          </a:p>
          <a:p>
            <a:pPr lvl="1">
              <a:lnSpc>
                <a:spcPct val="150000"/>
              </a:lnSpc>
              <a:spcBef>
                <a:spcPts val="0"/>
              </a:spcBef>
            </a:pPr>
            <a:r>
              <a:rPr lang="nb-NO" sz="2000" dirty="0" smtClean="0">
                <a:latin typeface="Andalus" panose="02020603050405020304" pitchFamily="18" charset="-78"/>
                <a:cs typeface="Andalus" panose="02020603050405020304" pitchFamily="18" charset="-78"/>
              </a:rPr>
              <a:t>Arter, vegetasjons- eller naturtyper, egenskaper, ressurser, avleda temaer, eller «underliggende» temaer osv?</a:t>
            </a:r>
          </a:p>
          <a:p>
            <a:pPr>
              <a:lnSpc>
                <a:spcPct val="150000"/>
              </a:lnSpc>
              <a:spcBef>
                <a:spcPts val="0"/>
              </a:spcBef>
            </a:pPr>
            <a:r>
              <a:rPr lang="nb-NO" sz="2400" b="1" dirty="0">
                <a:latin typeface="Andalus" panose="02020603050405020304" pitchFamily="18" charset="-78"/>
                <a:cs typeface="Andalus" panose="02020603050405020304" pitchFamily="18" charset="-78"/>
              </a:rPr>
              <a:t>Hvilken struktur har systemet og hvordan er det generert?</a:t>
            </a:r>
          </a:p>
          <a:p>
            <a:pPr lvl="1">
              <a:lnSpc>
                <a:spcPct val="150000"/>
              </a:lnSpc>
              <a:spcBef>
                <a:spcPts val="0"/>
              </a:spcBef>
            </a:pPr>
            <a:r>
              <a:rPr lang="nb-NO" sz="2000" dirty="0" smtClean="0">
                <a:latin typeface="Andalus" panose="02020603050405020304" pitchFamily="18" charset="-78"/>
                <a:cs typeface="Andalus" panose="02020603050405020304" pitchFamily="18" charset="-78"/>
              </a:rPr>
              <a:t>Avhengige eller uavhengige nivåer, typer, variabler / egenskaper osv?</a:t>
            </a:r>
          </a:p>
          <a:p>
            <a:pPr lvl="1">
              <a:lnSpc>
                <a:spcPct val="150000"/>
              </a:lnSpc>
              <a:spcBef>
                <a:spcPts val="0"/>
              </a:spcBef>
            </a:pPr>
            <a:r>
              <a:rPr lang="nb-NO" sz="2000" dirty="0" smtClean="0">
                <a:latin typeface="Andalus" panose="02020603050405020304" pitchFamily="18" charset="-78"/>
                <a:cs typeface="Andalus" panose="02020603050405020304" pitchFamily="18" charset="-78"/>
              </a:rPr>
              <a:t>Prinsipper, top-down eller bottom-up, hierarkisk </a:t>
            </a:r>
            <a:r>
              <a:rPr lang="nb-NO" sz="2000" dirty="0" err="1" smtClean="0">
                <a:latin typeface="Andalus" panose="02020603050405020304" pitchFamily="18" charset="-78"/>
                <a:cs typeface="Andalus" panose="02020603050405020304" pitchFamily="18" charset="-78"/>
              </a:rPr>
              <a:t>divisivt</a:t>
            </a:r>
            <a:r>
              <a:rPr lang="nb-NO" sz="2000" dirty="0" smtClean="0">
                <a:latin typeface="Andalus" panose="02020603050405020304" pitchFamily="18" charset="-78"/>
                <a:cs typeface="Andalus" panose="02020603050405020304" pitchFamily="18" charset="-78"/>
              </a:rPr>
              <a:t> osv?</a:t>
            </a:r>
            <a:endParaRPr lang="nb-NO" sz="2000" dirty="0">
              <a:latin typeface="Andalus" panose="02020603050405020304" pitchFamily="18" charset="-78"/>
              <a:cs typeface="Andalus" panose="02020603050405020304" pitchFamily="18" charset="-78"/>
            </a:endParaRPr>
          </a:p>
        </p:txBody>
      </p:sp>
      <p:pic>
        <p:nvPicPr>
          <p:cNvPr id="4" name="Ly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776917293"/>
      </p:ext>
    </p:extLst>
  </p:cSld>
  <p:clrMapOvr>
    <a:masterClrMapping/>
  </p:clrMapOvr>
  <mc:AlternateContent xmlns:mc="http://schemas.openxmlformats.org/markup-compatibility/2006">
    <mc:Choice xmlns:p14="http://schemas.microsoft.com/office/powerpoint/2010/main" Requires="p14">
      <p:transition spd="slow" p14:dur="2000" advTm="136535"/>
    </mc:Choice>
    <mc:Fallback>
      <p:transition spd="slow" advTm="1365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490662"/>
            <a:ext cx="8229600" cy="850106"/>
          </a:xfrm>
        </p:spPr>
        <p:txBody>
          <a:bodyPr>
            <a:normAutofit/>
          </a:bodyPr>
          <a:lstStyle/>
          <a:p>
            <a:r>
              <a:rPr lang="nb-NO" sz="4000" dirty="0" smtClean="0">
                <a:latin typeface="Andalus" panose="02020603050405020304" pitchFamily="18" charset="-78"/>
                <a:cs typeface="Andalus" panose="02020603050405020304" pitchFamily="18" charset="-78"/>
              </a:rPr>
              <a:t>Frivillig hjemmeoppgave 2</a:t>
            </a:r>
            <a:endParaRPr lang="nb-NO" sz="4000" dirty="0">
              <a:latin typeface="Andalus" panose="02020603050405020304" pitchFamily="18" charset="-78"/>
              <a:cs typeface="Andalus" panose="02020603050405020304" pitchFamily="18" charset="-78"/>
            </a:endParaRPr>
          </a:p>
        </p:txBody>
      </p:sp>
      <p:sp>
        <p:nvSpPr>
          <p:cNvPr id="3" name="Plassholder for innhold 2"/>
          <p:cNvSpPr>
            <a:spLocks noGrp="1"/>
          </p:cNvSpPr>
          <p:nvPr>
            <p:ph idx="1"/>
          </p:nvPr>
        </p:nvSpPr>
        <p:spPr>
          <a:xfrm>
            <a:off x="251520" y="1412776"/>
            <a:ext cx="8712968" cy="5328592"/>
          </a:xfrm>
        </p:spPr>
        <p:txBody>
          <a:bodyPr>
            <a:normAutofit/>
          </a:bodyPr>
          <a:lstStyle/>
          <a:p>
            <a:pPr>
              <a:lnSpc>
                <a:spcPct val="150000"/>
              </a:lnSpc>
              <a:spcBef>
                <a:spcPts val="0"/>
              </a:spcBef>
            </a:pPr>
            <a:r>
              <a:rPr lang="nb-NO" sz="2400" b="1" dirty="0" smtClean="0">
                <a:latin typeface="Andalus" panose="02020603050405020304" pitchFamily="18" charset="-78"/>
                <a:cs typeface="Andalus" panose="02020603050405020304" pitchFamily="18" charset="-78"/>
              </a:rPr>
              <a:t>Hvilken målestokk er systemet innrettet mot?</a:t>
            </a:r>
          </a:p>
          <a:p>
            <a:pPr lvl="1">
              <a:lnSpc>
                <a:spcPct val="150000"/>
              </a:lnSpc>
              <a:spcBef>
                <a:spcPts val="0"/>
              </a:spcBef>
            </a:pPr>
            <a:r>
              <a:rPr lang="nb-NO" sz="2000" dirty="0" smtClean="0">
                <a:latin typeface="Andalus" panose="02020603050405020304" pitchFamily="18" charset="-78"/>
                <a:cs typeface="Andalus" panose="02020603050405020304" pitchFamily="18" charset="-78"/>
              </a:rPr>
              <a:t>Lokalt, regionalt, nasjonalt, eller globalt?</a:t>
            </a:r>
          </a:p>
          <a:p>
            <a:pPr>
              <a:lnSpc>
                <a:spcPct val="150000"/>
              </a:lnSpc>
              <a:spcBef>
                <a:spcPts val="0"/>
              </a:spcBef>
            </a:pPr>
            <a:r>
              <a:rPr lang="nb-NO" sz="2400" b="1" dirty="0" smtClean="0">
                <a:latin typeface="Andalus" panose="02020603050405020304" pitchFamily="18" charset="-78"/>
                <a:cs typeface="Andalus" panose="02020603050405020304" pitchFamily="18" charset="-78"/>
              </a:rPr>
              <a:t>Hvilke materiale implementeres ved kartlegging?</a:t>
            </a:r>
          </a:p>
          <a:p>
            <a:pPr lvl="1">
              <a:lnSpc>
                <a:spcPct val="150000"/>
              </a:lnSpc>
              <a:spcBef>
                <a:spcPts val="0"/>
              </a:spcBef>
            </a:pPr>
            <a:r>
              <a:rPr lang="nb-NO" sz="2000" dirty="0" smtClean="0">
                <a:latin typeface="Andalus" panose="02020603050405020304" pitchFamily="18" charset="-78"/>
                <a:cs typeface="Andalus" panose="02020603050405020304" pitchFamily="18" charset="-78"/>
              </a:rPr>
              <a:t>In situ observasjoner, flyfoto, satellittbilder, kart, eller LiDAR?</a:t>
            </a:r>
          </a:p>
          <a:p>
            <a:pPr>
              <a:lnSpc>
                <a:spcPct val="150000"/>
              </a:lnSpc>
              <a:spcBef>
                <a:spcPts val="0"/>
              </a:spcBef>
            </a:pPr>
            <a:r>
              <a:rPr lang="nb-NO" sz="2400" b="1" dirty="0" smtClean="0">
                <a:latin typeface="Andalus" panose="02020603050405020304" pitchFamily="18" charset="-78"/>
                <a:cs typeface="Andalus" panose="02020603050405020304" pitchFamily="18" charset="-78"/>
              </a:rPr>
              <a:t>Hvilke metoder implementeres ved kartlegging?</a:t>
            </a:r>
          </a:p>
          <a:p>
            <a:pPr lvl="1">
              <a:lnSpc>
                <a:spcPct val="150000"/>
              </a:lnSpc>
              <a:spcBef>
                <a:spcPts val="0"/>
              </a:spcBef>
            </a:pPr>
            <a:r>
              <a:rPr lang="nb-NO" sz="2000" dirty="0" smtClean="0">
                <a:latin typeface="Andalus" panose="02020603050405020304" pitchFamily="18" charset="-78"/>
                <a:cs typeface="Andalus" panose="02020603050405020304" pitchFamily="18" charset="-78"/>
              </a:rPr>
              <a:t>Feltarbeid, flyfototolkning, RS, utbredelsesmodellering, eller </a:t>
            </a:r>
            <a:r>
              <a:rPr lang="nb-NO" sz="2000" dirty="0" err="1" smtClean="0">
                <a:latin typeface="Andalus" panose="02020603050405020304" pitchFamily="18" charset="-78"/>
                <a:cs typeface="Andalus" panose="02020603050405020304" pitchFamily="18" charset="-78"/>
              </a:rPr>
              <a:t>kombo</a:t>
            </a:r>
            <a:r>
              <a:rPr lang="nb-NO" sz="2000" dirty="0" smtClean="0">
                <a:latin typeface="Andalus" panose="02020603050405020304" pitchFamily="18" charset="-78"/>
                <a:cs typeface="Andalus" panose="02020603050405020304" pitchFamily="18" charset="-78"/>
              </a:rPr>
              <a:t>?</a:t>
            </a:r>
          </a:p>
          <a:p>
            <a:pPr>
              <a:lnSpc>
                <a:spcPct val="150000"/>
              </a:lnSpc>
              <a:spcBef>
                <a:spcPts val="0"/>
              </a:spcBef>
            </a:pPr>
            <a:r>
              <a:rPr lang="nb-NO" sz="2400" b="1" dirty="0" smtClean="0">
                <a:latin typeface="Andalus" panose="02020603050405020304" pitchFamily="18" charset="-78"/>
                <a:cs typeface="Andalus" panose="02020603050405020304" pitchFamily="18" charset="-78"/>
              </a:rPr>
              <a:t>Hvor godt er typer / variabler definert, beskrevet og dokumentert?</a:t>
            </a:r>
          </a:p>
          <a:p>
            <a:pPr>
              <a:lnSpc>
                <a:spcPct val="150000"/>
              </a:lnSpc>
              <a:spcBef>
                <a:spcPts val="0"/>
              </a:spcBef>
            </a:pPr>
            <a:r>
              <a:rPr lang="nb-NO" sz="2400" b="1" dirty="0" smtClean="0">
                <a:latin typeface="Andalus" panose="02020603050405020304" pitchFamily="18" charset="-78"/>
                <a:cs typeface="Andalus" panose="02020603050405020304" pitchFamily="18" charset="-78"/>
              </a:rPr>
              <a:t>Hvilke regler og systemer finnes for kartlegging?</a:t>
            </a:r>
          </a:p>
          <a:p>
            <a:pPr>
              <a:lnSpc>
                <a:spcPct val="150000"/>
              </a:lnSpc>
              <a:spcBef>
                <a:spcPts val="0"/>
              </a:spcBef>
            </a:pPr>
            <a:r>
              <a:rPr lang="nb-NO" sz="2400" b="1" dirty="0">
                <a:latin typeface="Andalus" panose="02020603050405020304" pitchFamily="18" charset="-78"/>
                <a:cs typeface="Andalus" panose="02020603050405020304" pitchFamily="18" charset="-78"/>
              </a:rPr>
              <a:t>o</a:t>
            </a:r>
            <a:r>
              <a:rPr lang="nb-NO" sz="2400" b="1" dirty="0" smtClean="0">
                <a:latin typeface="Andalus" panose="02020603050405020304" pitchFamily="18" charset="-78"/>
                <a:cs typeface="Andalus" panose="02020603050405020304" pitchFamily="18" charset="-78"/>
              </a:rPr>
              <a:t>g så videre…..</a:t>
            </a:r>
          </a:p>
        </p:txBody>
      </p:sp>
      <p:pic>
        <p:nvPicPr>
          <p:cNvPr id="4" name="Ly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715244066"/>
      </p:ext>
    </p:extLst>
  </p:cSld>
  <p:clrMapOvr>
    <a:masterClrMapping/>
  </p:clrMapOvr>
  <mc:AlternateContent xmlns:mc="http://schemas.openxmlformats.org/markup-compatibility/2006">
    <mc:Choice xmlns:p14="http://schemas.microsoft.com/office/powerpoint/2010/main" Requires="p14">
      <p:transition spd="slow" p14:dur="2000" advTm="135590"/>
    </mc:Choice>
    <mc:Fallback>
      <p:transition spd="slow" advTm="1355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3395656934"/>
              </p:ext>
            </p:extLst>
          </p:nvPr>
        </p:nvGraphicFramePr>
        <p:xfrm>
          <a:off x="179513" y="683101"/>
          <a:ext cx="8712966" cy="5626219"/>
        </p:xfrm>
        <a:graphic>
          <a:graphicData uri="http://schemas.openxmlformats.org/drawingml/2006/table">
            <a:tbl>
              <a:tblPr firstRow="1" firstCol="1" bandRow="1">
                <a:tableStyleId>{5C22544A-7EE6-4342-B048-85BDC9FD1C3A}</a:tableStyleId>
              </a:tblPr>
              <a:tblGrid>
                <a:gridCol w="1180042"/>
                <a:gridCol w="2261214"/>
                <a:gridCol w="3909830"/>
                <a:gridCol w="1361880"/>
              </a:tblGrid>
              <a:tr h="844549">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Forklaring</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1352816">
                <a:tc rowSpan="3">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Teori</a:t>
                      </a:r>
                      <a:endParaRPr lang="en-US" sz="160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GB" sz="1600">
                          <a:effectLst/>
                          <a:latin typeface="Andalus" panose="02020603050405020304" pitchFamily="18" charset="-78"/>
                          <a:cs typeface="Andalus" panose="02020603050405020304" pitchFamily="18" charset="-78"/>
                        </a:rPr>
                        <a:t>Community versus continuum concepts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a:effectLst/>
                          <a:latin typeface="Andalus" panose="02020603050405020304" pitchFamily="18" charset="-78"/>
                          <a:cs typeface="Andalus" panose="02020603050405020304" pitchFamily="18" charset="-78"/>
                        </a:rPr>
                        <a:t>Om vegetasjonen lar seg dele inn i diskrete (entydig definerte) enheter basert på vegetasjon, eller om variasjonen i naturen er kontinuerlig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de-DE" sz="1600">
                          <a:effectLst/>
                          <a:latin typeface="Andalus" panose="02020603050405020304" pitchFamily="18" charset="-78"/>
                          <a:cs typeface="Andalus" panose="02020603050405020304" pitchFamily="18" charset="-78"/>
                        </a:rPr>
                        <a:t>Ewald (2003); Austin (2005); Cárni m. flere (2011)</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1547051">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Realistic versus subjective types</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Om plantesamfunnene, som danner utgangspunktet for vegetasjonstypene, danner naturlige (realistiske) økologiske enheter eller om disse kun er sosiale konstruksjoner i en verden av naturlig variasjon </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Tansley (1935); Lindeman (1942); Keddy (1993); Dale (1994)</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1881803">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Hierachical versus non-hierarchical</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Om hvordan hierarkier av klasser eller typer, f. eks i de plantesosiologiske hierarkiske systemene (sub-assosiasjoner, assosiasjoner, allianser, divisjoner, formasjoner, eller klasser) skal oppfattes og brukes i kartleggingen</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Fremstad (1997); Bryn (2006) </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Rektangel 1"/>
          <p:cNvSpPr/>
          <p:nvPr/>
        </p:nvSpPr>
        <p:spPr>
          <a:xfrm>
            <a:off x="1331640" y="1509900"/>
            <a:ext cx="7560840" cy="13320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Ly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978013688"/>
      </p:ext>
    </p:extLst>
  </p:cSld>
  <p:clrMapOvr>
    <a:masterClrMapping/>
  </p:clrMapOvr>
  <mc:AlternateContent xmlns:mc="http://schemas.openxmlformats.org/markup-compatibility/2006">
    <mc:Choice xmlns:p14="http://schemas.microsoft.com/office/powerpoint/2010/main" Requires="p14">
      <p:transition spd="slow" p14:dur="2000" advTm="11107"/>
    </mc:Choice>
    <mc:Fallback>
      <p:transition spd="slow" advTm="111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4002149068"/>
              </p:ext>
            </p:extLst>
          </p:nvPr>
        </p:nvGraphicFramePr>
        <p:xfrm>
          <a:off x="179513" y="683101"/>
          <a:ext cx="8712966" cy="5626219"/>
        </p:xfrm>
        <a:graphic>
          <a:graphicData uri="http://schemas.openxmlformats.org/drawingml/2006/table">
            <a:tbl>
              <a:tblPr firstRow="1" firstCol="1" bandRow="1">
                <a:tableStyleId>{5C22544A-7EE6-4342-B048-85BDC9FD1C3A}</a:tableStyleId>
              </a:tblPr>
              <a:tblGrid>
                <a:gridCol w="1180042"/>
                <a:gridCol w="2261214"/>
                <a:gridCol w="3909830"/>
                <a:gridCol w="1361880"/>
              </a:tblGrid>
              <a:tr h="844549">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Forklaring</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1352816">
                <a:tc rowSpan="3">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Teori</a:t>
                      </a:r>
                      <a:endParaRPr lang="en-US" sz="160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Community versus continuum concepts</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Om vegetasjonen lar seg dele inn i diskrete (entydig definerte) enheter basert på vegetasjon, eller om variasjonen i naturen er kontinuerlig</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de-DE" sz="1600" dirty="0">
                          <a:solidFill>
                            <a:schemeClr val="bg1">
                              <a:lumMod val="50000"/>
                            </a:schemeClr>
                          </a:solidFill>
                          <a:effectLst/>
                          <a:latin typeface="Andalus" panose="02020603050405020304" pitchFamily="18" charset="-78"/>
                          <a:cs typeface="Andalus" panose="02020603050405020304" pitchFamily="18" charset="-78"/>
                        </a:rPr>
                        <a:t>Ewald (2003); Austin (2005); Cárni m. flere (2011)</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1547051">
                <a:tc vMerge="1">
                  <a:txBody>
                    <a:bodyPr/>
                    <a:lstStyle/>
                    <a:p>
                      <a:endParaRPr lang="nb-NO"/>
                    </a:p>
                  </a:txBody>
                  <a:tcPr/>
                </a:tc>
                <a:tc>
                  <a:txBody>
                    <a:bodyPr/>
                    <a:lstStyle/>
                    <a:p>
                      <a:pPr>
                        <a:lnSpc>
                          <a:spcPct val="115000"/>
                        </a:lnSpc>
                        <a:spcAft>
                          <a:spcPts val="0"/>
                        </a:spcAft>
                      </a:pPr>
                      <a:r>
                        <a:rPr lang="en-GB" sz="1600">
                          <a:effectLst/>
                          <a:latin typeface="Andalus" panose="02020603050405020304" pitchFamily="18" charset="-78"/>
                          <a:cs typeface="Andalus" panose="02020603050405020304" pitchFamily="18" charset="-78"/>
                        </a:rPr>
                        <a:t>Realistic versus subjective types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Om plantesamfunnene, som danner utgangspunktet for vegetasjonstypene, danner naturlige (realistiske) økologiske enheter eller om disse kun er sosiale konstruksjoner i en verden av naturlig variasjon </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Tansley (1935); Lindeman (1942); Keddy (1993); Dale (1994)</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r>
              <a:tr h="1881803">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Hierachical versus non-hierarchical</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Om hvordan hierarkier av klasser eller typer, f. eks i de plantesosiologiske hierarkiske systemene (sub-assosiasjoner, assosiasjoner, allianser, divisjoner, formasjoner, eller klasser) skal oppfattes og brukes i kartleggingen</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Fremstad (1997); Bryn (2006) </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ktangel 5"/>
          <p:cNvSpPr/>
          <p:nvPr/>
        </p:nvSpPr>
        <p:spPr>
          <a:xfrm>
            <a:off x="1331640" y="2841900"/>
            <a:ext cx="7560840" cy="1598552"/>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411218282"/>
      </p:ext>
    </p:extLst>
  </p:cSld>
  <p:clrMapOvr>
    <a:masterClrMapping/>
  </p:clrMapOvr>
  <mc:AlternateContent xmlns:mc="http://schemas.openxmlformats.org/markup-compatibility/2006">
    <mc:Choice xmlns:p14="http://schemas.microsoft.com/office/powerpoint/2010/main" Requires="p14">
      <p:transition spd="slow" p14:dur="2000" advTm="4052"/>
    </mc:Choice>
    <mc:Fallback>
      <p:transition spd="slow" advTm="40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418" r="7069" b="3266"/>
          <a:stretch/>
        </p:blipFill>
        <p:spPr bwMode="auto">
          <a:xfrm>
            <a:off x="539552" y="651260"/>
            <a:ext cx="3833447" cy="5730068"/>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7171"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707" r="5646"/>
          <a:stretch/>
        </p:blipFill>
        <p:spPr bwMode="auto">
          <a:xfrm>
            <a:off x="4716016" y="651260"/>
            <a:ext cx="3783215" cy="5730068"/>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495237142"/>
      </p:ext>
    </p:extLst>
  </p:cSld>
  <p:clrMapOvr>
    <a:masterClrMapping/>
  </p:clrMapOvr>
  <mc:AlternateContent xmlns:mc="http://schemas.openxmlformats.org/markup-compatibility/2006">
    <mc:Choice xmlns:p14="http://schemas.microsoft.com/office/powerpoint/2010/main" Requires="p14">
      <p:transition spd="slow" p14:dur="2000" advTm="39652"/>
    </mc:Choice>
    <mc:Fallback>
      <p:transition spd="slow" advTm="396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1983958659"/>
              </p:ext>
            </p:extLst>
          </p:nvPr>
        </p:nvGraphicFramePr>
        <p:xfrm>
          <a:off x="179513" y="683101"/>
          <a:ext cx="8712966" cy="5626219"/>
        </p:xfrm>
        <a:graphic>
          <a:graphicData uri="http://schemas.openxmlformats.org/drawingml/2006/table">
            <a:tbl>
              <a:tblPr firstRow="1" firstCol="1" bandRow="1">
                <a:tableStyleId>{5C22544A-7EE6-4342-B048-85BDC9FD1C3A}</a:tableStyleId>
              </a:tblPr>
              <a:tblGrid>
                <a:gridCol w="1180042"/>
                <a:gridCol w="2261214"/>
                <a:gridCol w="3909830"/>
                <a:gridCol w="1361880"/>
              </a:tblGrid>
              <a:tr h="844549">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Forklaring</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1352816">
                <a:tc rowSpan="3">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Teori</a:t>
                      </a:r>
                      <a:endParaRPr lang="en-US" sz="160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Community versus continuum concepts</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Om vegetasjonen lar seg dele inn i diskrete (entydig definerte) enheter basert på vegetasjon, eller om variasjonen i naturen er kontinuerlig</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de-DE" sz="1600">
                          <a:solidFill>
                            <a:schemeClr val="bg1">
                              <a:lumMod val="50000"/>
                            </a:schemeClr>
                          </a:solidFill>
                          <a:effectLst/>
                          <a:latin typeface="Andalus" panose="02020603050405020304" pitchFamily="18" charset="-78"/>
                          <a:cs typeface="Andalus" panose="02020603050405020304" pitchFamily="18" charset="-78"/>
                        </a:rPr>
                        <a:t>Ewald (2003); Austin (2005); Cárni m. flere (2011)</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1547051">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Realistic versus subjective types</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Om plantesamfunnene, som danner utgangspunktet for vegetasjonstypene, danner naturlige (realistiske) økologiske enheter eller om disse kun er sosiale konstruksjoner i en verden av naturlig variasjon </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Tansley (1935); Lindeman (1942); Keddy (1993); Dale (1994)</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1881803">
                <a:tc vMerge="1">
                  <a:txBody>
                    <a:bodyPr/>
                    <a:lstStyle/>
                    <a:p>
                      <a:endParaRPr lang="nb-NO"/>
                    </a:p>
                  </a:txBody>
                  <a:tcPr/>
                </a:tc>
                <a:tc>
                  <a:txBody>
                    <a:bodyPr/>
                    <a:lstStyle/>
                    <a:p>
                      <a:pPr>
                        <a:lnSpc>
                          <a:spcPct val="115000"/>
                        </a:lnSpc>
                        <a:spcAft>
                          <a:spcPts val="0"/>
                        </a:spcAft>
                      </a:pPr>
                      <a:r>
                        <a:rPr lang="en-GB" sz="1600">
                          <a:effectLst/>
                          <a:latin typeface="Andalus" panose="02020603050405020304" pitchFamily="18" charset="-78"/>
                          <a:cs typeface="Andalus" panose="02020603050405020304" pitchFamily="18" charset="-78"/>
                        </a:rPr>
                        <a:t>Hierachical versus non-hierarchical</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Om hvordan hierarkier av klasser eller typer, f. eks i de plantesosiologiske hierarkiske systemene (sub-assosiasjoner, assosiasjoner, allianser, divisjoner, formasjoner, eller klasser) skal oppfattes og brukes i kartleggingen</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Fremstad (1997); Bryn (2006) </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ktangel 6"/>
          <p:cNvSpPr/>
          <p:nvPr/>
        </p:nvSpPr>
        <p:spPr>
          <a:xfrm>
            <a:off x="1331640" y="4438095"/>
            <a:ext cx="7560840" cy="1882948"/>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411218282"/>
      </p:ext>
    </p:extLst>
  </p:cSld>
  <p:clrMapOvr>
    <a:masterClrMapping/>
  </p:clrMapOvr>
  <mc:AlternateContent xmlns:mc="http://schemas.openxmlformats.org/markup-compatibility/2006">
    <mc:Choice xmlns:p14="http://schemas.microsoft.com/office/powerpoint/2010/main" Requires="p14">
      <p:transition spd="slow" p14:dur="2000" advTm="2893"/>
    </mc:Choice>
    <mc:Fallback>
      <p:transition spd="slow" advTm="28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1484587373"/>
              </p:ext>
            </p:extLst>
          </p:nvPr>
        </p:nvGraphicFramePr>
        <p:xfrm>
          <a:off x="251520" y="260649"/>
          <a:ext cx="8712968" cy="6336702"/>
        </p:xfrm>
        <a:graphic>
          <a:graphicData uri="http://schemas.openxmlformats.org/drawingml/2006/table">
            <a:tbl>
              <a:tblPr firstRow="1" firstCol="1" bandRow="1">
                <a:tableStyleId>{5C22544A-7EE6-4342-B048-85BDC9FD1C3A}</a:tableStyleId>
              </a:tblPr>
              <a:tblGrid>
                <a:gridCol w="1224136"/>
                <a:gridCol w="2080782"/>
                <a:gridCol w="4046170"/>
                <a:gridCol w="1361880"/>
              </a:tblGrid>
              <a:tr h="826526">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2479579">
                <a:tc rowSpan="3">
                  <a:txBody>
                    <a:bodyPr/>
                    <a:lstStyle/>
                    <a:p>
                      <a:pPr>
                        <a:lnSpc>
                          <a:spcPct val="115000"/>
                        </a:lnSpc>
                        <a:spcAft>
                          <a:spcPts val="0"/>
                        </a:spcAft>
                      </a:pPr>
                      <a:r>
                        <a:rPr lang="de-DE" sz="1600" dirty="0">
                          <a:effectLst/>
                          <a:latin typeface="Andalus" panose="02020603050405020304" pitchFamily="18" charset="-78"/>
                          <a:cs typeface="Andalus" panose="02020603050405020304" pitchFamily="18" charset="-78"/>
                        </a:rPr>
                        <a:t>Typifiserings-metoder</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GB" sz="1600">
                          <a:effectLst/>
                          <a:latin typeface="Andalus" panose="02020603050405020304" pitchFamily="18" charset="-78"/>
                          <a:cs typeface="Andalus" panose="02020603050405020304" pitchFamily="18" charset="-78"/>
                        </a:rPr>
                        <a:t>Classification versus ordination</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Hvilke metoder som er egnet til å ordne relevé’er (det vil si observasjonsflater) i typer eller klasser; om artssammensetningen bør klassifiseres (eller typifiseres) direkte eller om det er mer hensiktsmessig å bruke ordinasjonsmetoder for å identifisere gradienter i artssammensetning, som i sin tur benyttes til typeinndeling </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Braun-Blanquet (1964); Økland &amp; Bendiksen (1985); Økland (1990); Dierschke (1994)</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1377544">
                <a:tc vMerge="1">
                  <a:txBody>
                    <a:bodyPr/>
                    <a:lstStyle/>
                    <a:p>
                      <a:endParaRPr lang="nb-NO"/>
                    </a:p>
                  </a:txBody>
                  <a:tcPr/>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Classification versus typification</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Hvordan enhetene genereres, hvordan de relaterer seg til hverandre, og om eventuelle hierarkier skal oppfattes som «top-down» (klassifikasjon) eller «bottom-up» (typifisering)</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US" sz="1600" dirty="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1653053">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Extensive typification system versus restricted typification- and description system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Hvordan variasjonen i naturen skal «pakkes». Skal all variasjon pakkes inn til et meget stort antall typer, eller skal det være et begrenset antall typer som kan beskrives ytterligere ved hjelp av variabler fra et beskrivelsessystem?</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US" sz="1600" dirty="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ktangel 5"/>
          <p:cNvSpPr/>
          <p:nvPr/>
        </p:nvSpPr>
        <p:spPr>
          <a:xfrm>
            <a:off x="1440487" y="1076182"/>
            <a:ext cx="7487162" cy="2496834"/>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4113402353"/>
      </p:ext>
    </p:extLst>
  </p:cSld>
  <p:clrMapOvr>
    <a:masterClrMapping/>
  </p:clrMapOvr>
  <mc:AlternateContent xmlns:mc="http://schemas.openxmlformats.org/markup-compatibility/2006">
    <mc:Choice xmlns:p14="http://schemas.microsoft.com/office/powerpoint/2010/main" Requires="p14">
      <p:transition spd="slow" p14:dur="2000" advTm="2741"/>
    </mc:Choice>
    <mc:Fallback>
      <p:transition spd="slow" advTm="27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633045579"/>
              </p:ext>
            </p:extLst>
          </p:nvPr>
        </p:nvGraphicFramePr>
        <p:xfrm>
          <a:off x="251520" y="260649"/>
          <a:ext cx="8712968" cy="6336702"/>
        </p:xfrm>
        <a:graphic>
          <a:graphicData uri="http://schemas.openxmlformats.org/drawingml/2006/table">
            <a:tbl>
              <a:tblPr firstRow="1" firstCol="1" bandRow="1">
                <a:tableStyleId>{5C22544A-7EE6-4342-B048-85BDC9FD1C3A}</a:tableStyleId>
              </a:tblPr>
              <a:tblGrid>
                <a:gridCol w="1224136"/>
                <a:gridCol w="2080782"/>
                <a:gridCol w="4046170"/>
                <a:gridCol w="1361880"/>
              </a:tblGrid>
              <a:tr h="826526">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2479579">
                <a:tc rowSpan="3">
                  <a:txBody>
                    <a:bodyPr/>
                    <a:lstStyle/>
                    <a:p>
                      <a:pPr>
                        <a:lnSpc>
                          <a:spcPct val="115000"/>
                        </a:lnSpc>
                        <a:spcAft>
                          <a:spcPts val="0"/>
                        </a:spcAft>
                      </a:pPr>
                      <a:r>
                        <a:rPr lang="de-DE" sz="1600" dirty="0">
                          <a:effectLst/>
                          <a:latin typeface="Andalus" panose="02020603050405020304" pitchFamily="18" charset="-78"/>
                          <a:cs typeface="Andalus" panose="02020603050405020304" pitchFamily="18" charset="-78"/>
                        </a:rPr>
                        <a:t>Typifiserings-metoder</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Classification versus ordination</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Hvilke metoder som er egnet til å ordne relevé’er (det vil si observasjonsflater) i typer eller klasser; om artssammensetningen bør klassifiseres (eller typifiseres) direkte eller om det er mer hensiktsmessig å bruke ordinasjonsmetoder for å identifisere gradienter i artssammensetning, som i sin tur benyttes til typeinndeling </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Braun-Blanquet (1964); Økland &amp; Bendiksen (1985); Økland (1990); Dierschke (1994)</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1377544">
                <a:tc vMerge="1">
                  <a:txBody>
                    <a:bodyPr/>
                    <a:lstStyle/>
                    <a:p>
                      <a:endParaRPr lang="nb-NO"/>
                    </a:p>
                  </a:txBody>
                  <a:tcPr/>
                </a:tc>
                <a:tc>
                  <a:txBody>
                    <a:bodyPr/>
                    <a:lstStyle/>
                    <a:p>
                      <a:pPr>
                        <a:lnSpc>
                          <a:spcPct val="115000"/>
                        </a:lnSpc>
                        <a:spcAft>
                          <a:spcPts val="0"/>
                        </a:spcAft>
                      </a:pPr>
                      <a:r>
                        <a:rPr lang="en-GB" sz="1600">
                          <a:effectLst/>
                          <a:latin typeface="Andalus" panose="02020603050405020304" pitchFamily="18" charset="-78"/>
                          <a:cs typeface="Andalus" panose="02020603050405020304" pitchFamily="18" charset="-78"/>
                        </a:rPr>
                        <a:t>Classification versus typification</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Hvordan enhetene genereres, hvordan de relaterer seg til hverandre, og om eventuelle hierarkier skal oppfattes som «top-down» (klassifikasjon) eller «bottom-up» (typifisering)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US" sz="1600" dirty="0">
                          <a:effectLst/>
                          <a:latin typeface="Andalus" panose="02020603050405020304" pitchFamily="18" charset="-78"/>
                          <a:cs typeface="Andalus" panose="02020603050405020304" pitchFamily="18" charset="-78"/>
                        </a:rPr>
                        <a:t>Bryn m. flere (in prep.)</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r>
              <a:tr h="1653053">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Extensive typification system versus restricted typification- and description system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Hvordan variasjonen i naturen skal «pakkes». Skal all variasjon pakkes inn til et meget stort antall typer, eller skal det være et begrenset antall typer som kan beskrives ytterligere ved hjelp av variabler fra et beskrivelsessystem?</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US" sz="1600" dirty="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ktangel 6"/>
          <p:cNvSpPr/>
          <p:nvPr/>
        </p:nvSpPr>
        <p:spPr>
          <a:xfrm>
            <a:off x="1438817" y="3571346"/>
            <a:ext cx="7498885" cy="1369822"/>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3445325211"/>
      </p:ext>
    </p:extLst>
  </p:cSld>
  <p:clrMapOvr>
    <a:masterClrMapping/>
  </p:clrMapOvr>
  <mc:AlternateContent xmlns:mc="http://schemas.openxmlformats.org/markup-compatibility/2006">
    <mc:Choice xmlns:p14="http://schemas.microsoft.com/office/powerpoint/2010/main" Requires="p14">
      <p:transition spd="slow" p14:dur="2000" advTm="1279"/>
    </mc:Choice>
    <mc:Fallback>
      <p:transition spd="slow" advTm="12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744338134"/>
              </p:ext>
            </p:extLst>
          </p:nvPr>
        </p:nvGraphicFramePr>
        <p:xfrm>
          <a:off x="251520" y="260649"/>
          <a:ext cx="8712968" cy="6336702"/>
        </p:xfrm>
        <a:graphic>
          <a:graphicData uri="http://schemas.openxmlformats.org/drawingml/2006/table">
            <a:tbl>
              <a:tblPr firstRow="1" firstCol="1" bandRow="1">
                <a:tableStyleId>{5C22544A-7EE6-4342-B048-85BDC9FD1C3A}</a:tableStyleId>
              </a:tblPr>
              <a:tblGrid>
                <a:gridCol w="1224136"/>
                <a:gridCol w="2080782"/>
                <a:gridCol w="4046170"/>
                <a:gridCol w="1361880"/>
              </a:tblGrid>
              <a:tr h="826526">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2479579">
                <a:tc rowSpan="3">
                  <a:txBody>
                    <a:bodyPr/>
                    <a:lstStyle/>
                    <a:p>
                      <a:pPr>
                        <a:lnSpc>
                          <a:spcPct val="115000"/>
                        </a:lnSpc>
                        <a:spcAft>
                          <a:spcPts val="0"/>
                        </a:spcAft>
                      </a:pPr>
                      <a:r>
                        <a:rPr lang="de-DE" sz="1600" dirty="0">
                          <a:effectLst/>
                          <a:latin typeface="Andalus" panose="02020603050405020304" pitchFamily="18" charset="-78"/>
                          <a:cs typeface="Andalus" panose="02020603050405020304" pitchFamily="18" charset="-78"/>
                        </a:rPr>
                        <a:t>Typifiserings-metoder</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Classification versus ordination</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Hvilke metoder som er egnet til å ordne relevé’er (det vil si observasjonsflater) i typer eller klasser; om artssammensetningen bør klassifiseres (eller typifiseres) direkte eller om det er mer hensiktsmessig å bruke ordinasjonsmetoder for å identifisere gradienter i artssammensetning, som i sin tur benyttes til typeinndeling </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Braun-Blanquet (1964); Økland &amp; Bendiksen (1985); Økland (1990); Dierschke (1994)</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1377544">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Classification versus typification</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Hvordan enhetene genereres, hvordan de relaterer seg til hverandre, og om eventuelle hierarkier skal oppfattes som «top-down» (klassifikasjon) eller «bottom-up» (typifisering)</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US" sz="1600" dirty="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1653053">
                <a:tc vMerge="1">
                  <a:txBody>
                    <a:bodyPr/>
                    <a:lstStyle/>
                    <a:p>
                      <a:endParaRPr lang="nb-NO"/>
                    </a:p>
                  </a:txBody>
                  <a:tcPr/>
                </a:tc>
                <a:tc>
                  <a:txBody>
                    <a:bodyPr/>
                    <a:lstStyle/>
                    <a:p>
                      <a:pPr>
                        <a:lnSpc>
                          <a:spcPct val="115000"/>
                        </a:lnSpc>
                        <a:spcAft>
                          <a:spcPts val="0"/>
                        </a:spcAft>
                      </a:pPr>
                      <a:r>
                        <a:rPr lang="en-GB" sz="1600">
                          <a:effectLst/>
                          <a:latin typeface="Andalus" panose="02020603050405020304" pitchFamily="18" charset="-78"/>
                          <a:cs typeface="Andalus" panose="02020603050405020304" pitchFamily="18" charset="-78"/>
                        </a:rPr>
                        <a:t>Extensive typification system versus restricted typification- and description system </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Hvordan variasjonen i naturen skal «pakkes». Skal all variasjon pakkes inn til et meget stort antall typer, eller skal det være et begrenset antall typer som kan beskrives ytterligere ved hjelp av variabler fra et beskrivelsessystem?</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US" sz="1600" dirty="0">
                          <a:effectLst/>
                          <a:latin typeface="Andalus" panose="02020603050405020304" pitchFamily="18" charset="-78"/>
                          <a:cs typeface="Andalus" panose="02020603050405020304" pitchFamily="18" charset="-78"/>
                        </a:rPr>
                        <a:t>Bryn m. flere (in prep.)</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ktangel 7"/>
          <p:cNvSpPr/>
          <p:nvPr/>
        </p:nvSpPr>
        <p:spPr>
          <a:xfrm>
            <a:off x="1438816" y="4939498"/>
            <a:ext cx="7498885" cy="1657854"/>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3445325211"/>
      </p:ext>
    </p:extLst>
  </p:cSld>
  <p:clrMapOvr>
    <a:masterClrMapping/>
  </p:clrMapOvr>
  <mc:AlternateContent xmlns:mc="http://schemas.openxmlformats.org/markup-compatibility/2006">
    <mc:Choice xmlns:p14="http://schemas.microsoft.com/office/powerpoint/2010/main" Requires="p14">
      <p:transition spd="slow" p14:dur="2000" advTm="1891"/>
    </mc:Choice>
    <mc:Fallback>
      <p:transition spd="slow" advTm="18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116632"/>
            <a:ext cx="8229600" cy="792088"/>
          </a:xfrm>
        </p:spPr>
        <p:txBody>
          <a:bodyPr>
            <a:normAutofit/>
          </a:bodyPr>
          <a:lstStyle/>
          <a:p>
            <a:r>
              <a:rPr lang="en-US" sz="4000" dirty="0" smtClean="0">
                <a:latin typeface="Andalus" panose="02020603050405020304" pitchFamily="18" charset="-78"/>
                <a:cs typeface="Andalus" panose="02020603050405020304" pitchFamily="18" charset="-78"/>
              </a:rPr>
              <a:t>“Trade-off”</a:t>
            </a:r>
            <a:endParaRPr lang="en-US" sz="4000" dirty="0">
              <a:latin typeface="Andalus" panose="02020603050405020304" pitchFamily="18" charset="-78"/>
              <a:cs typeface="Andalus" panose="02020603050405020304" pitchFamily="18" charset="-78"/>
            </a:endParaRPr>
          </a:p>
        </p:txBody>
      </p:sp>
      <p:sp>
        <p:nvSpPr>
          <p:cNvPr id="3" name="Plassholder for innhold 2"/>
          <p:cNvSpPr>
            <a:spLocks noGrp="1"/>
          </p:cNvSpPr>
          <p:nvPr>
            <p:ph idx="1"/>
          </p:nvPr>
        </p:nvSpPr>
        <p:spPr>
          <a:xfrm>
            <a:off x="251520" y="908720"/>
            <a:ext cx="8640960" cy="1224136"/>
          </a:xfrm>
        </p:spPr>
        <p:txBody>
          <a:bodyPr>
            <a:normAutofit lnSpcReduction="10000"/>
          </a:bodyPr>
          <a:lstStyle/>
          <a:p>
            <a:pPr>
              <a:lnSpc>
                <a:spcPct val="150000"/>
              </a:lnSpc>
              <a:spcBef>
                <a:spcPts val="0"/>
              </a:spcBef>
            </a:pPr>
            <a:r>
              <a:rPr lang="nb-NO" sz="2600" dirty="0" smtClean="0">
                <a:latin typeface="Andalus" panose="02020603050405020304" pitchFamily="18" charset="-78"/>
                <a:cs typeface="Andalus" panose="02020603050405020304" pitchFamily="18" charset="-78"/>
              </a:rPr>
              <a:t>Det er en åpenbar “trade-</a:t>
            </a:r>
            <a:r>
              <a:rPr lang="nb-NO" sz="2600" dirty="0" err="1" smtClean="0">
                <a:latin typeface="Andalus" panose="02020603050405020304" pitchFamily="18" charset="-78"/>
                <a:cs typeface="Andalus" panose="02020603050405020304" pitchFamily="18" charset="-78"/>
              </a:rPr>
              <a:t>off</a:t>
            </a:r>
            <a:r>
              <a:rPr lang="nb-NO" sz="2600" dirty="0" smtClean="0">
                <a:latin typeface="Andalus" panose="02020603050405020304" pitchFamily="18" charset="-78"/>
                <a:cs typeface="Andalus" panose="02020603050405020304" pitchFamily="18" charset="-78"/>
              </a:rPr>
              <a:t>” i hva som ligger i  typesystemet og hva som ligger i beskrivelsessystemet</a:t>
            </a:r>
            <a:endParaRPr lang="nb-NO" sz="2600" dirty="0">
              <a:latin typeface="Andalus" panose="02020603050405020304" pitchFamily="18" charset="-78"/>
              <a:cs typeface="Andalus" panose="02020603050405020304" pitchFamily="18" charset="-78"/>
            </a:endParaRPr>
          </a:p>
        </p:txBody>
      </p:sp>
      <p:sp>
        <p:nvSpPr>
          <p:cNvPr id="4" name="TekstSylinder 3"/>
          <p:cNvSpPr txBox="1"/>
          <p:nvPr/>
        </p:nvSpPr>
        <p:spPr>
          <a:xfrm>
            <a:off x="395536" y="2348880"/>
            <a:ext cx="2448272" cy="1015663"/>
          </a:xfrm>
          <a:prstGeom prst="rect">
            <a:avLst/>
          </a:prstGeom>
          <a:solidFill>
            <a:schemeClr val="bg1">
              <a:lumMod val="95000"/>
            </a:schemeClr>
          </a:solidFill>
          <a:ln w="25400">
            <a:solidFill>
              <a:schemeClr val="tx1">
                <a:lumMod val="50000"/>
                <a:lumOff val="50000"/>
              </a:schemeClr>
            </a:solidFill>
          </a:ln>
        </p:spPr>
        <p:txBody>
          <a:bodyPr wrap="square" rtlCol="0">
            <a:spAutoFit/>
          </a:bodyPr>
          <a:lstStyle/>
          <a:p>
            <a:pPr algn="ctr"/>
            <a:r>
              <a:rPr lang="nb-NO" sz="2000" dirty="0" smtClean="0">
                <a:latin typeface="Andalus" panose="02020603050405020304" pitchFamily="18" charset="-78"/>
                <a:cs typeface="Andalus" panose="02020603050405020304" pitchFamily="18" charset="-78"/>
              </a:rPr>
              <a:t>Få typer = mye info hentes fra beskrivelsessystem</a:t>
            </a:r>
            <a:endParaRPr lang="nb-NO" sz="2000" dirty="0">
              <a:latin typeface="Andalus" panose="02020603050405020304" pitchFamily="18" charset="-78"/>
              <a:cs typeface="Andalus" panose="02020603050405020304" pitchFamily="18" charset="-78"/>
            </a:endParaRPr>
          </a:p>
        </p:txBody>
      </p:sp>
      <p:sp>
        <p:nvSpPr>
          <p:cNvPr id="5" name="TekstSylinder 4"/>
          <p:cNvSpPr txBox="1"/>
          <p:nvPr/>
        </p:nvSpPr>
        <p:spPr>
          <a:xfrm>
            <a:off x="6378312" y="2348880"/>
            <a:ext cx="2376264" cy="1015663"/>
          </a:xfrm>
          <a:prstGeom prst="rect">
            <a:avLst/>
          </a:prstGeom>
          <a:solidFill>
            <a:schemeClr val="bg1">
              <a:lumMod val="95000"/>
            </a:schemeClr>
          </a:solidFill>
          <a:ln w="25400">
            <a:solidFill>
              <a:schemeClr val="tx1">
                <a:lumMod val="50000"/>
                <a:lumOff val="50000"/>
              </a:schemeClr>
            </a:solidFill>
          </a:ln>
        </p:spPr>
        <p:txBody>
          <a:bodyPr wrap="square" rtlCol="0">
            <a:spAutoFit/>
          </a:bodyPr>
          <a:lstStyle/>
          <a:p>
            <a:pPr algn="ctr"/>
            <a:r>
              <a:rPr lang="nb-NO" sz="2000" dirty="0" smtClean="0">
                <a:latin typeface="Andalus" panose="02020603050405020304" pitchFamily="18" charset="-78"/>
                <a:cs typeface="Andalus" panose="02020603050405020304" pitchFamily="18" charset="-78"/>
              </a:rPr>
              <a:t>Mange typer = lite info hentes fra  beskrivelsessystem</a:t>
            </a:r>
            <a:endParaRPr lang="nb-NO" sz="2000" dirty="0">
              <a:latin typeface="Andalus" panose="02020603050405020304" pitchFamily="18" charset="-78"/>
              <a:cs typeface="Andalus" panose="02020603050405020304" pitchFamily="18" charset="-78"/>
            </a:endParaRPr>
          </a:p>
        </p:txBody>
      </p:sp>
      <p:sp>
        <p:nvSpPr>
          <p:cNvPr id="8" name="TekstSylinder 7"/>
          <p:cNvSpPr txBox="1"/>
          <p:nvPr/>
        </p:nvSpPr>
        <p:spPr>
          <a:xfrm>
            <a:off x="3930040" y="2530064"/>
            <a:ext cx="1368152" cy="707886"/>
          </a:xfrm>
          <a:prstGeom prst="rect">
            <a:avLst/>
          </a:prstGeom>
          <a:solidFill>
            <a:schemeClr val="bg1">
              <a:lumMod val="95000"/>
            </a:schemeClr>
          </a:solidFill>
          <a:ln w="25400">
            <a:solidFill>
              <a:schemeClr val="tx1">
                <a:lumMod val="50000"/>
                <a:lumOff val="50000"/>
              </a:schemeClr>
            </a:solidFill>
          </a:ln>
        </p:spPr>
        <p:txBody>
          <a:bodyPr wrap="square" rtlCol="0">
            <a:spAutoFit/>
          </a:bodyPr>
          <a:lstStyle/>
          <a:p>
            <a:pPr algn="ctr"/>
            <a:r>
              <a:rPr lang="nb-NO" sz="2000" dirty="0" smtClean="0">
                <a:latin typeface="Andalus" panose="02020603050405020304" pitchFamily="18" charset="-78"/>
                <a:cs typeface="Andalus" panose="02020603050405020304" pitchFamily="18" charset="-78"/>
              </a:rPr>
              <a:t>Optimal </a:t>
            </a:r>
          </a:p>
          <a:p>
            <a:pPr algn="ctr"/>
            <a:r>
              <a:rPr lang="nb-NO" sz="2000" dirty="0">
                <a:latin typeface="Andalus" panose="02020603050405020304" pitchFamily="18" charset="-78"/>
                <a:cs typeface="Andalus" panose="02020603050405020304" pitchFamily="18" charset="-78"/>
              </a:rPr>
              <a:t>b</a:t>
            </a:r>
            <a:r>
              <a:rPr lang="nb-NO" sz="2000" dirty="0" smtClean="0">
                <a:latin typeface="Andalus" panose="02020603050405020304" pitchFamily="18" charset="-78"/>
                <a:cs typeface="Andalus" panose="02020603050405020304" pitchFamily="18" charset="-78"/>
              </a:rPr>
              <a:t>alanse?</a:t>
            </a:r>
            <a:endParaRPr lang="nb-NO" sz="2000" dirty="0">
              <a:latin typeface="Andalus" panose="02020603050405020304" pitchFamily="18" charset="-78"/>
              <a:cs typeface="Andalus" panose="02020603050405020304" pitchFamily="18" charset="-78"/>
            </a:endParaRPr>
          </a:p>
        </p:txBody>
      </p:sp>
      <p:sp>
        <p:nvSpPr>
          <p:cNvPr id="9" name="Pil mot venstre og høyre 8"/>
          <p:cNvSpPr>
            <a:spLocks/>
          </p:cNvSpPr>
          <p:nvPr/>
        </p:nvSpPr>
        <p:spPr>
          <a:xfrm>
            <a:off x="5311839" y="2664208"/>
            <a:ext cx="1044000" cy="396000"/>
          </a:xfrm>
          <a:prstGeom prst="leftRightArrow">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l mot venstre og høyre 9"/>
          <p:cNvSpPr>
            <a:spLocks/>
          </p:cNvSpPr>
          <p:nvPr/>
        </p:nvSpPr>
        <p:spPr>
          <a:xfrm>
            <a:off x="2867336" y="2664208"/>
            <a:ext cx="1044000" cy="396000"/>
          </a:xfrm>
          <a:prstGeom prst="leftRightArrow">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uppe 33"/>
          <p:cNvGrpSpPr/>
          <p:nvPr/>
        </p:nvGrpSpPr>
        <p:grpSpPr>
          <a:xfrm>
            <a:off x="251520" y="4084037"/>
            <a:ext cx="3384376" cy="2585323"/>
            <a:chOff x="251520" y="4084037"/>
            <a:chExt cx="3384376" cy="2585323"/>
          </a:xfrm>
        </p:grpSpPr>
        <p:sp>
          <p:nvSpPr>
            <p:cNvPr id="19" name="TekstSylinder 18"/>
            <p:cNvSpPr txBox="1"/>
            <p:nvPr/>
          </p:nvSpPr>
          <p:spPr>
            <a:xfrm>
              <a:off x="251520" y="4084037"/>
              <a:ext cx="2664296" cy="2585323"/>
            </a:xfrm>
            <a:prstGeom prst="rect">
              <a:avLst/>
            </a:prstGeom>
            <a:noFill/>
            <a:ln w="25400">
              <a:solidFill>
                <a:schemeClr val="tx1">
                  <a:lumMod val="50000"/>
                  <a:lumOff val="50000"/>
                </a:schemeClr>
              </a:solidFill>
            </a:ln>
          </p:spPr>
          <p:txBody>
            <a:bodyPr wrap="square" rtlCol="0">
              <a:spAutoFit/>
            </a:bodyPr>
            <a:lstStyle/>
            <a:p>
              <a:pPr marL="342900" indent="-342900">
                <a:lnSpc>
                  <a:spcPct val="150000"/>
                </a:lnSpc>
                <a:buFont typeface="+mj-lt"/>
                <a:buAutoNum type="arabicPeriod"/>
              </a:pPr>
              <a:r>
                <a:rPr lang="nb-NO" dirty="0" smtClean="0">
                  <a:latin typeface="Andalus" panose="02020603050405020304" pitchFamily="18" charset="-78"/>
                  <a:cs typeface="Andalus" panose="02020603050405020304" pitchFamily="18" charset="-78"/>
                </a:rPr>
                <a:t>Kalkinnhold</a:t>
              </a:r>
            </a:p>
            <a:p>
              <a:pPr marL="342900" indent="-342900">
                <a:lnSpc>
                  <a:spcPct val="150000"/>
                </a:lnSpc>
                <a:buFont typeface="+mj-lt"/>
                <a:buAutoNum type="arabicPeriod"/>
              </a:pPr>
              <a:r>
                <a:rPr lang="nb-NO" dirty="0" smtClean="0">
                  <a:latin typeface="Andalus" panose="02020603050405020304" pitchFamily="18" charset="-78"/>
                  <a:cs typeface="Andalus" panose="02020603050405020304" pitchFamily="18" charset="-78"/>
                </a:rPr>
                <a:t>Uttørkingsfare</a:t>
              </a:r>
            </a:p>
            <a:p>
              <a:pPr marL="342900" indent="-342900">
                <a:lnSpc>
                  <a:spcPct val="150000"/>
                </a:lnSpc>
                <a:buFont typeface="+mj-lt"/>
                <a:buAutoNum type="arabicPeriod"/>
              </a:pPr>
              <a:r>
                <a:rPr lang="nb-NO" dirty="0" smtClean="0">
                  <a:latin typeface="Andalus" panose="02020603050405020304" pitchFamily="18" charset="-78"/>
                  <a:cs typeface="Andalus" panose="02020603050405020304" pitchFamily="18" charset="-78"/>
                </a:rPr>
                <a:t>Kildevannspåvirkning</a:t>
              </a:r>
            </a:p>
            <a:p>
              <a:pPr marL="342900" indent="-342900">
                <a:lnSpc>
                  <a:spcPct val="150000"/>
                </a:lnSpc>
                <a:buFont typeface="+mj-lt"/>
                <a:buAutoNum type="arabicPeriod"/>
              </a:pPr>
              <a:r>
                <a:rPr lang="nb-NO" dirty="0" err="1" smtClean="0">
                  <a:latin typeface="Andalus" panose="02020603050405020304" pitchFamily="18" charset="-78"/>
                  <a:cs typeface="Andalus" panose="02020603050405020304" pitchFamily="18" charset="-78"/>
                </a:rPr>
                <a:t>Tresjikt</a:t>
              </a:r>
              <a:endParaRPr lang="nb-NO" dirty="0" smtClean="0">
                <a:latin typeface="Andalus" panose="02020603050405020304" pitchFamily="18" charset="-78"/>
                <a:cs typeface="Andalus" panose="02020603050405020304" pitchFamily="18" charset="-78"/>
              </a:endParaRPr>
            </a:p>
            <a:p>
              <a:pPr marL="342900" indent="-342900">
                <a:lnSpc>
                  <a:spcPct val="150000"/>
                </a:lnSpc>
                <a:buFont typeface="+mj-lt"/>
                <a:buAutoNum type="arabicPeriod"/>
              </a:pPr>
              <a:r>
                <a:rPr lang="nb-NO" dirty="0" smtClean="0">
                  <a:latin typeface="Andalus" panose="02020603050405020304" pitchFamily="18" charset="-78"/>
                  <a:cs typeface="Andalus" panose="02020603050405020304" pitchFamily="18" charset="-78"/>
                </a:rPr>
                <a:t>Stående død ved</a:t>
              </a:r>
            </a:p>
            <a:p>
              <a:pPr marL="342900" indent="-342900">
                <a:lnSpc>
                  <a:spcPct val="150000"/>
                </a:lnSpc>
                <a:buFont typeface="+mj-lt"/>
                <a:buAutoNum type="arabicPeriod"/>
              </a:pPr>
              <a:r>
                <a:rPr lang="nb-NO" dirty="0" smtClean="0">
                  <a:latin typeface="Andalus" panose="02020603050405020304" pitchFamily="18" charset="-78"/>
                  <a:cs typeface="Andalus" panose="02020603050405020304" pitchFamily="18" charset="-78"/>
                </a:rPr>
                <a:t>Liggende død ved</a:t>
              </a:r>
            </a:p>
          </p:txBody>
        </p:sp>
        <p:sp>
          <p:nvSpPr>
            <p:cNvPr id="27" name="Pil høyre 26"/>
            <p:cNvSpPr/>
            <p:nvPr/>
          </p:nvSpPr>
          <p:spPr>
            <a:xfrm>
              <a:off x="2915816" y="4941168"/>
              <a:ext cx="720080" cy="360000"/>
            </a:xfrm>
            <a:prstGeom prst="rightArrow">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uppe 32"/>
          <p:cNvGrpSpPr/>
          <p:nvPr/>
        </p:nvGrpSpPr>
        <p:grpSpPr>
          <a:xfrm>
            <a:off x="107504" y="3364542"/>
            <a:ext cx="8784976" cy="3411570"/>
            <a:chOff x="107504" y="3364542"/>
            <a:chExt cx="8784976" cy="3411570"/>
          </a:xfrm>
        </p:grpSpPr>
        <p:cxnSp>
          <p:nvCxnSpPr>
            <p:cNvPr id="15" name="Vinkel 14"/>
            <p:cNvCxnSpPr>
              <a:stCxn id="13" idx="3"/>
              <a:endCxn id="12" idx="0"/>
            </p:cNvCxnSpPr>
            <p:nvPr/>
          </p:nvCxnSpPr>
          <p:spPr>
            <a:xfrm>
              <a:off x="6014637" y="4405754"/>
              <a:ext cx="213627" cy="526122"/>
            </a:xfrm>
            <a:prstGeom prst="bentConnector2">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Vinkel 15"/>
            <p:cNvCxnSpPr>
              <a:stCxn id="13" idx="1"/>
              <a:endCxn id="6" idx="0"/>
            </p:cNvCxnSpPr>
            <p:nvPr/>
          </p:nvCxnSpPr>
          <p:spPr>
            <a:xfrm rot="10800000" flipV="1">
              <a:off x="4355897" y="4405754"/>
              <a:ext cx="218741" cy="517580"/>
            </a:xfrm>
            <a:prstGeom prst="bentConnector2">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TekstSylinder 22"/>
            <p:cNvSpPr txBox="1"/>
            <p:nvPr/>
          </p:nvSpPr>
          <p:spPr>
            <a:xfrm>
              <a:off x="7308304" y="4221088"/>
              <a:ext cx="1440000" cy="369332"/>
            </a:xfrm>
            <a:prstGeom prst="rect">
              <a:avLst/>
            </a:prstGeom>
            <a:noFill/>
            <a:ln w="25400">
              <a:solidFill>
                <a:srgbClr val="003300"/>
              </a:solidFill>
            </a:ln>
          </p:spPr>
          <p:txBody>
            <a:bodyPr wrap="square" rtlCol="0">
              <a:spAutoFit/>
            </a:bodyPr>
            <a:lstStyle/>
            <a:p>
              <a:pPr algn="ctr"/>
              <a:r>
                <a:rPr lang="nb-NO" dirty="0" smtClean="0">
                  <a:latin typeface="Andalus" panose="02020603050405020304" pitchFamily="18" charset="-78"/>
                  <a:cs typeface="Andalus" panose="02020603050405020304" pitchFamily="18" charset="-78"/>
                </a:rPr>
                <a:t>Hovedtyper</a:t>
              </a:r>
              <a:endParaRPr lang="nb-NO" dirty="0">
                <a:latin typeface="Andalus" panose="02020603050405020304" pitchFamily="18" charset="-78"/>
                <a:cs typeface="Andalus" panose="02020603050405020304" pitchFamily="18" charset="-78"/>
              </a:endParaRPr>
            </a:p>
          </p:txBody>
        </p:sp>
        <p:sp>
          <p:nvSpPr>
            <p:cNvPr id="6" name="TekstSylinder 5"/>
            <p:cNvSpPr txBox="1"/>
            <p:nvPr/>
          </p:nvSpPr>
          <p:spPr>
            <a:xfrm>
              <a:off x="3635896" y="4923334"/>
              <a:ext cx="1440000" cy="369332"/>
            </a:xfrm>
            <a:prstGeom prst="rect">
              <a:avLst/>
            </a:prstGeom>
            <a:noFill/>
            <a:ln w="25400">
              <a:solidFill>
                <a:schemeClr val="tx1">
                  <a:lumMod val="50000"/>
                  <a:lumOff val="50000"/>
                </a:schemeClr>
              </a:solidFill>
            </a:ln>
          </p:spPr>
          <p:txBody>
            <a:bodyPr wrap="square" rtlCol="0">
              <a:spAutoFit/>
            </a:bodyPr>
            <a:lstStyle/>
            <a:p>
              <a:pPr algn="ctr"/>
              <a:r>
                <a:rPr lang="nb-NO" dirty="0" smtClean="0">
                  <a:latin typeface="Andalus" panose="02020603050405020304" pitchFamily="18" charset="-78"/>
                  <a:cs typeface="Andalus" panose="02020603050405020304" pitchFamily="18" charset="-78"/>
                </a:rPr>
                <a:t>Skogsmark</a:t>
              </a:r>
              <a:endParaRPr lang="nb-NO" dirty="0">
                <a:latin typeface="Andalus" panose="02020603050405020304" pitchFamily="18" charset="-78"/>
                <a:cs typeface="Andalus" panose="02020603050405020304" pitchFamily="18" charset="-78"/>
              </a:endParaRPr>
            </a:p>
          </p:txBody>
        </p:sp>
        <p:sp>
          <p:nvSpPr>
            <p:cNvPr id="12" name="TekstSylinder 11"/>
            <p:cNvSpPr txBox="1"/>
            <p:nvPr/>
          </p:nvSpPr>
          <p:spPr>
            <a:xfrm>
              <a:off x="5508264" y="4931876"/>
              <a:ext cx="1440000" cy="369332"/>
            </a:xfrm>
            <a:prstGeom prst="rect">
              <a:avLst/>
            </a:prstGeom>
            <a:noFill/>
            <a:ln w="25400">
              <a:solidFill>
                <a:schemeClr val="tx1">
                  <a:lumMod val="50000"/>
                  <a:lumOff val="50000"/>
                </a:schemeClr>
              </a:solidFill>
            </a:ln>
          </p:spPr>
          <p:txBody>
            <a:bodyPr wrap="square" rtlCol="0">
              <a:spAutoFit/>
            </a:bodyPr>
            <a:lstStyle/>
            <a:p>
              <a:pPr algn="ctr"/>
              <a:r>
                <a:rPr lang="nb-NO" dirty="0" smtClean="0">
                  <a:latin typeface="Andalus" panose="02020603050405020304" pitchFamily="18" charset="-78"/>
                  <a:cs typeface="Andalus" panose="02020603050405020304" pitchFamily="18" charset="-78"/>
                </a:rPr>
                <a:t>Åpen mark</a:t>
              </a:r>
              <a:endParaRPr lang="nb-NO" dirty="0">
                <a:latin typeface="Andalus" panose="02020603050405020304" pitchFamily="18" charset="-78"/>
                <a:cs typeface="Andalus" panose="02020603050405020304" pitchFamily="18" charset="-78"/>
              </a:endParaRPr>
            </a:p>
          </p:txBody>
        </p:sp>
        <p:sp>
          <p:nvSpPr>
            <p:cNvPr id="13" name="TekstSylinder 12"/>
            <p:cNvSpPr txBox="1"/>
            <p:nvPr/>
          </p:nvSpPr>
          <p:spPr>
            <a:xfrm>
              <a:off x="4574637" y="4221088"/>
              <a:ext cx="1440000" cy="369332"/>
            </a:xfrm>
            <a:prstGeom prst="rect">
              <a:avLst/>
            </a:prstGeom>
            <a:noFill/>
            <a:ln w="25400">
              <a:solidFill>
                <a:schemeClr val="tx1">
                  <a:lumMod val="50000"/>
                  <a:lumOff val="50000"/>
                </a:schemeClr>
              </a:solidFill>
            </a:ln>
          </p:spPr>
          <p:txBody>
            <a:bodyPr wrap="square" rtlCol="0">
              <a:spAutoFit/>
            </a:bodyPr>
            <a:lstStyle/>
            <a:p>
              <a:pPr algn="ctr"/>
              <a:r>
                <a:rPr lang="nb-NO" dirty="0" smtClean="0">
                  <a:latin typeface="Andalus" panose="02020603050405020304" pitchFamily="18" charset="-78"/>
                  <a:cs typeface="Andalus" panose="02020603050405020304" pitchFamily="18" charset="-78"/>
                </a:rPr>
                <a:t>Fastmark</a:t>
              </a:r>
              <a:endParaRPr lang="nb-NO" dirty="0">
                <a:latin typeface="Andalus" panose="02020603050405020304" pitchFamily="18" charset="-78"/>
                <a:cs typeface="Andalus" panose="02020603050405020304" pitchFamily="18" charset="-78"/>
              </a:endParaRPr>
            </a:p>
          </p:txBody>
        </p:sp>
        <p:cxnSp>
          <p:nvCxnSpPr>
            <p:cNvPr id="21" name="Rett linje 20"/>
            <p:cNvCxnSpPr/>
            <p:nvPr/>
          </p:nvCxnSpPr>
          <p:spPr>
            <a:xfrm>
              <a:off x="3659424" y="4732784"/>
              <a:ext cx="5089040" cy="4271"/>
            </a:xfrm>
            <a:prstGeom prst="line">
              <a:avLst/>
            </a:prstGeom>
            <a:ln w="25400">
              <a:solidFill>
                <a:srgbClr val="003300"/>
              </a:solidFill>
              <a:prstDash val="sysDash"/>
            </a:ln>
          </p:spPr>
          <p:style>
            <a:lnRef idx="1">
              <a:schemeClr val="accent1"/>
            </a:lnRef>
            <a:fillRef idx="0">
              <a:schemeClr val="accent1"/>
            </a:fillRef>
            <a:effectRef idx="0">
              <a:schemeClr val="accent1"/>
            </a:effectRef>
            <a:fontRef idx="minor">
              <a:schemeClr val="tx1"/>
            </a:fontRef>
          </p:style>
        </p:cxnSp>
        <p:sp>
          <p:nvSpPr>
            <p:cNvPr id="22" name="TekstSylinder 21"/>
            <p:cNvSpPr txBox="1"/>
            <p:nvPr/>
          </p:nvSpPr>
          <p:spPr>
            <a:xfrm>
              <a:off x="7308464" y="4927520"/>
              <a:ext cx="1440000" cy="369332"/>
            </a:xfrm>
            <a:prstGeom prst="rect">
              <a:avLst/>
            </a:prstGeom>
            <a:noFill/>
            <a:ln w="25400">
              <a:solidFill>
                <a:srgbClr val="003300"/>
              </a:solidFill>
            </a:ln>
          </p:spPr>
          <p:txBody>
            <a:bodyPr wrap="square" rtlCol="0">
              <a:spAutoFit/>
            </a:bodyPr>
            <a:lstStyle/>
            <a:p>
              <a:pPr algn="ctr"/>
              <a:r>
                <a:rPr lang="nb-NO" dirty="0" smtClean="0">
                  <a:latin typeface="Andalus" panose="02020603050405020304" pitchFamily="18" charset="-78"/>
                  <a:cs typeface="Andalus" panose="02020603050405020304" pitchFamily="18" charset="-78"/>
                </a:rPr>
                <a:t>Grunntyper</a:t>
              </a:r>
              <a:endParaRPr lang="nb-NO" dirty="0">
                <a:latin typeface="Andalus" panose="02020603050405020304" pitchFamily="18" charset="-78"/>
                <a:cs typeface="Andalus" panose="02020603050405020304" pitchFamily="18" charset="-78"/>
              </a:endParaRPr>
            </a:p>
          </p:txBody>
        </p:sp>
        <p:cxnSp>
          <p:nvCxnSpPr>
            <p:cNvPr id="25" name="Rett linje 24"/>
            <p:cNvCxnSpPr/>
            <p:nvPr/>
          </p:nvCxnSpPr>
          <p:spPr>
            <a:xfrm>
              <a:off x="7164288" y="4221088"/>
              <a:ext cx="0" cy="1080120"/>
            </a:xfrm>
            <a:prstGeom prst="line">
              <a:avLst/>
            </a:prstGeom>
            <a:ln w="25400">
              <a:solidFill>
                <a:srgbClr val="003300"/>
              </a:solidFill>
              <a:prstDash val="sysDash"/>
            </a:ln>
          </p:spPr>
          <p:style>
            <a:lnRef idx="1">
              <a:schemeClr val="accent1"/>
            </a:lnRef>
            <a:fillRef idx="0">
              <a:schemeClr val="accent1"/>
            </a:fillRef>
            <a:effectRef idx="0">
              <a:schemeClr val="accent1"/>
            </a:effectRef>
            <a:fontRef idx="minor">
              <a:schemeClr val="tx1"/>
            </a:fontRef>
          </p:style>
        </p:cxnSp>
        <p:sp>
          <p:nvSpPr>
            <p:cNvPr id="28" name="Rektangel 27"/>
            <p:cNvSpPr/>
            <p:nvPr/>
          </p:nvSpPr>
          <p:spPr>
            <a:xfrm>
              <a:off x="107504" y="3977768"/>
              <a:ext cx="8784976" cy="2798344"/>
            </a:xfrm>
            <a:prstGeom prst="rect">
              <a:avLst/>
            </a:prstGeom>
            <a:noFill/>
            <a:ln>
              <a:solidFill>
                <a:srgbClr val="0033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Vinkel 29"/>
            <p:cNvCxnSpPr>
              <a:stCxn id="4" idx="2"/>
              <a:endCxn id="28" idx="0"/>
            </p:cNvCxnSpPr>
            <p:nvPr/>
          </p:nvCxnSpPr>
          <p:spPr>
            <a:xfrm rot="16200000" flipH="1">
              <a:off x="2753220" y="2230995"/>
              <a:ext cx="613225" cy="2880320"/>
            </a:xfrm>
            <a:prstGeom prst="bentConnector3">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24" name="TekstSylinder 23"/>
          <p:cNvSpPr txBox="1"/>
          <p:nvPr/>
        </p:nvSpPr>
        <p:spPr>
          <a:xfrm>
            <a:off x="7710460" y="44624"/>
            <a:ext cx="1326036" cy="253916"/>
          </a:xfrm>
          <a:prstGeom prst="rect">
            <a:avLst/>
          </a:prstGeom>
          <a:noFill/>
        </p:spPr>
        <p:txBody>
          <a:bodyPr wrap="square" rtlCol="0">
            <a:spAutoFit/>
          </a:bodyPr>
          <a:lstStyle/>
          <a:p>
            <a:pPr algn="ctr"/>
            <a:r>
              <a:rPr lang="nb-NO" sz="1050" b="1" dirty="0" smtClean="0">
                <a:solidFill>
                  <a:schemeClr val="bg1">
                    <a:lumMod val="50000"/>
                  </a:schemeClr>
                </a:solidFill>
                <a:latin typeface="Andalus" panose="02020603050405020304" pitchFamily="18" charset="-78"/>
                <a:cs typeface="Andalus" panose="02020603050405020304" pitchFamily="18" charset="-78"/>
              </a:rPr>
              <a:t>Figur :Anders Bryn</a:t>
            </a:r>
            <a:endParaRPr lang="nb-NO" sz="1050" b="1" dirty="0">
              <a:solidFill>
                <a:schemeClr val="bg1">
                  <a:lumMod val="50000"/>
                </a:schemeClr>
              </a:solidFill>
              <a:latin typeface="Andalus" panose="02020603050405020304" pitchFamily="18" charset="-78"/>
              <a:cs typeface="Andalus" panose="02020603050405020304" pitchFamily="18" charset="-78"/>
            </a:endParaRPr>
          </a:p>
        </p:txBody>
      </p:sp>
      <p:pic>
        <p:nvPicPr>
          <p:cNvPr id="7" name="Lyd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1553362203"/>
      </p:ext>
    </p:extLst>
  </p:cSld>
  <p:clrMapOvr>
    <a:masterClrMapping/>
  </p:clrMapOvr>
  <mc:AlternateContent xmlns:mc="http://schemas.openxmlformats.org/markup-compatibility/2006">
    <mc:Choice xmlns:p14="http://schemas.microsoft.com/office/powerpoint/2010/main" Requires="p14">
      <p:transition spd="slow" p14:dur="2000" advTm="100377"/>
    </mc:Choice>
    <mc:Fallback>
      <p:transition spd="slow" advTm="1003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8" fill="hold" display="0">
                  <p:stCondLst>
                    <p:cond delay="indefinite"/>
                  </p:stCondLst>
                  <p:endCondLst>
                    <p:cond evt="onStopAudio" delay="0">
                      <p:tgtEl>
                        <p:sldTgt/>
                      </p:tgtEl>
                    </p:cond>
                  </p:endCondLst>
                </p:cTn>
                <p:tgtEl>
                  <p:spTgt spid="7"/>
                </p:tgtEl>
              </p:cMediaNode>
            </p:audio>
          </p:childTnLst>
        </p:cTn>
      </p:par>
    </p:tnLst>
    <p:bldLst>
      <p:bldP spid="8" grpId="0" animBg="1"/>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116632"/>
            <a:ext cx="8229600" cy="792088"/>
          </a:xfrm>
        </p:spPr>
        <p:txBody>
          <a:bodyPr>
            <a:normAutofit/>
          </a:bodyPr>
          <a:lstStyle/>
          <a:p>
            <a:r>
              <a:rPr lang="en-US" sz="4000" dirty="0" smtClean="0">
                <a:latin typeface="Andalus" panose="02020603050405020304" pitchFamily="18" charset="-78"/>
                <a:cs typeface="Andalus" panose="02020603050405020304" pitchFamily="18" charset="-78"/>
              </a:rPr>
              <a:t>“Trade-off”</a:t>
            </a:r>
            <a:endParaRPr lang="en-US" sz="4000" dirty="0">
              <a:latin typeface="Andalus" panose="02020603050405020304" pitchFamily="18" charset="-78"/>
              <a:cs typeface="Andalus" panose="02020603050405020304" pitchFamily="18" charset="-78"/>
            </a:endParaRPr>
          </a:p>
        </p:txBody>
      </p:sp>
      <p:sp>
        <p:nvSpPr>
          <p:cNvPr id="3" name="Plassholder for innhold 2"/>
          <p:cNvSpPr>
            <a:spLocks noGrp="1"/>
          </p:cNvSpPr>
          <p:nvPr>
            <p:ph idx="1"/>
          </p:nvPr>
        </p:nvSpPr>
        <p:spPr>
          <a:xfrm>
            <a:off x="251520" y="908720"/>
            <a:ext cx="8640960" cy="1224136"/>
          </a:xfrm>
        </p:spPr>
        <p:txBody>
          <a:bodyPr>
            <a:normAutofit lnSpcReduction="10000"/>
          </a:bodyPr>
          <a:lstStyle/>
          <a:p>
            <a:pPr>
              <a:lnSpc>
                <a:spcPct val="150000"/>
              </a:lnSpc>
              <a:spcBef>
                <a:spcPts val="0"/>
              </a:spcBef>
            </a:pPr>
            <a:r>
              <a:rPr lang="nb-NO" sz="2600" dirty="0" smtClean="0">
                <a:latin typeface="Andalus" panose="02020603050405020304" pitchFamily="18" charset="-78"/>
                <a:cs typeface="Andalus" panose="02020603050405020304" pitchFamily="18" charset="-78"/>
              </a:rPr>
              <a:t>Det er en åpenbar “trade-</a:t>
            </a:r>
            <a:r>
              <a:rPr lang="nb-NO" sz="2600" dirty="0" err="1" smtClean="0">
                <a:latin typeface="Andalus" panose="02020603050405020304" pitchFamily="18" charset="-78"/>
                <a:cs typeface="Andalus" panose="02020603050405020304" pitchFamily="18" charset="-78"/>
              </a:rPr>
              <a:t>off</a:t>
            </a:r>
            <a:r>
              <a:rPr lang="nb-NO" sz="2600" dirty="0" smtClean="0">
                <a:latin typeface="Andalus" panose="02020603050405020304" pitchFamily="18" charset="-78"/>
                <a:cs typeface="Andalus" panose="02020603050405020304" pitchFamily="18" charset="-78"/>
              </a:rPr>
              <a:t>” i hva som ligger i  typesystemet og hva som ligger i beskrivelsessystemet</a:t>
            </a:r>
            <a:endParaRPr lang="nb-NO" sz="2600" dirty="0">
              <a:latin typeface="Andalus" panose="02020603050405020304" pitchFamily="18" charset="-78"/>
              <a:cs typeface="Andalus" panose="02020603050405020304" pitchFamily="18" charset="-78"/>
            </a:endParaRPr>
          </a:p>
        </p:txBody>
      </p:sp>
      <p:sp>
        <p:nvSpPr>
          <p:cNvPr id="4" name="TekstSylinder 3"/>
          <p:cNvSpPr txBox="1"/>
          <p:nvPr/>
        </p:nvSpPr>
        <p:spPr>
          <a:xfrm>
            <a:off x="395536" y="2348880"/>
            <a:ext cx="2448272" cy="1015663"/>
          </a:xfrm>
          <a:prstGeom prst="rect">
            <a:avLst/>
          </a:prstGeom>
          <a:solidFill>
            <a:schemeClr val="bg1">
              <a:lumMod val="95000"/>
            </a:schemeClr>
          </a:solidFill>
          <a:ln w="25400">
            <a:solidFill>
              <a:schemeClr val="tx1">
                <a:lumMod val="50000"/>
                <a:lumOff val="50000"/>
              </a:schemeClr>
            </a:solidFill>
          </a:ln>
        </p:spPr>
        <p:txBody>
          <a:bodyPr wrap="square" rtlCol="0">
            <a:spAutoFit/>
          </a:bodyPr>
          <a:lstStyle/>
          <a:p>
            <a:pPr algn="ctr"/>
            <a:r>
              <a:rPr lang="nb-NO" sz="2000" dirty="0" smtClean="0">
                <a:latin typeface="Andalus" panose="02020603050405020304" pitchFamily="18" charset="-78"/>
                <a:cs typeface="Andalus" panose="02020603050405020304" pitchFamily="18" charset="-78"/>
              </a:rPr>
              <a:t>Få typer = mye info hentes fra beskrivelsessystem</a:t>
            </a:r>
            <a:endParaRPr lang="nb-NO" sz="2000" dirty="0">
              <a:latin typeface="Andalus" panose="02020603050405020304" pitchFamily="18" charset="-78"/>
              <a:cs typeface="Andalus" panose="02020603050405020304" pitchFamily="18" charset="-78"/>
            </a:endParaRPr>
          </a:p>
        </p:txBody>
      </p:sp>
      <p:sp>
        <p:nvSpPr>
          <p:cNvPr id="5" name="TekstSylinder 4"/>
          <p:cNvSpPr txBox="1"/>
          <p:nvPr/>
        </p:nvSpPr>
        <p:spPr>
          <a:xfrm>
            <a:off x="6378312" y="2348880"/>
            <a:ext cx="2376264" cy="1015663"/>
          </a:xfrm>
          <a:prstGeom prst="rect">
            <a:avLst/>
          </a:prstGeom>
          <a:solidFill>
            <a:schemeClr val="bg1">
              <a:lumMod val="95000"/>
            </a:schemeClr>
          </a:solidFill>
          <a:ln w="25400">
            <a:solidFill>
              <a:schemeClr val="tx1">
                <a:lumMod val="50000"/>
                <a:lumOff val="50000"/>
              </a:schemeClr>
            </a:solidFill>
          </a:ln>
        </p:spPr>
        <p:txBody>
          <a:bodyPr wrap="square" rtlCol="0">
            <a:spAutoFit/>
          </a:bodyPr>
          <a:lstStyle/>
          <a:p>
            <a:pPr algn="ctr"/>
            <a:r>
              <a:rPr lang="nb-NO" sz="2000" dirty="0" smtClean="0">
                <a:latin typeface="Andalus" panose="02020603050405020304" pitchFamily="18" charset="-78"/>
                <a:cs typeface="Andalus" panose="02020603050405020304" pitchFamily="18" charset="-78"/>
              </a:rPr>
              <a:t>Mange typer = lite info hentes fra  beskrivelsessystem</a:t>
            </a:r>
            <a:endParaRPr lang="nb-NO" sz="2000" dirty="0">
              <a:latin typeface="Andalus" panose="02020603050405020304" pitchFamily="18" charset="-78"/>
              <a:cs typeface="Andalus" panose="02020603050405020304" pitchFamily="18" charset="-78"/>
            </a:endParaRPr>
          </a:p>
        </p:txBody>
      </p:sp>
      <p:sp>
        <p:nvSpPr>
          <p:cNvPr id="8" name="TekstSylinder 7"/>
          <p:cNvSpPr txBox="1"/>
          <p:nvPr/>
        </p:nvSpPr>
        <p:spPr>
          <a:xfrm>
            <a:off x="3930040" y="2530064"/>
            <a:ext cx="1368152" cy="707886"/>
          </a:xfrm>
          <a:prstGeom prst="rect">
            <a:avLst/>
          </a:prstGeom>
          <a:solidFill>
            <a:schemeClr val="bg1">
              <a:lumMod val="95000"/>
            </a:schemeClr>
          </a:solidFill>
          <a:ln w="25400">
            <a:solidFill>
              <a:schemeClr val="tx1">
                <a:lumMod val="50000"/>
                <a:lumOff val="50000"/>
              </a:schemeClr>
            </a:solidFill>
          </a:ln>
        </p:spPr>
        <p:txBody>
          <a:bodyPr wrap="square" rtlCol="0">
            <a:spAutoFit/>
          </a:bodyPr>
          <a:lstStyle/>
          <a:p>
            <a:pPr algn="ctr"/>
            <a:r>
              <a:rPr lang="nb-NO" sz="2000" dirty="0" smtClean="0">
                <a:latin typeface="Andalus" panose="02020603050405020304" pitchFamily="18" charset="-78"/>
                <a:cs typeface="Andalus" panose="02020603050405020304" pitchFamily="18" charset="-78"/>
              </a:rPr>
              <a:t>Optimal </a:t>
            </a:r>
          </a:p>
          <a:p>
            <a:pPr algn="ctr"/>
            <a:r>
              <a:rPr lang="nb-NO" sz="2000" dirty="0">
                <a:latin typeface="Andalus" panose="02020603050405020304" pitchFamily="18" charset="-78"/>
                <a:cs typeface="Andalus" panose="02020603050405020304" pitchFamily="18" charset="-78"/>
              </a:rPr>
              <a:t>b</a:t>
            </a:r>
            <a:r>
              <a:rPr lang="nb-NO" sz="2000" dirty="0" smtClean="0">
                <a:latin typeface="Andalus" panose="02020603050405020304" pitchFamily="18" charset="-78"/>
                <a:cs typeface="Andalus" panose="02020603050405020304" pitchFamily="18" charset="-78"/>
              </a:rPr>
              <a:t>alanse?</a:t>
            </a:r>
            <a:endParaRPr lang="nb-NO" sz="2000" dirty="0">
              <a:latin typeface="Andalus" panose="02020603050405020304" pitchFamily="18" charset="-78"/>
              <a:cs typeface="Andalus" panose="02020603050405020304" pitchFamily="18" charset="-78"/>
            </a:endParaRPr>
          </a:p>
        </p:txBody>
      </p:sp>
      <p:sp>
        <p:nvSpPr>
          <p:cNvPr id="9" name="Pil mot venstre og høyre 8"/>
          <p:cNvSpPr>
            <a:spLocks/>
          </p:cNvSpPr>
          <p:nvPr/>
        </p:nvSpPr>
        <p:spPr>
          <a:xfrm>
            <a:off x="5311839" y="2664208"/>
            <a:ext cx="1044000" cy="396000"/>
          </a:xfrm>
          <a:prstGeom prst="leftRightArrow">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l mot venstre og høyre 9"/>
          <p:cNvSpPr>
            <a:spLocks/>
          </p:cNvSpPr>
          <p:nvPr/>
        </p:nvSpPr>
        <p:spPr>
          <a:xfrm>
            <a:off x="2867336" y="2664208"/>
            <a:ext cx="1044000" cy="396000"/>
          </a:xfrm>
          <a:prstGeom prst="leftRightArrow">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uppe 33"/>
          <p:cNvGrpSpPr/>
          <p:nvPr/>
        </p:nvGrpSpPr>
        <p:grpSpPr>
          <a:xfrm>
            <a:off x="251520" y="4727172"/>
            <a:ext cx="3384376" cy="1338828"/>
            <a:chOff x="251520" y="4727172"/>
            <a:chExt cx="3384376" cy="1338828"/>
          </a:xfrm>
        </p:grpSpPr>
        <p:sp>
          <p:nvSpPr>
            <p:cNvPr id="19" name="TekstSylinder 18"/>
            <p:cNvSpPr txBox="1"/>
            <p:nvPr/>
          </p:nvSpPr>
          <p:spPr>
            <a:xfrm>
              <a:off x="251520" y="4727172"/>
              <a:ext cx="2664296" cy="1338828"/>
            </a:xfrm>
            <a:prstGeom prst="rect">
              <a:avLst/>
            </a:prstGeom>
            <a:noFill/>
            <a:ln w="25400">
              <a:solidFill>
                <a:schemeClr val="tx1">
                  <a:lumMod val="50000"/>
                  <a:lumOff val="50000"/>
                </a:schemeClr>
              </a:solidFill>
            </a:ln>
          </p:spPr>
          <p:txBody>
            <a:bodyPr wrap="square" rtlCol="0">
              <a:spAutoFit/>
            </a:bodyPr>
            <a:lstStyle/>
            <a:p>
              <a:pPr marL="342900" indent="-342900">
                <a:lnSpc>
                  <a:spcPct val="150000"/>
                </a:lnSpc>
                <a:buFont typeface="+mj-lt"/>
                <a:buAutoNum type="arabicPeriod"/>
              </a:pPr>
              <a:r>
                <a:rPr lang="nb-NO" dirty="0" err="1" smtClean="0">
                  <a:latin typeface="Andalus" panose="02020603050405020304" pitchFamily="18" charset="-78"/>
                  <a:cs typeface="Andalus" panose="02020603050405020304" pitchFamily="18" charset="-78"/>
                </a:rPr>
                <a:t>Tresjikt</a:t>
              </a:r>
              <a:endParaRPr lang="nb-NO" dirty="0" smtClean="0">
                <a:latin typeface="Andalus" panose="02020603050405020304" pitchFamily="18" charset="-78"/>
                <a:cs typeface="Andalus" panose="02020603050405020304" pitchFamily="18" charset="-78"/>
              </a:endParaRPr>
            </a:p>
            <a:p>
              <a:pPr marL="342900" indent="-342900">
                <a:lnSpc>
                  <a:spcPct val="150000"/>
                </a:lnSpc>
                <a:buFont typeface="+mj-lt"/>
                <a:buAutoNum type="arabicPeriod"/>
              </a:pPr>
              <a:r>
                <a:rPr lang="nb-NO" dirty="0" smtClean="0">
                  <a:latin typeface="Andalus" panose="02020603050405020304" pitchFamily="18" charset="-78"/>
                  <a:cs typeface="Andalus" panose="02020603050405020304" pitchFamily="18" charset="-78"/>
                </a:rPr>
                <a:t>Stående død ved</a:t>
              </a:r>
            </a:p>
            <a:p>
              <a:pPr marL="342900" indent="-342900">
                <a:lnSpc>
                  <a:spcPct val="150000"/>
                </a:lnSpc>
                <a:buFont typeface="+mj-lt"/>
                <a:buAutoNum type="arabicPeriod"/>
              </a:pPr>
              <a:r>
                <a:rPr lang="nb-NO" dirty="0" smtClean="0">
                  <a:latin typeface="Andalus" panose="02020603050405020304" pitchFamily="18" charset="-78"/>
                  <a:cs typeface="Andalus" panose="02020603050405020304" pitchFamily="18" charset="-78"/>
                </a:rPr>
                <a:t>Liggende død ved</a:t>
              </a:r>
            </a:p>
          </p:txBody>
        </p:sp>
        <p:sp>
          <p:nvSpPr>
            <p:cNvPr id="27" name="Pil høyre 26"/>
            <p:cNvSpPr/>
            <p:nvPr/>
          </p:nvSpPr>
          <p:spPr>
            <a:xfrm>
              <a:off x="2915816" y="5219907"/>
              <a:ext cx="720080" cy="360000"/>
            </a:xfrm>
            <a:prstGeom prst="rightArrow">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uppe 10"/>
          <p:cNvGrpSpPr/>
          <p:nvPr/>
        </p:nvGrpSpPr>
        <p:grpSpPr>
          <a:xfrm>
            <a:off x="107504" y="3364542"/>
            <a:ext cx="8784976" cy="3411570"/>
            <a:chOff x="107504" y="3364542"/>
            <a:chExt cx="8784976" cy="3411570"/>
          </a:xfrm>
        </p:grpSpPr>
        <p:cxnSp>
          <p:nvCxnSpPr>
            <p:cNvPr id="15" name="Vinkel 14"/>
            <p:cNvCxnSpPr>
              <a:stCxn id="13" idx="3"/>
              <a:endCxn id="12" idx="0"/>
            </p:cNvCxnSpPr>
            <p:nvPr/>
          </p:nvCxnSpPr>
          <p:spPr>
            <a:xfrm>
              <a:off x="6014637" y="4405754"/>
              <a:ext cx="213627" cy="526122"/>
            </a:xfrm>
            <a:prstGeom prst="bentConnector2">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Vinkel 15"/>
            <p:cNvCxnSpPr>
              <a:stCxn id="13" idx="1"/>
              <a:endCxn id="6" idx="0"/>
            </p:cNvCxnSpPr>
            <p:nvPr/>
          </p:nvCxnSpPr>
          <p:spPr>
            <a:xfrm rot="10800000" flipV="1">
              <a:off x="4355897" y="4405754"/>
              <a:ext cx="218741" cy="517580"/>
            </a:xfrm>
            <a:prstGeom prst="bentConnector2">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TekstSylinder 22"/>
            <p:cNvSpPr txBox="1"/>
            <p:nvPr/>
          </p:nvSpPr>
          <p:spPr>
            <a:xfrm>
              <a:off x="7308304" y="4221088"/>
              <a:ext cx="1440000" cy="369332"/>
            </a:xfrm>
            <a:prstGeom prst="rect">
              <a:avLst/>
            </a:prstGeom>
            <a:noFill/>
            <a:ln w="25400">
              <a:solidFill>
                <a:srgbClr val="003300"/>
              </a:solidFill>
            </a:ln>
          </p:spPr>
          <p:txBody>
            <a:bodyPr wrap="square" rtlCol="0">
              <a:spAutoFit/>
            </a:bodyPr>
            <a:lstStyle/>
            <a:p>
              <a:pPr algn="ctr"/>
              <a:r>
                <a:rPr lang="nb-NO" dirty="0" smtClean="0">
                  <a:latin typeface="Andalus" panose="02020603050405020304" pitchFamily="18" charset="-78"/>
                  <a:cs typeface="Andalus" panose="02020603050405020304" pitchFamily="18" charset="-78"/>
                </a:rPr>
                <a:t>Hovedtyper</a:t>
              </a:r>
              <a:endParaRPr lang="nb-NO" dirty="0">
                <a:latin typeface="Andalus" panose="02020603050405020304" pitchFamily="18" charset="-78"/>
                <a:cs typeface="Andalus" panose="02020603050405020304" pitchFamily="18" charset="-78"/>
              </a:endParaRPr>
            </a:p>
          </p:txBody>
        </p:sp>
        <p:sp>
          <p:nvSpPr>
            <p:cNvPr id="6" name="TekstSylinder 5"/>
            <p:cNvSpPr txBox="1"/>
            <p:nvPr/>
          </p:nvSpPr>
          <p:spPr>
            <a:xfrm>
              <a:off x="3635896" y="4923334"/>
              <a:ext cx="1440000" cy="646331"/>
            </a:xfrm>
            <a:prstGeom prst="rect">
              <a:avLst/>
            </a:prstGeom>
            <a:noFill/>
            <a:ln w="25400">
              <a:solidFill>
                <a:schemeClr val="tx1">
                  <a:lumMod val="50000"/>
                  <a:lumOff val="50000"/>
                </a:schemeClr>
              </a:solidFill>
            </a:ln>
          </p:spPr>
          <p:txBody>
            <a:bodyPr wrap="square" rtlCol="0">
              <a:spAutoFit/>
            </a:bodyPr>
            <a:lstStyle/>
            <a:p>
              <a:pPr algn="ctr"/>
              <a:r>
                <a:rPr lang="nb-NO" dirty="0" smtClean="0">
                  <a:latin typeface="Andalus" panose="02020603050405020304" pitchFamily="18" charset="-78"/>
                  <a:cs typeface="Andalus" panose="02020603050405020304" pitchFamily="18" charset="-78"/>
                </a:rPr>
                <a:t>Kalkfattig skog</a:t>
              </a:r>
              <a:endParaRPr lang="nb-NO" dirty="0">
                <a:latin typeface="Andalus" panose="02020603050405020304" pitchFamily="18" charset="-78"/>
                <a:cs typeface="Andalus" panose="02020603050405020304" pitchFamily="18" charset="-78"/>
              </a:endParaRPr>
            </a:p>
          </p:txBody>
        </p:sp>
        <p:sp>
          <p:nvSpPr>
            <p:cNvPr id="12" name="TekstSylinder 11"/>
            <p:cNvSpPr txBox="1"/>
            <p:nvPr/>
          </p:nvSpPr>
          <p:spPr>
            <a:xfrm>
              <a:off x="5508264" y="4931876"/>
              <a:ext cx="1440000" cy="646331"/>
            </a:xfrm>
            <a:prstGeom prst="rect">
              <a:avLst/>
            </a:prstGeom>
            <a:noFill/>
            <a:ln w="25400">
              <a:solidFill>
                <a:schemeClr val="tx1">
                  <a:lumMod val="50000"/>
                  <a:lumOff val="50000"/>
                </a:schemeClr>
              </a:solidFill>
            </a:ln>
          </p:spPr>
          <p:txBody>
            <a:bodyPr wrap="square" rtlCol="0">
              <a:spAutoFit/>
            </a:bodyPr>
            <a:lstStyle/>
            <a:p>
              <a:pPr algn="ctr"/>
              <a:r>
                <a:rPr lang="nb-NO" dirty="0" smtClean="0">
                  <a:latin typeface="Andalus" panose="02020603050405020304" pitchFamily="18" charset="-78"/>
                  <a:cs typeface="Andalus" panose="02020603050405020304" pitchFamily="18" charset="-78"/>
                </a:rPr>
                <a:t>Kalkrik </a:t>
              </a:r>
            </a:p>
            <a:p>
              <a:pPr algn="ctr"/>
              <a:r>
                <a:rPr lang="nb-NO" dirty="0" smtClean="0">
                  <a:latin typeface="Andalus" panose="02020603050405020304" pitchFamily="18" charset="-78"/>
                  <a:cs typeface="Andalus" panose="02020603050405020304" pitchFamily="18" charset="-78"/>
                </a:rPr>
                <a:t>skog</a:t>
              </a:r>
              <a:endParaRPr lang="nb-NO" dirty="0">
                <a:latin typeface="Andalus" panose="02020603050405020304" pitchFamily="18" charset="-78"/>
                <a:cs typeface="Andalus" panose="02020603050405020304" pitchFamily="18" charset="-78"/>
              </a:endParaRPr>
            </a:p>
          </p:txBody>
        </p:sp>
        <p:sp>
          <p:nvSpPr>
            <p:cNvPr id="13" name="TekstSylinder 12"/>
            <p:cNvSpPr txBox="1"/>
            <p:nvPr/>
          </p:nvSpPr>
          <p:spPr>
            <a:xfrm>
              <a:off x="4574637" y="4221088"/>
              <a:ext cx="1440000" cy="369332"/>
            </a:xfrm>
            <a:prstGeom prst="rect">
              <a:avLst/>
            </a:prstGeom>
            <a:noFill/>
            <a:ln w="25400">
              <a:solidFill>
                <a:schemeClr val="tx1">
                  <a:lumMod val="50000"/>
                  <a:lumOff val="50000"/>
                </a:schemeClr>
              </a:solidFill>
            </a:ln>
          </p:spPr>
          <p:txBody>
            <a:bodyPr wrap="square" rtlCol="0">
              <a:spAutoFit/>
            </a:bodyPr>
            <a:lstStyle/>
            <a:p>
              <a:pPr algn="ctr"/>
              <a:r>
                <a:rPr lang="nb-NO" dirty="0" smtClean="0">
                  <a:latin typeface="Andalus" panose="02020603050405020304" pitchFamily="18" charset="-78"/>
                  <a:cs typeface="Andalus" panose="02020603050405020304" pitchFamily="18" charset="-78"/>
                </a:rPr>
                <a:t>Skogsmark</a:t>
              </a:r>
              <a:endParaRPr lang="nb-NO" dirty="0">
                <a:latin typeface="Andalus" panose="02020603050405020304" pitchFamily="18" charset="-78"/>
                <a:cs typeface="Andalus" panose="02020603050405020304" pitchFamily="18" charset="-78"/>
              </a:endParaRPr>
            </a:p>
          </p:txBody>
        </p:sp>
        <p:cxnSp>
          <p:nvCxnSpPr>
            <p:cNvPr id="21" name="Rett linje 20"/>
            <p:cNvCxnSpPr/>
            <p:nvPr/>
          </p:nvCxnSpPr>
          <p:spPr>
            <a:xfrm>
              <a:off x="3659424" y="4732784"/>
              <a:ext cx="5089040" cy="4271"/>
            </a:xfrm>
            <a:prstGeom prst="line">
              <a:avLst/>
            </a:prstGeom>
            <a:ln w="25400">
              <a:solidFill>
                <a:srgbClr val="003300"/>
              </a:solidFill>
              <a:prstDash val="sysDash"/>
            </a:ln>
          </p:spPr>
          <p:style>
            <a:lnRef idx="1">
              <a:schemeClr val="accent1"/>
            </a:lnRef>
            <a:fillRef idx="0">
              <a:schemeClr val="accent1"/>
            </a:fillRef>
            <a:effectRef idx="0">
              <a:schemeClr val="accent1"/>
            </a:effectRef>
            <a:fontRef idx="minor">
              <a:schemeClr val="tx1"/>
            </a:fontRef>
          </p:style>
        </p:cxnSp>
        <p:sp>
          <p:nvSpPr>
            <p:cNvPr id="22" name="TekstSylinder 21"/>
            <p:cNvSpPr txBox="1"/>
            <p:nvPr/>
          </p:nvSpPr>
          <p:spPr>
            <a:xfrm>
              <a:off x="7308464" y="4927520"/>
              <a:ext cx="1440000" cy="369332"/>
            </a:xfrm>
            <a:prstGeom prst="rect">
              <a:avLst/>
            </a:prstGeom>
            <a:noFill/>
            <a:ln w="25400">
              <a:solidFill>
                <a:srgbClr val="003300"/>
              </a:solidFill>
            </a:ln>
          </p:spPr>
          <p:txBody>
            <a:bodyPr wrap="square" rtlCol="0">
              <a:spAutoFit/>
            </a:bodyPr>
            <a:lstStyle/>
            <a:p>
              <a:pPr algn="ctr"/>
              <a:r>
                <a:rPr lang="nb-NO" dirty="0" smtClean="0">
                  <a:latin typeface="Andalus" panose="02020603050405020304" pitchFamily="18" charset="-78"/>
                  <a:cs typeface="Andalus" panose="02020603050405020304" pitchFamily="18" charset="-78"/>
                </a:rPr>
                <a:t>Grunntyper</a:t>
              </a:r>
              <a:endParaRPr lang="nb-NO" dirty="0">
                <a:latin typeface="Andalus" panose="02020603050405020304" pitchFamily="18" charset="-78"/>
                <a:cs typeface="Andalus" panose="02020603050405020304" pitchFamily="18" charset="-78"/>
              </a:endParaRPr>
            </a:p>
          </p:txBody>
        </p:sp>
        <p:cxnSp>
          <p:nvCxnSpPr>
            <p:cNvPr id="25" name="Rett linje 24"/>
            <p:cNvCxnSpPr/>
            <p:nvPr/>
          </p:nvCxnSpPr>
          <p:spPr>
            <a:xfrm>
              <a:off x="7164288" y="4221088"/>
              <a:ext cx="0" cy="2376264"/>
            </a:xfrm>
            <a:prstGeom prst="line">
              <a:avLst/>
            </a:prstGeom>
            <a:ln w="25400">
              <a:solidFill>
                <a:srgbClr val="003300"/>
              </a:solidFill>
              <a:prstDash val="sysDash"/>
            </a:ln>
          </p:spPr>
          <p:style>
            <a:lnRef idx="1">
              <a:schemeClr val="accent1"/>
            </a:lnRef>
            <a:fillRef idx="0">
              <a:schemeClr val="accent1"/>
            </a:fillRef>
            <a:effectRef idx="0">
              <a:schemeClr val="accent1"/>
            </a:effectRef>
            <a:fontRef idx="minor">
              <a:schemeClr val="tx1"/>
            </a:fontRef>
          </p:style>
        </p:cxnSp>
        <p:sp>
          <p:nvSpPr>
            <p:cNvPr id="28" name="Rektangel 27"/>
            <p:cNvSpPr/>
            <p:nvPr/>
          </p:nvSpPr>
          <p:spPr>
            <a:xfrm>
              <a:off x="107504" y="3977768"/>
              <a:ext cx="8784976" cy="2798344"/>
            </a:xfrm>
            <a:prstGeom prst="rect">
              <a:avLst/>
            </a:prstGeom>
            <a:noFill/>
            <a:ln>
              <a:solidFill>
                <a:srgbClr val="0033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Vinkel 29"/>
            <p:cNvCxnSpPr>
              <a:stCxn id="5" idx="2"/>
              <a:endCxn id="28" idx="0"/>
            </p:cNvCxnSpPr>
            <p:nvPr/>
          </p:nvCxnSpPr>
          <p:spPr>
            <a:xfrm rot="5400000">
              <a:off x="5726606" y="2137929"/>
              <a:ext cx="613225" cy="3066452"/>
            </a:xfrm>
            <a:prstGeom prst="bentConnector3">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TekstSylinder 23"/>
            <p:cNvSpPr txBox="1"/>
            <p:nvPr/>
          </p:nvSpPr>
          <p:spPr>
            <a:xfrm>
              <a:off x="3635896" y="5717581"/>
              <a:ext cx="1440000" cy="369332"/>
            </a:xfrm>
            <a:prstGeom prst="rect">
              <a:avLst/>
            </a:prstGeom>
            <a:noFill/>
            <a:ln w="25400">
              <a:solidFill>
                <a:schemeClr val="tx1">
                  <a:lumMod val="50000"/>
                  <a:lumOff val="50000"/>
                </a:schemeClr>
              </a:solidFill>
            </a:ln>
          </p:spPr>
          <p:txBody>
            <a:bodyPr wrap="square" rtlCol="0">
              <a:spAutoFit/>
            </a:bodyPr>
            <a:lstStyle/>
            <a:p>
              <a:pPr algn="ctr"/>
              <a:r>
                <a:rPr lang="nb-NO" dirty="0" smtClean="0">
                  <a:latin typeface="Andalus" panose="02020603050405020304" pitchFamily="18" charset="-78"/>
                  <a:cs typeface="Andalus" panose="02020603050405020304" pitchFamily="18" charset="-78"/>
                </a:rPr>
                <a:t>Tørr skog</a:t>
              </a:r>
              <a:endParaRPr lang="nb-NO" dirty="0">
                <a:latin typeface="Andalus" panose="02020603050405020304" pitchFamily="18" charset="-78"/>
                <a:cs typeface="Andalus" panose="02020603050405020304" pitchFamily="18" charset="-78"/>
              </a:endParaRPr>
            </a:p>
          </p:txBody>
        </p:sp>
        <p:sp>
          <p:nvSpPr>
            <p:cNvPr id="26" name="TekstSylinder 25"/>
            <p:cNvSpPr txBox="1"/>
            <p:nvPr/>
          </p:nvSpPr>
          <p:spPr>
            <a:xfrm>
              <a:off x="5508264" y="5715840"/>
              <a:ext cx="1440000" cy="369332"/>
            </a:xfrm>
            <a:prstGeom prst="rect">
              <a:avLst/>
            </a:prstGeom>
            <a:noFill/>
            <a:ln w="25400">
              <a:solidFill>
                <a:schemeClr val="tx1">
                  <a:lumMod val="50000"/>
                  <a:lumOff val="50000"/>
                </a:schemeClr>
              </a:solidFill>
            </a:ln>
          </p:spPr>
          <p:txBody>
            <a:bodyPr wrap="square" rtlCol="0">
              <a:spAutoFit/>
            </a:bodyPr>
            <a:lstStyle/>
            <a:p>
              <a:pPr algn="ctr"/>
              <a:r>
                <a:rPr lang="nb-NO" dirty="0" smtClean="0">
                  <a:latin typeface="Andalus" panose="02020603050405020304" pitchFamily="18" charset="-78"/>
                  <a:cs typeface="Andalus" panose="02020603050405020304" pitchFamily="18" charset="-78"/>
                </a:rPr>
                <a:t>Frisk skog</a:t>
              </a:r>
              <a:endParaRPr lang="nb-NO" dirty="0">
                <a:latin typeface="Andalus" panose="02020603050405020304" pitchFamily="18" charset="-78"/>
                <a:cs typeface="Andalus" panose="02020603050405020304" pitchFamily="18" charset="-78"/>
              </a:endParaRPr>
            </a:p>
          </p:txBody>
        </p:sp>
        <p:sp>
          <p:nvSpPr>
            <p:cNvPr id="29" name="TekstSylinder 28"/>
            <p:cNvSpPr txBox="1"/>
            <p:nvPr/>
          </p:nvSpPr>
          <p:spPr>
            <a:xfrm>
              <a:off x="3659424" y="6228020"/>
              <a:ext cx="3288840" cy="369332"/>
            </a:xfrm>
            <a:prstGeom prst="rect">
              <a:avLst/>
            </a:prstGeom>
            <a:noFill/>
            <a:ln w="25400">
              <a:solidFill>
                <a:schemeClr val="tx1">
                  <a:lumMod val="50000"/>
                  <a:lumOff val="50000"/>
                </a:schemeClr>
              </a:solidFill>
            </a:ln>
          </p:spPr>
          <p:txBody>
            <a:bodyPr wrap="square" rtlCol="0">
              <a:spAutoFit/>
            </a:bodyPr>
            <a:lstStyle/>
            <a:p>
              <a:pPr algn="ctr"/>
              <a:r>
                <a:rPr lang="nb-NO" dirty="0" smtClean="0">
                  <a:latin typeface="Andalus" panose="02020603050405020304" pitchFamily="18" charset="-78"/>
                  <a:cs typeface="Andalus" panose="02020603050405020304" pitchFamily="18" charset="-78"/>
                </a:rPr>
                <a:t>Kildepåvirket skog</a:t>
              </a:r>
              <a:endParaRPr lang="nb-NO" dirty="0">
                <a:latin typeface="Andalus" panose="02020603050405020304" pitchFamily="18" charset="-78"/>
                <a:cs typeface="Andalus" panose="02020603050405020304" pitchFamily="18" charset="-78"/>
              </a:endParaRPr>
            </a:p>
          </p:txBody>
        </p:sp>
      </p:grpSp>
      <p:sp>
        <p:nvSpPr>
          <p:cNvPr id="31" name="TekstSylinder 30"/>
          <p:cNvSpPr txBox="1"/>
          <p:nvPr/>
        </p:nvSpPr>
        <p:spPr>
          <a:xfrm>
            <a:off x="7710460" y="44624"/>
            <a:ext cx="1326036" cy="253916"/>
          </a:xfrm>
          <a:prstGeom prst="rect">
            <a:avLst/>
          </a:prstGeom>
          <a:noFill/>
        </p:spPr>
        <p:txBody>
          <a:bodyPr wrap="square" rtlCol="0">
            <a:spAutoFit/>
          </a:bodyPr>
          <a:lstStyle/>
          <a:p>
            <a:pPr algn="ctr"/>
            <a:r>
              <a:rPr lang="nb-NO" sz="1050" b="1" dirty="0" smtClean="0">
                <a:solidFill>
                  <a:schemeClr val="bg1">
                    <a:lumMod val="50000"/>
                  </a:schemeClr>
                </a:solidFill>
                <a:latin typeface="Andalus" panose="02020603050405020304" pitchFamily="18" charset="-78"/>
                <a:cs typeface="Andalus" panose="02020603050405020304" pitchFamily="18" charset="-78"/>
              </a:rPr>
              <a:t>Figur :Anders Bryn</a:t>
            </a:r>
            <a:endParaRPr lang="nb-NO" sz="1050" b="1" dirty="0">
              <a:solidFill>
                <a:schemeClr val="bg1">
                  <a:lumMod val="50000"/>
                </a:schemeClr>
              </a:solidFill>
              <a:latin typeface="Andalus" panose="02020603050405020304" pitchFamily="18" charset="-78"/>
              <a:cs typeface="Andalus" panose="02020603050405020304" pitchFamily="18" charset="-78"/>
            </a:endParaRPr>
          </a:p>
        </p:txBody>
      </p:sp>
      <p:pic>
        <p:nvPicPr>
          <p:cNvPr id="7" name="Lyd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3600932604"/>
      </p:ext>
    </p:extLst>
  </p:cSld>
  <p:clrMapOvr>
    <a:masterClrMapping/>
  </p:clrMapOvr>
  <mc:AlternateContent xmlns:mc="http://schemas.openxmlformats.org/markup-compatibility/2006">
    <mc:Choice xmlns:p14="http://schemas.microsoft.com/office/powerpoint/2010/main" Requires="p14">
      <p:transition spd="slow" p14:dur="2000" advTm="84889"/>
    </mc:Choice>
    <mc:Fallback>
      <p:transition spd="slow" advTm="848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2148995507"/>
              </p:ext>
            </p:extLst>
          </p:nvPr>
        </p:nvGraphicFramePr>
        <p:xfrm>
          <a:off x="179511" y="628992"/>
          <a:ext cx="8784977" cy="5608320"/>
        </p:xfrm>
        <a:graphic>
          <a:graphicData uri="http://schemas.openxmlformats.org/drawingml/2006/table">
            <a:tbl>
              <a:tblPr firstRow="1" firstCol="1" bandRow="1">
                <a:tableStyleId>{5C22544A-7EE6-4342-B048-85BDC9FD1C3A}</a:tableStyleId>
              </a:tblPr>
              <a:tblGrid>
                <a:gridCol w="1346085"/>
                <a:gridCol w="1558625"/>
                <a:gridCol w="4250795"/>
                <a:gridCol w="1629472"/>
              </a:tblGrid>
              <a:tr h="361375">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602292">
                <a:tc rowSpan="4">
                  <a:txBody>
                    <a:bodyPr/>
                    <a:lstStyle/>
                    <a:p>
                      <a:pPr>
                        <a:lnSpc>
                          <a:spcPct val="115000"/>
                        </a:lnSpc>
                        <a:spcAft>
                          <a:spcPts val="0"/>
                        </a:spcAft>
                      </a:pPr>
                      <a:r>
                        <a:rPr lang="nb-NO" sz="1600" dirty="0" smtClean="0">
                          <a:effectLst/>
                          <a:latin typeface="Andalus" panose="02020603050405020304" pitchFamily="18" charset="-78"/>
                          <a:cs typeface="Andalus" panose="02020603050405020304" pitchFamily="18" charset="-78"/>
                        </a:rPr>
                        <a:t>Typifiserings-</a:t>
                      </a:r>
                      <a:endParaRPr lang="en-US" sz="1600" dirty="0">
                        <a:effectLst/>
                        <a:latin typeface="Andalus" panose="02020603050405020304" pitchFamily="18" charset="-78"/>
                        <a:cs typeface="Andalus" panose="02020603050405020304" pitchFamily="18" charset="-78"/>
                      </a:endParaRPr>
                    </a:p>
                    <a:p>
                      <a:pPr>
                        <a:lnSpc>
                          <a:spcPct val="115000"/>
                        </a:lnSpc>
                        <a:spcAft>
                          <a:spcPts val="0"/>
                        </a:spcAft>
                      </a:pPr>
                      <a:r>
                        <a:rPr lang="nb-NO" sz="1600" dirty="0" smtClean="0">
                          <a:effectLst/>
                          <a:latin typeface="Andalus" panose="02020603050405020304" pitchFamily="18" charset="-78"/>
                          <a:cs typeface="Andalus" panose="02020603050405020304" pitchFamily="18" charset="-78"/>
                        </a:rPr>
                        <a:t>tema 1</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Taxonomic versus physiognomic</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Om vegetasjonen skal klassifiseres etter taksonomiske eller fysiognomiske egenskaper, det vil si på grunnlag av artssammensetning eller dominerende livs- eller vekstform </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Gaussen (1927); Salisbury (1931); Bunce m. flere (2011)</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722751">
                <a:tc vMerge="1">
                  <a:txBody>
                    <a:bodyPr/>
                    <a:lstStyle/>
                    <a:p>
                      <a:endParaRPr lang="nb-NO"/>
                    </a:p>
                  </a:txBody>
                  <a:tcPr/>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Few versus many species</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I hvor stor grad inndelingen i plantesamfunn og vegetasjonstyper skal basere seg på hele artssammensetningen eller sett av flere arter, eller bare på spesielle arter, gjerne arter med smal nisje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Fremstad (1997); Bryn (2006)</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843209">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Definitions based on one versus many taxonomic groups</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Den Sentral-Europeiske tradisjonen har vektlagt høyerestående planter (Tracheophytes) som grunnlag for inndeling i vegetasjonstyper, mens den Nordiske tradisjonen i tillegg har inkludert moser (Bryophytes) og lav (Eurotomycetes og Lecanoromycetes).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Fremstad (1997); Bryn (2006)</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602292">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Vegetation versus environment</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Om det egentlig er vegetasjonen eller miljøet (de økologiske forholdene som gir opphav til variasjon i vegetasjonen) som skal kartlegges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Richards m. flere (1940); Küchler (1967); Halvorsen m. flere (2009)</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ktangel 5"/>
          <p:cNvSpPr/>
          <p:nvPr/>
        </p:nvSpPr>
        <p:spPr>
          <a:xfrm>
            <a:off x="1489047" y="1181689"/>
            <a:ext cx="7452000" cy="1095183"/>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385501585"/>
      </p:ext>
    </p:extLst>
  </p:cSld>
  <p:clrMapOvr>
    <a:masterClrMapping/>
  </p:clrMapOvr>
  <mc:AlternateContent xmlns:mc="http://schemas.openxmlformats.org/markup-compatibility/2006">
    <mc:Choice xmlns:p14="http://schemas.microsoft.com/office/powerpoint/2010/main" Requires="p14">
      <p:transition spd="slow" p14:dur="2000" advTm="823"/>
    </mc:Choice>
    <mc:Fallback>
      <p:transition spd="slow" advTm="8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463905949"/>
              </p:ext>
            </p:extLst>
          </p:nvPr>
        </p:nvGraphicFramePr>
        <p:xfrm>
          <a:off x="179511" y="628992"/>
          <a:ext cx="8784977" cy="5608320"/>
        </p:xfrm>
        <a:graphic>
          <a:graphicData uri="http://schemas.openxmlformats.org/drawingml/2006/table">
            <a:tbl>
              <a:tblPr firstRow="1" firstCol="1" bandRow="1">
                <a:tableStyleId>{5C22544A-7EE6-4342-B048-85BDC9FD1C3A}</a:tableStyleId>
              </a:tblPr>
              <a:tblGrid>
                <a:gridCol w="1346085"/>
                <a:gridCol w="1558625"/>
                <a:gridCol w="4250795"/>
                <a:gridCol w="1629472"/>
              </a:tblGrid>
              <a:tr h="361375">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602292">
                <a:tc rowSpan="4">
                  <a:txBody>
                    <a:bodyPr/>
                    <a:lstStyle/>
                    <a:p>
                      <a:pPr>
                        <a:lnSpc>
                          <a:spcPct val="115000"/>
                        </a:lnSpc>
                        <a:spcAft>
                          <a:spcPts val="0"/>
                        </a:spcAft>
                      </a:pPr>
                      <a:r>
                        <a:rPr lang="nb-NO" sz="1600" dirty="0" smtClean="0">
                          <a:effectLst/>
                          <a:latin typeface="Andalus" panose="02020603050405020304" pitchFamily="18" charset="-78"/>
                          <a:cs typeface="Andalus" panose="02020603050405020304" pitchFamily="18" charset="-78"/>
                        </a:rPr>
                        <a:t>Typifiserings-</a:t>
                      </a:r>
                      <a:endParaRPr lang="en-US" sz="1600" dirty="0">
                        <a:effectLst/>
                        <a:latin typeface="Andalus" panose="02020603050405020304" pitchFamily="18" charset="-78"/>
                        <a:cs typeface="Andalus" panose="02020603050405020304" pitchFamily="18" charset="-78"/>
                      </a:endParaRPr>
                    </a:p>
                    <a:p>
                      <a:pPr>
                        <a:lnSpc>
                          <a:spcPct val="115000"/>
                        </a:lnSpc>
                        <a:spcAft>
                          <a:spcPts val="0"/>
                        </a:spcAft>
                      </a:pPr>
                      <a:r>
                        <a:rPr lang="nb-NO" sz="1600" dirty="0" smtClean="0">
                          <a:effectLst/>
                          <a:latin typeface="Andalus" panose="02020603050405020304" pitchFamily="18" charset="-78"/>
                          <a:cs typeface="Andalus" panose="02020603050405020304" pitchFamily="18" charset="-78"/>
                        </a:rPr>
                        <a:t>tema 1</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Taxonomic versus physiognomic</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Om vegetasjonen skal klassifiseres etter taksonomiske eller fysiognomiske egenskaper, det vil si på grunnlag av artssammensetning eller dominerende livs- eller vekstform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Gaussen (1927); Salisbury (1931); Bunce m. flere (2011)</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722751">
                <a:tc vMerge="1">
                  <a:txBody>
                    <a:bodyPr/>
                    <a:lstStyle/>
                    <a:p>
                      <a:endParaRPr lang="nb-NO"/>
                    </a:p>
                  </a:txBody>
                  <a:tcPr/>
                </a:tc>
                <a:tc>
                  <a:txBody>
                    <a:bodyPr/>
                    <a:lstStyle/>
                    <a:p>
                      <a:pPr>
                        <a:lnSpc>
                          <a:spcPct val="115000"/>
                        </a:lnSpc>
                        <a:spcAft>
                          <a:spcPts val="0"/>
                        </a:spcAft>
                      </a:pPr>
                      <a:r>
                        <a:rPr lang="en-GB" sz="1600" dirty="0">
                          <a:effectLst/>
                          <a:latin typeface="Andalus" panose="02020603050405020304" pitchFamily="18" charset="-78"/>
                          <a:cs typeface="Andalus" panose="02020603050405020304" pitchFamily="18" charset="-78"/>
                        </a:rPr>
                        <a:t>Few versus many species</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I hvor stor grad inndelingen i plantesamfunn og vegetasjonstyper skal basere seg på hele artssammensetningen eller sett av flere arter, eller bare på spesielle arter, gjerne arter med smal nisje </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Fremstad (1997); Bryn (2006)</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843209">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Definitions based on one versus many taxonomic groups</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Den Sentral-Europeiske tradisjonen har vektlagt høyerestående planter (Tracheophytes) som grunnlag for inndeling i vegetasjonstyper, mens den Nordiske tradisjonen i tillegg har inkludert moser (Bryophytes) og lav (Eurotomycetes og Lecanoromycetes).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Fremstad (1997); Bryn (2006)</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602292">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Vegetation versus environment</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Om det egentlig er vegetasjonen eller miljøet (de økologiske forholdene som gir opphav til variasjon i vegetasjonen) som skal kartlegges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Richards m. flere (1940); Küchler (1967); Halvorsen m. flere (2009)</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ktangel 6"/>
          <p:cNvSpPr/>
          <p:nvPr/>
        </p:nvSpPr>
        <p:spPr>
          <a:xfrm>
            <a:off x="1487379" y="2273531"/>
            <a:ext cx="7452000" cy="11520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4028459997"/>
      </p:ext>
    </p:extLst>
  </p:cSld>
  <p:clrMapOvr>
    <a:masterClrMapping/>
  </p:clrMapOvr>
  <mc:AlternateContent xmlns:mc="http://schemas.openxmlformats.org/markup-compatibility/2006">
    <mc:Choice xmlns:p14="http://schemas.microsoft.com/office/powerpoint/2010/main" Requires="p14">
      <p:transition spd="slow" p14:dur="2000" advTm="930"/>
    </mc:Choice>
    <mc:Fallback>
      <p:transition spd="slow" advTm="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441" r="3005"/>
          <a:stretch/>
        </p:blipFill>
        <p:spPr bwMode="auto">
          <a:xfrm>
            <a:off x="577294" y="768653"/>
            <a:ext cx="3778682" cy="5396651"/>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147"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058" r="7432"/>
          <a:stretch/>
        </p:blipFill>
        <p:spPr bwMode="auto">
          <a:xfrm>
            <a:off x="4825813" y="768652"/>
            <a:ext cx="3634619" cy="5396652"/>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124343364"/>
      </p:ext>
    </p:extLst>
  </p:cSld>
  <p:clrMapOvr>
    <a:masterClrMapping/>
  </p:clrMapOvr>
  <mc:AlternateContent xmlns:mc="http://schemas.openxmlformats.org/markup-compatibility/2006">
    <mc:Choice xmlns:p14="http://schemas.microsoft.com/office/powerpoint/2010/main" Requires="p14">
      <p:transition spd="slow" p14:dur="2000" advTm="1627"/>
    </mc:Choice>
    <mc:Fallback>
      <p:transition spd="slow" advTm="16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3111751270"/>
              </p:ext>
            </p:extLst>
          </p:nvPr>
        </p:nvGraphicFramePr>
        <p:xfrm>
          <a:off x="179511" y="628992"/>
          <a:ext cx="8784977" cy="5608320"/>
        </p:xfrm>
        <a:graphic>
          <a:graphicData uri="http://schemas.openxmlformats.org/drawingml/2006/table">
            <a:tbl>
              <a:tblPr firstRow="1" firstCol="1" bandRow="1">
                <a:tableStyleId>{5C22544A-7EE6-4342-B048-85BDC9FD1C3A}</a:tableStyleId>
              </a:tblPr>
              <a:tblGrid>
                <a:gridCol w="1346085"/>
                <a:gridCol w="1558625"/>
                <a:gridCol w="4250795"/>
                <a:gridCol w="1629472"/>
              </a:tblGrid>
              <a:tr h="361375">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602292">
                <a:tc rowSpan="4">
                  <a:txBody>
                    <a:bodyPr/>
                    <a:lstStyle/>
                    <a:p>
                      <a:pPr>
                        <a:lnSpc>
                          <a:spcPct val="115000"/>
                        </a:lnSpc>
                        <a:spcAft>
                          <a:spcPts val="0"/>
                        </a:spcAft>
                      </a:pPr>
                      <a:r>
                        <a:rPr lang="nb-NO" sz="1600" dirty="0" smtClean="0">
                          <a:effectLst/>
                          <a:latin typeface="Andalus" panose="02020603050405020304" pitchFamily="18" charset="-78"/>
                          <a:cs typeface="Andalus" panose="02020603050405020304" pitchFamily="18" charset="-78"/>
                        </a:rPr>
                        <a:t>Typifiserings-</a:t>
                      </a:r>
                      <a:endParaRPr lang="en-US" sz="1600" dirty="0">
                        <a:effectLst/>
                        <a:latin typeface="Andalus" panose="02020603050405020304" pitchFamily="18" charset="-78"/>
                        <a:cs typeface="Andalus" panose="02020603050405020304" pitchFamily="18" charset="-78"/>
                      </a:endParaRPr>
                    </a:p>
                    <a:p>
                      <a:pPr>
                        <a:lnSpc>
                          <a:spcPct val="115000"/>
                        </a:lnSpc>
                        <a:spcAft>
                          <a:spcPts val="0"/>
                        </a:spcAft>
                      </a:pPr>
                      <a:r>
                        <a:rPr lang="nb-NO" sz="1600" dirty="0" smtClean="0">
                          <a:effectLst/>
                          <a:latin typeface="Andalus" panose="02020603050405020304" pitchFamily="18" charset="-78"/>
                          <a:cs typeface="Andalus" panose="02020603050405020304" pitchFamily="18" charset="-78"/>
                        </a:rPr>
                        <a:t>tema 1</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Taxonomic versus physiognomic</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Om vegetasjonen skal klassifiseres etter taksonomiske eller fysiognomiske egenskaper, det vil si på grunnlag av artssammensetning eller dominerende livs- eller vekstform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Gaussen (1927); Salisbury (1931); Bunce m. flere (2011)</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722751">
                <a:tc vMerge="1">
                  <a:txBody>
                    <a:bodyPr/>
                    <a:lstStyle/>
                    <a:p>
                      <a:endParaRPr lang="nb-NO"/>
                    </a:p>
                  </a:txBody>
                  <a:tcPr/>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Few versus many species</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I hvor stor grad inndelingen i plantesamfunn og vegetasjonstyper skal basere seg på hele artssammensetningen eller sett av flere arter, eller bare på spesielle arter, gjerne arter med smal nisje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Fremstad (1997); Bryn (2006)</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843209">
                <a:tc vMerge="1">
                  <a:txBody>
                    <a:bodyPr/>
                    <a:lstStyle/>
                    <a:p>
                      <a:endParaRPr lang="nb-NO"/>
                    </a:p>
                  </a:txBody>
                  <a:tcPr/>
                </a:tc>
                <a:tc>
                  <a:txBody>
                    <a:bodyPr/>
                    <a:lstStyle/>
                    <a:p>
                      <a:pPr>
                        <a:lnSpc>
                          <a:spcPct val="115000"/>
                        </a:lnSpc>
                        <a:spcAft>
                          <a:spcPts val="0"/>
                        </a:spcAft>
                      </a:pPr>
                      <a:r>
                        <a:rPr lang="en-GB" sz="1600">
                          <a:effectLst/>
                          <a:latin typeface="Andalus" panose="02020603050405020304" pitchFamily="18" charset="-78"/>
                          <a:cs typeface="Andalus" panose="02020603050405020304" pitchFamily="18" charset="-78"/>
                        </a:rPr>
                        <a:t>Definitions based on one versus many taxonomic groups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a:effectLst/>
                          <a:latin typeface="Andalus" panose="02020603050405020304" pitchFamily="18" charset="-78"/>
                          <a:cs typeface="Andalus" panose="02020603050405020304" pitchFamily="18" charset="-78"/>
                        </a:rPr>
                        <a:t>Den Sentral-Europeiske tradisjonen har vektlagt høyerestående planter (Tracheophytes) som grunnlag for inndeling i vegetasjonstyper, mens den Nordiske tradisjonen i tillegg har inkludert moser (Bryophytes) og lav (Eurotomycetes og Lecanoromycetes). </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Fremstad (1997); Bryn (2006)</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602292">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Vegetation versus environment</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Om det egentlig er vegetasjonen eller miljøet (de økologiske forholdene som gir opphav til variasjon i vegetasjonen) som skal kartlegges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Richards m. flere (1940); Küchler (1967); Halvorsen m. flere (2009)</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ktangel 7"/>
          <p:cNvSpPr/>
          <p:nvPr/>
        </p:nvSpPr>
        <p:spPr>
          <a:xfrm>
            <a:off x="1487379" y="3417404"/>
            <a:ext cx="7452000" cy="1667779"/>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4028459997"/>
      </p:ext>
    </p:extLst>
  </p:cSld>
  <p:clrMapOvr>
    <a:masterClrMapping/>
  </p:clrMapOvr>
  <mc:AlternateContent xmlns:mc="http://schemas.openxmlformats.org/markup-compatibility/2006">
    <mc:Choice xmlns:p14="http://schemas.microsoft.com/office/powerpoint/2010/main" Requires="p14">
      <p:transition spd="slow" p14:dur="2000" advTm="1379"/>
    </mc:Choice>
    <mc:Fallback>
      <p:transition spd="slow" advTm="13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3943777463"/>
              </p:ext>
            </p:extLst>
          </p:nvPr>
        </p:nvGraphicFramePr>
        <p:xfrm>
          <a:off x="179511" y="628992"/>
          <a:ext cx="8784977" cy="5608320"/>
        </p:xfrm>
        <a:graphic>
          <a:graphicData uri="http://schemas.openxmlformats.org/drawingml/2006/table">
            <a:tbl>
              <a:tblPr firstRow="1" firstCol="1" bandRow="1">
                <a:tableStyleId>{5C22544A-7EE6-4342-B048-85BDC9FD1C3A}</a:tableStyleId>
              </a:tblPr>
              <a:tblGrid>
                <a:gridCol w="1346085"/>
                <a:gridCol w="1558625"/>
                <a:gridCol w="4250795"/>
                <a:gridCol w="1629472"/>
              </a:tblGrid>
              <a:tr h="361375">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602292">
                <a:tc rowSpan="4">
                  <a:txBody>
                    <a:bodyPr/>
                    <a:lstStyle/>
                    <a:p>
                      <a:pPr>
                        <a:lnSpc>
                          <a:spcPct val="115000"/>
                        </a:lnSpc>
                        <a:spcAft>
                          <a:spcPts val="0"/>
                        </a:spcAft>
                      </a:pPr>
                      <a:r>
                        <a:rPr lang="nb-NO" sz="1600" dirty="0" smtClean="0">
                          <a:effectLst/>
                          <a:latin typeface="Andalus" panose="02020603050405020304" pitchFamily="18" charset="-78"/>
                          <a:cs typeface="Andalus" panose="02020603050405020304" pitchFamily="18" charset="-78"/>
                        </a:rPr>
                        <a:t>Typifiserings-</a:t>
                      </a:r>
                      <a:endParaRPr lang="en-US" sz="1600" dirty="0">
                        <a:effectLst/>
                        <a:latin typeface="Andalus" panose="02020603050405020304" pitchFamily="18" charset="-78"/>
                        <a:cs typeface="Andalus" panose="02020603050405020304" pitchFamily="18" charset="-78"/>
                      </a:endParaRPr>
                    </a:p>
                    <a:p>
                      <a:pPr>
                        <a:lnSpc>
                          <a:spcPct val="115000"/>
                        </a:lnSpc>
                        <a:spcAft>
                          <a:spcPts val="0"/>
                        </a:spcAft>
                      </a:pPr>
                      <a:r>
                        <a:rPr lang="nb-NO" sz="1600" dirty="0" smtClean="0">
                          <a:effectLst/>
                          <a:latin typeface="Andalus" panose="02020603050405020304" pitchFamily="18" charset="-78"/>
                          <a:cs typeface="Andalus" panose="02020603050405020304" pitchFamily="18" charset="-78"/>
                        </a:rPr>
                        <a:t>tema 1</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Taxonomic versus physiognomic</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Om vegetasjonen skal klassifiseres etter taksonomiske eller fysiognomiske egenskaper, det vil si på grunnlag av artssammensetning eller dominerende livs- eller vekstform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Gaussen (1927); Salisbury (1931); Bunce m. flere (2011)</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722751">
                <a:tc vMerge="1">
                  <a:txBody>
                    <a:bodyPr/>
                    <a:lstStyle/>
                    <a:p>
                      <a:endParaRPr lang="nb-NO"/>
                    </a:p>
                  </a:txBody>
                  <a:tcPr/>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Few versus many species</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I hvor stor grad inndelingen i plantesamfunn og vegetasjonstyper skal basere seg på hele artssammensetningen eller sett av flere arter, eller bare på spesielle arter, gjerne arter med smal nisje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Fremstad (1997); Bryn (2006)</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843209">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Definitions based on one versus many taxonomic groups</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Den Sentral-Europeiske tradisjonen har vektlagt høyerestående planter (Tracheophytes) som grunnlag for inndeling i vegetasjonstyper, mens den Nordiske tradisjonen i tillegg har inkludert moser (Bryophytes) og lav (Eurotomycetes og Lecanoromycetes).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Fremstad (1997); Bryn (2006)</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602292">
                <a:tc vMerge="1">
                  <a:txBody>
                    <a:bodyPr/>
                    <a:lstStyle/>
                    <a:p>
                      <a:endParaRPr lang="nb-NO"/>
                    </a:p>
                  </a:txBody>
                  <a:tcPr/>
                </a:tc>
                <a:tc>
                  <a:txBody>
                    <a:bodyPr/>
                    <a:lstStyle/>
                    <a:p>
                      <a:pPr>
                        <a:lnSpc>
                          <a:spcPct val="115000"/>
                        </a:lnSpc>
                        <a:spcAft>
                          <a:spcPts val="0"/>
                        </a:spcAft>
                      </a:pPr>
                      <a:r>
                        <a:rPr lang="en-GB" sz="1600">
                          <a:effectLst/>
                          <a:latin typeface="Andalus" panose="02020603050405020304" pitchFamily="18" charset="-78"/>
                          <a:cs typeface="Andalus" panose="02020603050405020304" pitchFamily="18" charset="-78"/>
                        </a:rPr>
                        <a:t>Vegetation versus environment</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Om det egentlig er vegetasjonen eller miljøet (de økologiske forholdene som gir opphav til variasjon i vegetasjonen) som skal kartlegges </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Richards m. flere (1940); Küchler (1967); Halvorsen m. flere (2009)</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ktangel 8"/>
          <p:cNvSpPr/>
          <p:nvPr/>
        </p:nvSpPr>
        <p:spPr>
          <a:xfrm>
            <a:off x="1487379" y="5085313"/>
            <a:ext cx="7452000" cy="11520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4028459997"/>
      </p:ext>
    </p:extLst>
  </p:cSld>
  <p:clrMapOvr>
    <a:masterClrMapping/>
  </p:clrMapOvr>
  <mc:AlternateContent xmlns:mc="http://schemas.openxmlformats.org/markup-compatibility/2006">
    <mc:Choice xmlns:p14="http://schemas.microsoft.com/office/powerpoint/2010/main" Requires="p14">
      <p:transition spd="slow" p14:dur="2000" advTm="524"/>
    </mc:Choice>
    <mc:Fallback>
      <p:transition spd="slow" advTm="5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563246586"/>
              </p:ext>
            </p:extLst>
          </p:nvPr>
        </p:nvGraphicFramePr>
        <p:xfrm>
          <a:off x="323528" y="764704"/>
          <a:ext cx="8424935" cy="5184576"/>
        </p:xfrm>
        <a:graphic>
          <a:graphicData uri="http://schemas.openxmlformats.org/drawingml/2006/table">
            <a:tbl>
              <a:tblPr firstRow="1" firstCol="1" bandRow="1">
                <a:tableStyleId>{5C22544A-7EE6-4342-B048-85BDC9FD1C3A}</a:tableStyleId>
              </a:tblPr>
              <a:tblGrid>
                <a:gridCol w="1356560"/>
                <a:gridCol w="1570750"/>
                <a:gridCol w="4180766"/>
                <a:gridCol w="1316859"/>
              </a:tblGrid>
              <a:tr h="361375">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995266">
                <a:tc rowSpan="3">
                  <a:txBody>
                    <a:bodyPr/>
                    <a:lstStyle/>
                    <a:p>
                      <a:pPr>
                        <a:lnSpc>
                          <a:spcPct val="115000"/>
                        </a:lnSpc>
                        <a:spcAft>
                          <a:spcPts val="0"/>
                        </a:spcAft>
                      </a:pPr>
                      <a:r>
                        <a:rPr lang="nb-NO" sz="1600" dirty="0" smtClean="0">
                          <a:effectLst/>
                          <a:latin typeface="Andalus" panose="02020603050405020304" pitchFamily="18" charset="-78"/>
                          <a:cs typeface="Andalus" panose="02020603050405020304" pitchFamily="18" charset="-78"/>
                        </a:rPr>
                        <a:t>Typifiserings-</a:t>
                      </a:r>
                      <a:endParaRPr lang="en-US" sz="1600" dirty="0">
                        <a:effectLst/>
                        <a:latin typeface="Andalus" panose="02020603050405020304" pitchFamily="18" charset="-78"/>
                        <a:cs typeface="Andalus" panose="02020603050405020304" pitchFamily="18" charset="-78"/>
                      </a:endParaRPr>
                    </a:p>
                    <a:p>
                      <a:pPr>
                        <a:lnSpc>
                          <a:spcPct val="115000"/>
                        </a:lnSpc>
                        <a:spcAft>
                          <a:spcPts val="0"/>
                        </a:spcAft>
                      </a:pPr>
                      <a:r>
                        <a:rPr lang="nb-NO" sz="1600" dirty="0" smtClean="0">
                          <a:effectLst/>
                          <a:latin typeface="Andalus" panose="02020603050405020304" pitchFamily="18" charset="-78"/>
                          <a:cs typeface="Andalus" panose="02020603050405020304" pitchFamily="18" charset="-78"/>
                        </a:rPr>
                        <a:t>tema  2</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GB" sz="1600" dirty="0">
                          <a:effectLst/>
                          <a:latin typeface="Andalus" panose="02020603050405020304" pitchFamily="18" charset="-78"/>
                          <a:cs typeface="Andalus" panose="02020603050405020304" pitchFamily="18" charset="-78"/>
                        </a:rPr>
                        <a:t>Pattern versus process</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Om det kun er mønsteret (pattern) i vegetasjonen som skal kartlegges, eller de bakenforliggende prosessene (årsakene) til disse mønstrene </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Krummel (1986); Muller (1997)</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2123926">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Actual versus potential vegetation</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Om det er naturens aktuelle vegetasjonsuttrykk som skal kartfestes, eller om det er naturens potensielle vegetasjonsuttrykk. I tidligere ressurskartlegginger var det vanlig å kartfeste f. eks skogsmark der det ikke var skog ved kartleggingstidspunktet, så lenge det var et potensial for skog</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Bryn &amp; Hemsing (2012); Skog &amp; Landskap (2010)</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1224136">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Complex gradients versus singular gradients</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Om gradientene i naturen som gir opphav til typeinndeling baseres på </a:t>
                      </a:r>
                      <a:r>
                        <a:rPr lang="nb-NO" sz="1600" dirty="0" smtClean="0">
                          <a:solidFill>
                            <a:schemeClr val="bg1">
                              <a:lumMod val="50000"/>
                            </a:schemeClr>
                          </a:solidFill>
                          <a:effectLst/>
                          <a:latin typeface="Andalus" panose="02020603050405020304" pitchFamily="18" charset="-78"/>
                          <a:cs typeface="Andalus" panose="02020603050405020304" pitchFamily="18" charset="-78"/>
                        </a:rPr>
                        <a:t>sammensatte </a:t>
                      </a:r>
                      <a:r>
                        <a:rPr lang="nb-NO" sz="1600" dirty="0">
                          <a:solidFill>
                            <a:schemeClr val="bg1">
                              <a:lumMod val="50000"/>
                            </a:schemeClr>
                          </a:solidFill>
                          <a:effectLst/>
                          <a:latin typeface="Andalus" panose="02020603050405020304" pitchFamily="18" charset="-78"/>
                          <a:cs typeface="Andalus" panose="02020603050405020304" pitchFamily="18" charset="-78"/>
                        </a:rPr>
                        <a:t>miljøvariabler eller om de baseres på </a:t>
                      </a:r>
                      <a:r>
                        <a:rPr lang="nb-NO" sz="1600" dirty="0" smtClean="0">
                          <a:solidFill>
                            <a:schemeClr val="bg1">
                              <a:lumMod val="50000"/>
                            </a:schemeClr>
                          </a:solidFill>
                          <a:effectLst/>
                          <a:latin typeface="Andalus" panose="02020603050405020304" pitchFamily="18" charset="-78"/>
                          <a:cs typeface="Andalus" panose="02020603050405020304" pitchFamily="18" charset="-78"/>
                        </a:rPr>
                        <a:t>mer </a:t>
                      </a:r>
                      <a:r>
                        <a:rPr lang="nb-NO" sz="1600" dirty="0">
                          <a:solidFill>
                            <a:schemeClr val="bg1">
                              <a:lumMod val="50000"/>
                            </a:schemeClr>
                          </a:solidFill>
                          <a:effectLst/>
                          <a:latin typeface="Andalus" panose="02020603050405020304" pitchFamily="18" charset="-78"/>
                          <a:cs typeface="Andalus" panose="02020603050405020304" pitchFamily="18" charset="-78"/>
                        </a:rPr>
                        <a:t>reindyrkede miljøvariabler</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Halvorsen m. flere (2009)</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ktangel 5"/>
          <p:cNvSpPr/>
          <p:nvPr/>
        </p:nvSpPr>
        <p:spPr>
          <a:xfrm>
            <a:off x="1644788" y="1588621"/>
            <a:ext cx="7092000" cy="976283"/>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702192525"/>
      </p:ext>
    </p:extLst>
  </p:cSld>
  <p:clrMapOvr>
    <a:masterClrMapping/>
  </p:clrMapOvr>
  <mc:AlternateContent xmlns:mc="http://schemas.openxmlformats.org/markup-compatibility/2006">
    <mc:Choice xmlns:p14="http://schemas.microsoft.com/office/powerpoint/2010/main" Requires="p14">
      <p:transition spd="slow" p14:dur="2000" advTm="467"/>
    </mc:Choice>
    <mc:Fallback>
      <p:transition spd="slow" advTm="4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348881"/>
            <a:ext cx="4572000" cy="3429000"/>
          </a:xfrm>
          <a:prstGeom prst="rect">
            <a:avLst/>
          </a:prstGeom>
        </p:spPr>
      </p:pic>
      <p:pic>
        <p:nvPicPr>
          <p:cNvPr id="7" name="Bild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2348881"/>
            <a:ext cx="4572000" cy="3429000"/>
          </a:xfrm>
          <a:prstGeom prst="rect">
            <a:avLst/>
          </a:prstGeom>
        </p:spPr>
      </p:pic>
      <p:sp>
        <p:nvSpPr>
          <p:cNvPr id="8" name="TekstSylinder 7"/>
          <p:cNvSpPr txBox="1"/>
          <p:nvPr/>
        </p:nvSpPr>
        <p:spPr>
          <a:xfrm>
            <a:off x="323528" y="6084585"/>
            <a:ext cx="3384376" cy="584775"/>
          </a:xfrm>
          <a:prstGeom prst="rect">
            <a:avLst/>
          </a:prstGeom>
          <a:noFill/>
        </p:spPr>
        <p:txBody>
          <a:bodyPr wrap="square" rtlCol="0">
            <a:spAutoFit/>
          </a:bodyPr>
          <a:lstStyle/>
          <a:p>
            <a:pPr algn="ctr"/>
            <a:r>
              <a:rPr lang="nb-NO" sz="3200" dirty="0" smtClean="0">
                <a:latin typeface="Andalus" panose="02020603050405020304" pitchFamily="18" charset="-78"/>
                <a:cs typeface="Andalus" panose="02020603050405020304" pitchFamily="18" charset="-78"/>
              </a:rPr>
              <a:t>Land cover</a:t>
            </a:r>
            <a:endParaRPr lang="nb-NO" sz="3200" dirty="0">
              <a:latin typeface="Andalus" panose="02020603050405020304" pitchFamily="18" charset="-78"/>
              <a:cs typeface="Andalus" panose="02020603050405020304" pitchFamily="18" charset="-78"/>
            </a:endParaRPr>
          </a:p>
        </p:txBody>
      </p:sp>
      <p:sp>
        <p:nvSpPr>
          <p:cNvPr id="9" name="TekstSylinder 8"/>
          <p:cNvSpPr txBox="1"/>
          <p:nvPr/>
        </p:nvSpPr>
        <p:spPr>
          <a:xfrm>
            <a:off x="5165812" y="6084584"/>
            <a:ext cx="3384376" cy="584775"/>
          </a:xfrm>
          <a:prstGeom prst="rect">
            <a:avLst/>
          </a:prstGeom>
          <a:noFill/>
        </p:spPr>
        <p:txBody>
          <a:bodyPr wrap="square" rtlCol="0">
            <a:spAutoFit/>
          </a:bodyPr>
          <a:lstStyle/>
          <a:p>
            <a:pPr algn="ctr"/>
            <a:r>
              <a:rPr lang="nb-NO" sz="3200" dirty="0" smtClean="0">
                <a:latin typeface="Andalus" panose="02020603050405020304" pitchFamily="18" charset="-78"/>
                <a:cs typeface="Andalus" panose="02020603050405020304" pitchFamily="18" charset="-78"/>
              </a:rPr>
              <a:t> + Land use</a:t>
            </a:r>
            <a:endParaRPr lang="nb-NO" sz="3200" dirty="0">
              <a:latin typeface="Andalus" panose="02020603050405020304" pitchFamily="18" charset="-78"/>
              <a:cs typeface="Andalus" panose="02020603050405020304" pitchFamily="18" charset="-78"/>
            </a:endParaRPr>
          </a:p>
        </p:txBody>
      </p:sp>
      <p:sp>
        <p:nvSpPr>
          <p:cNvPr id="10" name="TekstSylinder 9"/>
          <p:cNvSpPr txBox="1"/>
          <p:nvPr/>
        </p:nvSpPr>
        <p:spPr>
          <a:xfrm>
            <a:off x="323528" y="332656"/>
            <a:ext cx="8226660" cy="1569660"/>
          </a:xfrm>
          <a:prstGeom prst="rect">
            <a:avLst/>
          </a:prstGeom>
          <a:noFill/>
        </p:spPr>
        <p:txBody>
          <a:bodyPr wrap="square" rtlCol="0">
            <a:spAutoFit/>
          </a:bodyPr>
          <a:lstStyle/>
          <a:p>
            <a:pPr algn="ctr">
              <a:lnSpc>
                <a:spcPct val="150000"/>
              </a:lnSpc>
            </a:pPr>
            <a:r>
              <a:rPr lang="nb-NO" sz="3200" dirty="0" smtClean="0">
                <a:latin typeface="Andalus" panose="02020603050405020304" pitchFamily="18" charset="-78"/>
                <a:cs typeface="Andalus" panose="02020603050405020304" pitchFamily="18" charset="-78"/>
              </a:rPr>
              <a:t>Samme naturtype – men på disse to fotoene kan man kartlegge to forskjellige ting – hvorfor?</a:t>
            </a:r>
            <a:endParaRPr lang="nb-NO" sz="3200" dirty="0">
              <a:latin typeface="Andalus" panose="02020603050405020304" pitchFamily="18" charset="-78"/>
              <a:cs typeface="Andalus" panose="02020603050405020304" pitchFamily="18" charset="-78"/>
            </a:endParaRPr>
          </a:p>
        </p:txBody>
      </p:sp>
      <p:sp>
        <p:nvSpPr>
          <p:cNvPr id="11" name="TekstSylinder 10"/>
          <p:cNvSpPr txBox="1"/>
          <p:nvPr/>
        </p:nvSpPr>
        <p:spPr>
          <a:xfrm>
            <a:off x="3474132" y="6395190"/>
            <a:ext cx="2195736" cy="307777"/>
          </a:xfrm>
          <a:prstGeom prst="rect">
            <a:avLst/>
          </a:prstGeom>
          <a:noFill/>
        </p:spPr>
        <p:txBody>
          <a:bodyPr wrap="square" rtlCol="0">
            <a:spAutoFit/>
          </a:bodyPr>
          <a:lstStyle/>
          <a:p>
            <a:pPr algn="ctr"/>
            <a:r>
              <a:rPr lang="nb-NO" sz="1400" b="1" dirty="0" smtClean="0">
                <a:latin typeface="Andalus" panose="02020603050405020304" pitchFamily="18" charset="-78"/>
                <a:cs typeface="Andalus" panose="02020603050405020304" pitchFamily="18" charset="-78"/>
              </a:rPr>
              <a:t>Foto: Anders Bryn</a:t>
            </a:r>
            <a:endParaRPr lang="nb-NO" sz="1400" b="1" dirty="0">
              <a:latin typeface="Andalus" panose="02020603050405020304" pitchFamily="18" charset="-78"/>
              <a:cs typeface="Andalus" panose="02020603050405020304" pitchFamily="18" charset="-78"/>
            </a:endParaRPr>
          </a:p>
        </p:txBody>
      </p:sp>
      <p:pic>
        <p:nvPicPr>
          <p:cNvPr id="2" name="Lyd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719239870"/>
      </p:ext>
    </p:extLst>
  </p:cSld>
  <p:clrMapOvr>
    <a:masterClrMapping/>
  </p:clrMapOvr>
  <mc:AlternateContent xmlns:mc="http://schemas.openxmlformats.org/markup-compatibility/2006">
    <mc:Choice xmlns:p14="http://schemas.microsoft.com/office/powerpoint/2010/main" Requires="p14">
      <p:transition spd="slow" p14:dur="2000" advTm="2816"/>
    </mc:Choice>
    <mc:Fallback>
      <p:transition spd="slow" advTm="28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
                </p:tgtEl>
              </p:cMediaNode>
            </p:audio>
          </p:childTnLst>
        </p:cTn>
      </p:par>
    </p:tnLst>
    <p:bldLst>
      <p:bldP spid="8"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3673471444"/>
              </p:ext>
            </p:extLst>
          </p:nvPr>
        </p:nvGraphicFramePr>
        <p:xfrm>
          <a:off x="323528" y="764704"/>
          <a:ext cx="8424935" cy="5184576"/>
        </p:xfrm>
        <a:graphic>
          <a:graphicData uri="http://schemas.openxmlformats.org/drawingml/2006/table">
            <a:tbl>
              <a:tblPr firstRow="1" firstCol="1" bandRow="1">
                <a:tableStyleId>{5C22544A-7EE6-4342-B048-85BDC9FD1C3A}</a:tableStyleId>
              </a:tblPr>
              <a:tblGrid>
                <a:gridCol w="1356560"/>
                <a:gridCol w="1570750"/>
                <a:gridCol w="4180766"/>
                <a:gridCol w="1316859"/>
              </a:tblGrid>
              <a:tr h="361375">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995266">
                <a:tc rowSpan="3">
                  <a:txBody>
                    <a:bodyPr/>
                    <a:lstStyle/>
                    <a:p>
                      <a:pPr>
                        <a:lnSpc>
                          <a:spcPct val="115000"/>
                        </a:lnSpc>
                        <a:spcAft>
                          <a:spcPts val="0"/>
                        </a:spcAft>
                      </a:pPr>
                      <a:r>
                        <a:rPr lang="nb-NO" sz="1600" dirty="0" smtClean="0">
                          <a:effectLst/>
                          <a:latin typeface="Andalus" panose="02020603050405020304" pitchFamily="18" charset="-78"/>
                          <a:cs typeface="Andalus" panose="02020603050405020304" pitchFamily="18" charset="-78"/>
                        </a:rPr>
                        <a:t>Typifiserings-</a:t>
                      </a:r>
                      <a:endParaRPr lang="en-US" sz="1600" dirty="0">
                        <a:effectLst/>
                        <a:latin typeface="Andalus" panose="02020603050405020304" pitchFamily="18" charset="-78"/>
                        <a:cs typeface="Andalus" panose="02020603050405020304" pitchFamily="18" charset="-78"/>
                      </a:endParaRPr>
                    </a:p>
                    <a:p>
                      <a:pPr>
                        <a:lnSpc>
                          <a:spcPct val="115000"/>
                        </a:lnSpc>
                        <a:spcAft>
                          <a:spcPts val="0"/>
                        </a:spcAft>
                      </a:pPr>
                      <a:r>
                        <a:rPr lang="nb-NO" sz="1600" dirty="0" smtClean="0">
                          <a:effectLst/>
                          <a:latin typeface="Andalus" panose="02020603050405020304" pitchFamily="18" charset="-78"/>
                          <a:cs typeface="Andalus" panose="02020603050405020304" pitchFamily="18" charset="-78"/>
                        </a:rPr>
                        <a:t>tema  2</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Pattern versus process</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Om det kun er mønsteret (pattern) i vegetasjonen som skal kartlegges, eller de bakenforliggende prosessene (årsakene) til disse mønstrene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Krummel (1986); Muller (1997)</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2123926">
                <a:tc vMerge="1">
                  <a:txBody>
                    <a:bodyPr/>
                    <a:lstStyle/>
                    <a:p>
                      <a:endParaRPr lang="nb-NO"/>
                    </a:p>
                  </a:txBody>
                  <a:tcPr/>
                </a:tc>
                <a:tc>
                  <a:txBody>
                    <a:bodyPr/>
                    <a:lstStyle/>
                    <a:p>
                      <a:pPr>
                        <a:lnSpc>
                          <a:spcPct val="115000"/>
                        </a:lnSpc>
                        <a:spcAft>
                          <a:spcPts val="0"/>
                        </a:spcAft>
                      </a:pPr>
                      <a:r>
                        <a:rPr lang="en-GB" sz="1600">
                          <a:effectLst/>
                          <a:latin typeface="Andalus" panose="02020603050405020304" pitchFamily="18" charset="-78"/>
                          <a:cs typeface="Andalus" panose="02020603050405020304" pitchFamily="18" charset="-78"/>
                        </a:rPr>
                        <a:t>Actual versus potential vegetation</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a:effectLst/>
                          <a:latin typeface="Andalus" panose="02020603050405020304" pitchFamily="18" charset="-78"/>
                          <a:cs typeface="Andalus" panose="02020603050405020304" pitchFamily="18" charset="-78"/>
                        </a:rPr>
                        <a:t>Om det er naturens aktuelle vegetasjonsuttrykk som skal kartfestes, eller om det er naturens potensielle vegetasjonsuttrykk. I tidligere ressurskartlegginger var det vanlig å kartfeste f. eks skogsmark der det ikke var skog ved kartleggingstidspunktet, så lenge det var et potensial for skog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Bryn &amp; Hemsing (2012); Skog &amp; Landskap (2010)</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1224136">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Complex gradients versus singular gradients</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Om gradientene i naturen som gir opphav til typeinndeling baseres på </a:t>
                      </a:r>
                      <a:r>
                        <a:rPr lang="nb-NO" sz="1600" dirty="0" smtClean="0">
                          <a:solidFill>
                            <a:schemeClr val="bg1">
                              <a:lumMod val="50000"/>
                            </a:schemeClr>
                          </a:solidFill>
                          <a:effectLst/>
                          <a:latin typeface="Andalus" panose="02020603050405020304" pitchFamily="18" charset="-78"/>
                          <a:cs typeface="Andalus" panose="02020603050405020304" pitchFamily="18" charset="-78"/>
                        </a:rPr>
                        <a:t>sammensatte </a:t>
                      </a:r>
                      <a:r>
                        <a:rPr lang="nb-NO" sz="1600" dirty="0">
                          <a:solidFill>
                            <a:schemeClr val="bg1">
                              <a:lumMod val="50000"/>
                            </a:schemeClr>
                          </a:solidFill>
                          <a:effectLst/>
                          <a:latin typeface="Andalus" panose="02020603050405020304" pitchFamily="18" charset="-78"/>
                          <a:cs typeface="Andalus" panose="02020603050405020304" pitchFamily="18" charset="-78"/>
                        </a:rPr>
                        <a:t>miljøvariabler eller om de baseres på </a:t>
                      </a:r>
                      <a:r>
                        <a:rPr lang="nb-NO" sz="1600" dirty="0" smtClean="0">
                          <a:solidFill>
                            <a:schemeClr val="bg1">
                              <a:lumMod val="50000"/>
                            </a:schemeClr>
                          </a:solidFill>
                          <a:effectLst/>
                          <a:latin typeface="Andalus" panose="02020603050405020304" pitchFamily="18" charset="-78"/>
                          <a:cs typeface="Andalus" panose="02020603050405020304" pitchFamily="18" charset="-78"/>
                        </a:rPr>
                        <a:t>mer </a:t>
                      </a:r>
                      <a:r>
                        <a:rPr lang="nb-NO" sz="1600" dirty="0">
                          <a:solidFill>
                            <a:schemeClr val="bg1">
                              <a:lumMod val="50000"/>
                            </a:schemeClr>
                          </a:solidFill>
                          <a:effectLst/>
                          <a:latin typeface="Andalus" panose="02020603050405020304" pitchFamily="18" charset="-78"/>
                          <a:cs typeface="Andalus" panose="02020603050405020304" pitchFamily="18" charset="-78"/>
                        </a:rPr>
                        <a:t>reindyrkede miljøvariabler</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Halvorsen m. flere (2009)</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ktangel 6"/>
          <p:cNvSpPr/>
          <p:nvPr/>
        </p:nvSpPr>
        <p:spPr>
          <a:xfrm>
            <a:off x="1644788" y="2571617"/>
            <a:ext cx="7092000" cy="2153527"/>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000451835"/>
      </p:ext>
    </p:extLst>
  </p:cSld>
  <p:clrMapOvr>
    <a:masterClrMapping/>
  </p:clrMapOvr>
  <mc:AlternateContent xmlns:mc="http://schemas.openxmlformats.org/markup-compatibility/2006">
    <mc:Choice xmlns:p14="http://schemas.microsoft.com/office/powerpoint/2010/main" Requires="p14">
      <p:transition spd="slow" p14:dur="2000" advTm="687"/>
    </mc:Choice>
    <mc:Fallback>
      <p:transition spd="slow" advTm="6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933"/>
          <a:stretch/>
        </p:blipFill>
        <p:spPr bwMode="auto">
          <a:xfrm>
            <a:off x="323529" y="548680"/>
            <a:ext cx="4106844" cy="5697115"/>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123"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6854"/>
          <a:stretch/>
        </p:blipFill>
        <p:spPr bwMode="auto">
          <a:xfrm>
            <a:off x="4840124" y="548679"/>
            <a:ext cx="3692316" cy="5697115"/>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4219323808"/>
      </p:ext>
    </p:extLst>
  </p:cSld>
  <p:clrMapOvr>
    <a:masterClrMapping/>
  </p:clrMapOvr>
  <mc:AlternateContent xmlns:mc="http://schemas.openxmlformats.org/markup-compatibility/2006">
    <mc:Choice xmlns:p14="http://schemas.microsoft.com/office/powerpoint/2010/main" Requires="p14">
      <p:transition spd="slow" p14:dur="2000" advTm="472"/>
    </mc:Choice>
    <mc:Fallback>
      <p:transition spd="slow" advTm="4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Artikkel 11_NJG 2012_Three methods for modelling PNV\Review 2\Figure 6 EMM map to NGT 1 review 111116.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4008" y="1629120"/>
            <a:ext cx="4077296" cy="2880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E:\Artikkel 11_NJG 2012_Three methods for modelling PNV\Review 2\Figure 5 AVM map to NGT 1 review 111116.t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528" y="1629120"/>
            <a:ext cx="4094865" cy="2880000"/>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p:cNvSpPr txBox="1"/>
          <p:nvPr/>
        </p:nvSpPr>
        <p:spPr>
          <a:xfrm>
            <a:off x="606764" y="548680"/>
            <a:ext cx="3528392" cy="523220"/>
          </a:xfrm>
          <a:prstGeom prst="rect">
            <a:avLst/>
          </a:prstGeom>
          <a:noFill/>
        </p:spPr>
        <p:txBody>
          <a:bodyPr wrap="square" rtlCol="0">
            <a:spAutoFit/>
          </a:bodyPr>
          <a:lstStyle/>
          <a:p>
            <a:pPr algn="ctr"/>
            <a:r>
              <a:rPr lang="nb-NO" sz="2800" dirty="0" smtClean="0">
                <a:latin typeface="Andalus" panose="02020603050405020304" pitchFamily="18" charset="-78"/>
                <a:cs typeface="Andalus" panose="02020603050405020304" pitchFamily="18" charset="-78"/>
              </a:rPr>
              <a:t>Aktuell vegetasjon</a:t>
            </a:r>
            <a:endParaRPr lang="nb-NO" sz="2800" dirty="0">
              <a:latin typeface="Andalus" panose="02020603050405020304" pitchFamily="18" charset="-78"/>
              <a:cs typeface="Andalus" panose="02020603050405020304" pitchFamily="18" charset="-78"/>
            </a:endParaRPr>
          </a:p>
        </p:txBody>
      </p:sp>
      <p:sp>
        <p:nvSpPr>
          <p:cNvPr id="7" name="TekstSylinder 6"/>
          <p:cNvSpPr txBox="1"/>
          <p:nvPr/>
        </p:nvSpPr>
        <p:spPr>
          <a:xfrm>
            <a:off x="4918460" y="548680"/>
            <a:ext cx="3528392" cy="523220"/>
          </a:xfrm>
          <a:prstGeom prst="rect">
            <a:avLst/>
          </a:prstGeom>
          <a:noFill/>
        </p:spPr>
        <p:txBody>
          <a:bodyPr wrap="square" rtlCol="0">
            <a:spAutoFit/>
          </a:bodyPr>
          <a:lstStyle/>
          <a:p>
            <a:pPr algn="ctr"/>
            <a:r>
              <a:rPr lang="nb-NO" sz="2800" dirty="0" smtClean="0">
                <a:latin typeface="Andalus" panose="02020603050405020304" pitchFamily="18" charset="-78"/>
                <a:cs typeface="Andalus" panose="02020603050405020304" pitchFamily="18" charset="-78"/>
              </a:rPr>
              <a:t>Potensiell vegetasjon</a:t>
            </a:r>
            <a:endParaRPr lang="nb-NO" sz="2800" dirty="0">
              <a:latin typeface="Andalus" panose="02020603050405020304" pitchFamily="18" charset="-78"/>
              <a:cs typeface="Andalus" panose="02020603050405020304" pitchFamily="18" charset="-78"/>
            </a:endParaRPr>
          </a:p>
        </p:txBody>
      </p:sp>
      <p:pic>
        <p:nvPicPr>
          <p:cNvPr id="1028" name="Picture 4"/>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833" t="17646" r="9672" b="47466"/>
          <a:stretch/>
        </p:blipFill>
        <p:spPr bwMode="auto">
          <a:xfrm>
            <a:off x="1907704" y="5385103"/>
            <a:ext cx="5184576" cy="1284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Lyd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2169197597"/>
      </p:ext>
    </p:extLst>
  </p:cSld>
  <p:clrMapOvr>
    <a:masterClrMapping/>
  </p:clrMapOvr>
  <mc:AlternateContent xmlns:mc="http://schemas.openxmlformats.org/markup-compatibility/2006">
    <mc:Choice xmlns:p14="http://schemas.microsoft.com/office/powerpoint/2010/main" Requires="p14">
      <p:transition spd="slow" p14:dur="2000" advTm="3465"/>
    </mc:Choice>
    <mc:Fallback>
      <p:transition spd="slow" advTm="34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
                </p:tgtEl>
              </p:cMediaNode>
            </p:audio>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497984710"/>
              </p:ext>
            </p:extLst>
          </p:nvPr>
        </p:nvGraphicFramePr>
        <p:xfrm>
          <a:off x="323528" y="764704"/>
          <a:ext cx="8424935" cy="5184576"/>
        </p:xfrm>
        <a:graphic>
          <a:graphicData uri="http://schemas.openxmlformats.org/drawingml/2006/table">
            <a:tbl>
              <a:tblPr firstRow="1" firstCol="1" bandRow="1">
                <a:tableStyleId>{5C22544A-7EE6-4342-B048-85BDC9FD1C3A}</a:tableStyleId>
              </a:tblPr>
              <a:tblGrid>
                <a:gridCol w="1356560"/>
                <a:gridCol w="1570750"/>
                <a:gridCol w="4180766"/>
                <a:gridCol w="1316859"/>
              </a:tblGrid>
              <a:tr h="361375">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995266">
                <a:tc rowSpan="3">
                  <a:txBody>
                    <a:bodyPr/>
                    <a:lstStyle/>
                    <a:p>
                      <a:pPr>
                        <a:lnSpc>
                          <a:spcPct val="115000"/>
                        </a:lnSpc>
                        <a:spcAft>
                          <a:spcPts val="0"/>
                        </a:spcAft>
                      </a:pPr>
                      <a:r>
                        <a:rPr lang="nb-NO" sz="1600" dirty="0" smtClean="0">
                          <a:effectLst/>
                          <a:latin typeface="Andalus" panose="02020603050405020304" pitchFamily="18" charset="-78"/>
                          <a:cs typeface="Andalus" panose="02020603050405020304" pitchFamily="18" charset="-78"/>
                        </a:rPr>
                        <a:t>Typifiserings-</a:t>
                      </a:r>
                      <a:endParaRPr lang="en-US" sz="1600" dirty="0">
                        <a:effectLst/>
                        <a:latin typeface="Andalus" panose="02020603050405020304" pitchFamily="18" charset="-78"/>
                        <a:cs typeface="Andalus" panose="02020603050405020304" pitchFamily="18" charset="-78"/>
                      </a:endParaRPr>
                    </a:p>
                    <a:p>
                      <a:pPr>
                        <a:lnSpc>
                          <a:spcPct val="115000"/>
                        </a:lnSpc>
                        <a:spcAft>
                          <a:spcPts val="0"/>
                        </a:spcAft>
                      </a:pPr>
                      <a:r>
                        <a:rPr lang="nb-NO" sz="1600" dirty="0" smtClean="0">
                          <a:effectLst/>
                          <a:latin typeface="Andalus" panose="02020603050405020304" pitchFamily="18" charset="-78"/>
                          <a:cs typeface="Andalus" panose="02020603050405020304" pitchFamily="18" charset="-78"/>
                        </a:rPr>
                        <a:t>tema  2</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Pattern versus process</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Om det kun er mønsteret (pattern) i vegetasjonen som skal kartlegges, eller de bakenforliggende prosessene (årsakene) til disse mønstrene </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solidFill>
                            <a:schemeClr val="bg1">
                              <a:lumMod val="50000"/>
                            </a:schemeClr>
                          </a:solidFill>
                          <a:effectLst/>
                          <a:latin typeface="Andalus" panose="02020603050405020304" pitchFamily="18" charset="-78"/>
                          <a:cs typeface="Andalus" panose="02020603050405020304" pitchFamily="18" charset="-78"/>
                        </a:rPr>
                        <a:t>Krummel (1986); Muller (1997)</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2123926">
                <a:tc vMerge="1">
                  <a:txBody>
                    <a:bodyPr/>
                    <a:lstStyle/>
                    <a:p>
                      <a:endParaRPr lang="nb-NO"/>
                    </a:p>
                  </a:txBody>
                  <a:tcP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Actual versus potential vegetation</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Om det er naturens aktuelle vegetasjonsuttrykk som skal kartfestes, eller om det er naturens potensielle vegetasjonsuttrykk. I tidligere ressurskartlegginger var det vanlig å kartfeste f. eks skogsmark der det ikke var skog ved kartleggingstidspunktet, så lenge det var et potensial for skog</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Bryn &amp; Hemsing (2012); Skog &amp; Landskap (2010)</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1224136">
                <a:tc vMerge="1">
                  <a:txBody>
                    <a:bodyPr/>
                    <a:lstStyle/>
                    <a:p>
                      <a:endParaRPr lang="nb-NO"/>
                    </a:p>
                  </a:txBody>
                  <a:tcPr/>
                </a:tc>
                <a:tc>
                  <a:txBody>
                    <a:bodyPr/>
                    <a:lstStyle/>
                    <a:p>
                      <a:pPr>
                        <a:lnSpc>
                          <a:spcPct val="115000"/>
                        </a:lnSpc>
                        <a:spcAft>
                          <a:spcPts val="0"/>
                        </a:spcAft>
                      </a:pPr>
                      <a:r>
                        <a:rPr lang="en-GB" sz="1600">
                          <a:effectLst/>
                          <a:latin typeface="Andalus" panose="02020603050405020304" pitchFamily="18" charset="-78"/>
                          <a:cs typeface="Andalus" panose="02020603050405020304" pitchFamily="18" charset="-78"/>
                        </a:rPr>
                        <a:t>Complex gradients versus singular gradients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Om gradientene i naturen som gir opphav til typeinndeling baseres på </a:t>
                      </a:r>
                      <a:r>
                        <a:rPr lang="nb-NO" sz="1600" dirty="0" smtClean="0">
                          <a:effectLst/>
                          <a:latin typeface="Andalus" panose="02020603050405020304" pitchFamily="18" charset="-78"/>
                          <a:cs typeface="Andalus" panose="02020603050405020304" pitchFamily="18" charset="-78"/>
                        </a:rPr>
                        <a:t>sammensatte </a:t>
                      </a:r>
                      <a:r>
                        <a:rPr lang="nb-NO" sz="1600" dirty="0">
                          <a:effectLst/>
                          <a:latin typeface="Andalus" panose="02020603050405020304" pitchFamily="18" charset="-78"/>
                          <a:cs typeface="Andalus" panose="02020603050405020304" pitchFamily="18" charset="-78"/>
                        </a:rPr>
                        <a:t>miljøvariabler eller om de baseres på </a:t>
                      </a:r>
                      <a:r>
                        <a:rPr lang="nb-NO" sz="1600" dirty="0" smtClean="0">
                          <a:effectLst/>
                          <a:latin typeface="Andalus" panose="02020603050405020304" pitchFamily="18" charset="-78"/>
                          <a:cs typeface="Andalus" panose="02020603050405020304" pitchFamily="18" charset="-78"/>
                        </a:rPr>
                        <a:t>mer </a:t>
                      </a:r>
                      <a:r>
                        <a:rPr lang="nb-NO" sz="1600" dirty="0">
                          <a:effectLst/>
                          <a:latin typeface="Andalus" panose="02020603050405020304" pitchFamily="18" charset="-78"/>
                          <a:cs typeface="Andalus" panose="02020603050405020304" pitchFamily="18" charset="-78"/>
                        </a:rPr>
                        <a:t>reindyrkede miljøvariabler</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dirty="0">
                          <a:effectLst/>
                          <a:latin typeface="Andalus" panose="02020603050405020304" pitchFamily="18" charset="-78"/>
                          <a:cs typeface="Andalus" panose="02020603050405020304" pitchFamily="18" charset="-78"/>
                        </a:rPr>
                        <a:t>Halvorsen m. flere (2009)</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ktangel 7"/>
          <p:cNvSpPr/>
          <p:nvPr/>
        </p:nvSpPr>
        <p:spPr>
          <a:xfrm>
            <a:off x="1644788" y="4720134"/>
            <a:ext cx="7092000" cy="122914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000451835"/>
      </p:ext>
    </p:extLst>
  </p:cSld>
  <p:clrMapOvr>
    <a:masterClrMapping/>
  </p:clrMapOvr>
  <mc:AlternateContent xmlns:mc="http://schemas.openxmlformats.org/markup-compatibility/2006">
    <mc:Choice xmlns:p14="http://schemas.microsoft.com/office/powerpoint/2010/main" Requires="p14">
      <p:transition spd="slow" p14:dur="2000" advTm="783"/>
    </mc:Choice>
    <mc:Fallback>
      <p:transition spd="slow" advTm="7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595147780"/>
              </p:ext>
            </p:extLst>
          </p:nvPr>
        </p:nvGraphicFramePr>
        <p:xfrm>
          <a:off x="251519" y="433193"/>
          <a:ext cx="8640961" cy="6020143"/>
        </p:xfrm>
        <a:graphic>
          <a:graphicData uri="http://schemas.openxmlformats.org/drawingml/2006/table">
            <a:tbl>
              <a:tblPr firstRow="1" firstCol="1" bandRow="1">
                <a:tableStyleId>{5C22544A-7EE6-4342-B048-85BDC9FD1C3A}</a:tableStyleId>
              </a:tblPr>
              <a:tblGrid>
                <a:gridCol w="1440161"/>
                <a:gridCol w="1872208"/>
                <a:gridCol w="3816424"/>
                <a:gridCol w="1512168"/>
              </a:tblGrid>
              <a:tr h="720079">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1512169">
                <a:tc rowSpan="5">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Kartleggings-metode</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GB" sz="1600">
                          <a:effectLst/>
                          <a:latin typeface="Andalus" panose="02020603050405020304" pitchFamily="18" charset="-78"/>
                          <a:cs typeface="Andalus" panose="02020603050405020304" pitchFamily="18" charset="-78"/>
                        </a:rPr>
                        <a:t>Field work versus aerial photo interpretation</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dirty="0">
                          <a:effectLst/>
                          <a:latin typeface="Andalus" panose="02020603050405020304" pitchFamily="18" charset="-78"/>
                          <a:cs typeface="Andalus" panose="02020603050405020304" pitchFamily="18" charset="-78"/>
                        </a:rPr>
                        <a:t>I hvor stor grad kartlegging av vegetasjons- og naturtyper kan baseres på flyfoto-tolkning, eller om kartlegging av vegetasjons- og naturtypeenheter må baseres på feltarbeid.</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Engan (2013); Ihse (2007); Solheim (1978</a:t>
                      </a:r>
                      <a:r>
                        <a:rPr lang="nb-NO" sz="1600" dirty="0" smtClean="0">
                          <a:effectLst/>
                          <a:latin typeface="Andalus" panose="02020603050405020304" pitchFamily="18" charset="-78"/>
                          <a:cs typeface="Andalus" panose="02020603050405020304" pitchFamily="18" charset="-78"/>
                        </a:rPr>
                        <a:t>); Ullerud m. flere (in prep.)</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r>
              <a:tr h="1512168">
                <a:tc vMerge="1">
                  <a:txBody>
                    <a:bodyPr/>
                    <a:lstStyle/>
                    <a:p>
                      <a:endParaRPr lang="nb-NO"/>
                    </a:p>
                  </a:txBody>
                  <a:tcPr/>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Automatic versus non-automatic methods</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Om vegetasjons- og naturtyper kan kartlegges ved bruk av automatiske metoder, som f. eks utbredelsesmodellering eller satellittbildebaserte metoder, eller om de må kartlegges i felt.</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Erikstad m. flere (2009); Hemsing &amp; Bryn (2012); Ullerud m. flere </a:t>
                      </a:r>
                      <a:r>
                        <a:rPr lang="nb-NO" sz="1600" dirty="0" smtClean="0">
                          <a:solidFill>
                            <a:schemeClr val="bg1">
                              <a:lumMod val="50000"/>
                            </a:schemeClr>
                          </a:solidFill>
                          <a:effectLst/>
                          <a:latin typeface="Andalus" panose="02020603050405020304" pitchFamily="18" charset="-78"/>
                          <a:cs typeface="Andalus" panose="02020603050405020304" pitchFamily="18" charset="-78"/>
                        </a:rPr>
                        <a:t>(2016)</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953272">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Decisions trees versus other criteria</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solidFill>
                            <a:schemeClr val="bg1">
                              <a:lumMod val="50000"/>
                            </a:schemeClr>
                          </a:solidFill>
                          <a:effectLst/>
                          <a:latin typeface="Andalus" panose="02020603050405020304" pitchFamily="18" charset="-78"/>
                          <a:ea typeface="Calibri"/>
                          <a:cs typeface="Andalus" panose="02020603050405020304" pitchFamily="18" charset="-78"/>
                        </a:rPr>
                        <a:t>Om metodikken for kartlegging følger beslutningstrær (parallelt til nøkler i en flora) eller sett med urelaterte kriterier.</a:t>
                      </a:r>
                      <a:endParaRPr lang="nb-NO" sz="1600" noProof="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solidFill>
                            <a:schemeClr val="bg1">
                              <a:lumMod val="50000"/>
                            </a:schemeClr>
                          </a:solidFill>
                          <a:effectLst/>
                          <a:latin typeface="Andalus" panose="02020603050405020304" pitchFamily="18" charset="-78"/>
                          <a:cs typeface="Andalus" panose="02020603050405020304" pitchFamily="18" charset="-78"/>
                        </a:rPr>
                        <a:t>Allard</a:t>
                      </a:r>
                      <a:r>
                        <a:rPr lang="en-US" sz="1600" baseline="0" dirty="0" smtClean="0">
                          <a:solidFill>
                            <a:schemeClr val="bg1">
                              <a:lumMod val="50000"/>
                            </a:schemeClr>
                          </a:solidFill>
                          <a:effectLst/>
                          <a:latin typeface="Andalus" panose="02020603050405020304" pitchFamily="18" charset="-78"/>
                          <a:cs typeface="Andalus" panose="02020603050405020304" pitchFamily="18" charset="-78"/>
                        </a:rPr>
                        <a:t> (2007); </a:t>
                      </a:r>
                      <a:r>
                        <a:rPr lang="en-US" sz="1600" dirty="0" smtClean="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648072">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Typification versus mapping</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solidFill>
                            <a:schemeClr val="bg1">
                              <a:lumMod val="50000"/>
                            </a:schemeClr>
                          </a:solidFill>
                          <a:effectLst/>
                          <a:latin typeface="Andalus" panose="02020603050405020304" pitchFamily="18" charset="-78"/>
                          <a:ea typeface="Calibri"/>
                          <a:cs typeface="Andalus" panose="02020603050405020304" pitchFamily="18" charset="-78"/>
                        </a:rPr>
                        <a:t>Noen type-</a:t>
                      </a:r>
                      <a:r>
                        <a:rPr lang="nb-NO" sz="1600" baseline="0" noProof="0" dirty="0" smtClean="0">
                          <a:solidFill>
                            <a:schemeClr val="bg1">
                              <a:lumMod val="50000"/>
                            </a:schemeClr>
                          </a:solidFill>
                          <a:effectLst/>
                          <a:latin typeface="Andalus" panose="02020603050405020304" pitchFamily="18" charset="-78"/>
                          <a:ea typeface="Calibri"/>
                          <a:cs typeface="Andalus" panose="02020603050405020304" pitchFamily="18" charset="-78"/>
                        </a:rPr>
                        <a:t> eller klassifikasjonssystemer mangler veileder for kartlegging.</a:t>
                      </a:r>
                      <a:endParaRPr lang="nb-NO" sz="1600" noProof="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674383">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Point (</a:t>
                      </a:r>
                      <a:r>
                        <a:rPr lang="en-US" sz="1600" dirty="0" smtClean="0">
                          <a:solidFill>
                            <a:schemeClr val="bg1">
                              <a:lumMod val="50000"/>
                            </a:schemeClr>
                          </a:solidFill>
                          <a:effectLst/>
                          <a:latin typeface="Times New Roman"/>
                          <a:ea typeface="Calibri"/>
                          <a:cs typeface="Times New Roman"/>
                        </a:rPr>
                        <a:t>≠ cell</a:t>
                      </a: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 versus polygon mapping</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solidFill>
                            <a:schemeClr val="bg1">
                              <a:lumMod val="50000"/>
                            </a:schemeClr>
                          </a:solidFill>
                          <a:effectLst/>
                          <a:latin typeface="Andalus" panose="02020603050405020304" pitchFamily="18" charset="-78"/>
                          <a:ea typeface="Calibri"/>
                          <a:cs typeface="Andalus" panose="02020603050405020304" pitchFamily="18" charset="-78"/>
                        </a:rPr>
                        <a:t>Om vegetasjons- eller naturtyper bør kartlegges i punkter eller som polygoner</a:t>
                      </a:r>
                      <a:endParaRPr lang="nb-NO" sz="1600" noProof="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ktangel 5"/>
          <p:cNvSpPr/>
          <p:nvPr/>
        </p:nvSpPr>
        <p:spPr>
          <a:xfrm>
            <a:off x="1654840" y="1138137"/>
            <a:ext cx="7237639" cy="1498775"/>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880632046"/>
      </p:ext>
    </p:extLst>
  </p:cSld>
  <p:clrMapOvr>
    <a:masterClrMapping/>
  </p:clrMapOvr>
  <mc:AlternateContent xmlns:mc="http://schemas.openxmlformats.org/markup-compatibility/2006">
    <mc:Choice xmlns:p14="http://schemas.microsoft.com/office/powerpoint/2010/main" Requires="p14">
      <p:transition spd="slow" p14:dur="2000" advTm="555"/>
    </mc:Choice>
    <mc:Fallback>
      <p:transition spd="slow" advTm="5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285472"/>
            <a:ext cx="3240360" cy="1906382"/>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3077" name="Picture 5" descr="http://www.polygeo.com/wp-content/uploads/2015/07/image1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079" y="2384049"/>
            <a:ext cx="3240361" cy="1934544"/>
          </a:xfrm>
          <a:prstGeom prst="rect">
            <a:avLst/>
          </a:prstGeom>
          <a:noFill/>
          <a:ln w="25400">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pic>
        <p:nvPicPr>
          <p:cNvPr id="4" name="Bild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92079" y="4509121"/>
            <a:ext cx="3240361" cy="2160240"/>
          </a:xfrm>
          <a:prstGeom prst="rect">
            <a:avLst/>
          </a:prstGeom>
          <a:ln w="25400">
            <a:solidFill>
              <a:schemeClr val="tx1">
                <a:lumMod val="50000"/>
                <a:lumOff val="50000"/>
              </a:schemeClr>
            </a:solidFill>
          </a:ln>
        </p:spPr>
      </p:pic>
      <p:sp>
        <p:nvSpPr>
          <p:cNvPr id="8" name="TekstSylinder 7"/>
          <p:cNvSpPr txBox="1"/>
          <p:nvPr/>
        </p:nvSpPr>
        <p:spPr>
          <a:xfrm>
            <a:off x="395536" y="6453335"/>
            <a:ext cx="4104456" cy="307777"/>
          </a:xfrm>
          <a:prstGeom prst="rect">
            <a:avLst/>
          </a:prstGeom>
          <a:noFill/>
        </p:spPr>
        <p:txBody>
          <a:bodyPr wrap="square" rtlCol="0">
            <a:spAutoFit/>
          </a:bodyPr>
          <a:lstStyle/>
          <a:p>
            <a:pPr algn="ctr"/>
            <a:r>
              <a:rPr lang="nb-NO" sz="1400" dirty="0" smtClean="0">
                <a:latin typeface="Andalus" panose="02020603050405020304" pitchFamily="18" charset="-78"/>
                <a:cs typeface="Andalus" panose="02020603050405020304" pitchFamily="18" charset="-78"/>
              </a:rPr>
              <a:t>Figurer: </a:t>
            </a:r>
            <a:r>
              <a:rPr lang="en-US" sz="1400" dirty="0" smtClean="0">
                <a:latin typeface="Andalus" panose="02020603050405020304" pitchFamily="18" charset="-78"/>
                <a:cs typeface="Andalus" panose="02020603050405020304" pitchFamily="18" charset="-78"/>
              </a:rPr>
              <a:t>Hanne Sickel, POLY-GEO </a:t>
            </a:r>
            <a:r>
              <a:rPr lang="nb-NO" sz="1400" dirty="0" smtClean="0">
                <a:latin typeface="Andalus" panose="02020603050405020304" pitchFamily="18" charset="-78"/>
                <a:cs typeface="Andalus" panose="02020603050405020304" pitchFamily="18" charset="-78"/>
              </a:rPr>
              <a:t>&amp; Anders Bryn</a:t>
            </a:r>
            <a:endParaRPr lang="nb-NO" sz="1400" dirty="0">
              <a:latin typeface="Andalus" panose="02020603050405020304" pitchFamily="18" charset="-78"/>
              <a:cs typeface="Andalus" panose="02020603050405020304" pitchFamily="18" charset="-78"/>
            </a:endParaRPr>
          </a:p>
        </p:txBody>
      </p:sp>
      <p:pic>
        <p:nvPicPr>
          <p:cNvPr id="1026"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725" t="2189" r="5544" b="2682"/>
          <a:stretch/>
        </p:blipFill>
        <p:spPr bwMode="auto">
          <a:xfrm>
            <a:off x="283780" y="141890"/>
            <a:ext cx="4398580" cy="6164317"/>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778306226"/>
      </p:ext>
    </p:extLst>
  </p:cSld>
  <p:clrMapOvr>
    <a:masterClrMapping/>
  </p:clrMapOvr>
  <mc:AlternateContent xmlns:mc="http://schemas.openxmlformats.org/markup-compatibility/2006">
    <mc:Choice xmlns:p14="http://schemas.microsoft.com/office/powerpoint/2010/main" Requires="p14">
      <p:transition spd="slow" p14:dur="2000" advTm="1271"/>
    </mc:Choice>
    <mc:Fallback>
      <p:transition spd="slow" advTm="12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1297502755"/>
              </p:ext>
            </p:extLst>
          </p:nvPr>
        </p:nvGraphicFramePr>
        <p:xfrm>
          <a:off x="251519" y="433193"/>
          <a:ext cx="8640961" cy="6020143"/>
        </p:xfrm>
        <a:graphic>
          <a:graphicData uri="http://schemas.openxmlformats.org/drawingml/2006/table">
            <a:tbl>
              <a:tblPr firstRow="1" firstCol="1" bandRow="1">
                <a:tableStyleId>{5C22544A-7EE6-4342-B048-85BDC9FD1C3A}</a:tableStyleId>
              </a:tblPr>
              <a:tblGrid>
                <a:gridCol w="1440161"/>
                <a:gridCol w="1872208"/>
                <a:gridCol w="3816424"/>
                <a:gridCol w="1512168"/>
              </a:tblGrid>
              <a:tr h="720079">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1512169">
                <a:tc rowSpan="5">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Kartleggings-metode</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Field work versus aerial photo interpretation</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I hvor stor grad kartlegging av vegetasjons- og naturtyper kan baseres på flyfoto-tolkning, eller om kartlegging av vegetasjons- og naturtypeenheter må baseres på feltarbeid.</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Engan (2013); Ihse (2007); Solheim (1978</a:t>
                      </a:r>
                      <a:r>
                        <a:rPr lang="nb-NO" sz="1600" dirty="0" smtClean="0">
                          <a:solidFill>
                            <a:schemeClr val="bg1">
                              <a:lumMod val="50000"/>
                            </a:schemeClr>
                          </a:solidFill>
                          <a:effectLst/>
                          <a:latin typeface="Andalus" panose="02020603050405020304" pitchFamily="18" charset="-78"/>
                          <a:cs typeface="Andalus" panose="02020603050405020304" pitchFamily="18" charset="-78"/>
                        </a:rPr>
                        <a:t>); Ullerud m. flere (in prep.)</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1512168">
                <a:tc vMerge="1">
                  <a:txBody>
                    <a:bodyPr/>
                    <a:lstStyle/>
                    <a:p>
                      <a:endParaRPr lang="nb-NO"/>
                    </a:p>
                  </a:txBody>
                  <a:tcPr/>
                </a:tc>
                <a:tc>
                  <a:txBody>
                    <a:bodyPr/>
                    <a:lstStyle/>
                    <a:p>
                      <a:pPr>
                        <a:lnSpc>
                          <a:spcPct val="115000"/>
                        </a:lnSpc>
                        <a:spcAft>
                          <a:spcPts val="0"/>
                        </a:spcAft>
                      </a:pPr>
                      <a:r>
                        <a:rPr lang="en-GB" sz="1600" dirty="0">
                          <a:effectLst/>
                          <a:latin typeface="Andalus" panose="02020603050405020304" pitchFamily="18" charset="-78"/>
                          <a:cs typeface="Andalus" panose="02020603050405020304" pitchFamily="18" charset="-78"/>
                        </a:rPr>
                        <a:t>Automatic versus non-automatic methods</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dirty="0">
                          <a:effectLst/>
                          <a:latin typeface="Andalus" panose="02020603050405020304" pitchFamily="18" charset="-78"/>
                          <a:cs typeface="Andalus" panose="02020603050405020304" pitchFamily="18" charset="-78"/>
                        </a:rPr>
                        <a:t>Om vegetasjons- og naturtyper kan kartlegges ved bruk av automatiske metoder, som f. eks utbredelsesmodellering eller satellittbildebaserte metoder, eller om de må kartlegges i felt.</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Erikstad m. flere (2009); Hemsing &amp; Bryn (2012); Ullerud m. flere </a:t>
                      </a:r>
                      <a:r>
                        <a:rPr lang="nb-NO" sz="1600" dirty="0" smtClean="0">
                          <a:effectLst/>
                          <a:latin typeface="Andalus" panose="02020603050405020304" pitchFamily="18" charset="-78"/>
                          <a:cs typeface="Andalus" panose="02020603050405020304" pitchFamily="18" charset="-78"/>
                        </a:rPr>
                        <a:t>(2016)</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r>
              <a:tr h="953272">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Decisions trees versus other criteria</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solidFill>
                            <a:schemeClr val="bg1">
                              <a:lumMod val="50000"/>
                            </a:schemeClr>
                          </a:solidFill>
                          <a:effectLst/>
                          <a:latin typeface="Andalus" panose="02020603050405020304" pitchFamily="18" charset="-78"/>
                          <a:ea typeface="Calibri"/>
                          <a:cs typeface="Andalus" panose="02020603050405020304" pitchFamily="18" charset="-78"/>
                        </a:rPr>
                        <a:t>Om metodikken for kartlegging følger beslutningstrær (parallelt til nøkler i en flora) eller sett med urelaterte kriterier.</a:t>
                      </a:r>
                      <a:endParaRPr lang="nb-NO" sz="1600" noProof="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solidFill>
                            <a:schemeClr val="bg1">
                              <a:lumMod val="50000"/>
                            </a:schemeClr>
                          </a:solidFill>
                          <a:effectLst/>
                          <a:latin typeface="Andalus" panose="02020603050405020304" pitchFamily="18" charset="-78"/>
                          <a:cs typeface="Andalus" panose="02020603050405020304" pitchFamily="18" charset="-78"/>
                        </a:rPr>
                        <a:t>Allard</a:t>
                      </a:r>
                      <a:r>
                        <a:rPr lang="en-US" sz="1600" baseline="0" dirty="0" smtClean="0">
                          <a:solidFill>
                            <a:schemeClr val="bg1">
                              <a:lumMod val="50000"/>
                            </a:schemeClr>
                          </a:solidFill>
                          <a:effectLst/>
                          <a:latin typeface="Andalus" panose="02020603050405020304" pitchFamily="18" charset="-78"/>
                          <a:cs typeface="Andalus" panose="02020603050405020304" pitchFamily="18" charset="-78"/>
                        </a:rPr>
                        <a:t> (2007); </a:t>
                      </a:r>
                      <a:r>
                        <a:rPr lang="en-US" sz="1600" dirty="0" smtClean="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648072">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Typification versus mapping</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solidFill>
                            <a:schemeClr val="bg1">
                              <a:lumMod val="50000"/>
                            </a:schemeClr>
                          </a:solidFill>
                          <a:effectLst/>
                          <a:latin typeface="Andalus" panose="02020603050405020304" pitchFamily="18" charset="-78"/>
                          <a:ea typeface="Calibri"/>
                          <a:cs typeface="Andalus" panose="02020603050405020304" pitchFamily="18" charset="-78"/>
                        </a:rPr>
                        <a:t>Noen type-</a:t>
                      </a:r>
                      <a:r>
                        <a:rPr lang="nb-NO" sz="1600" baseline="0" noProof="0" dirty="0" smtClean="0">
                          <a:solidFill>
                            <a:schemeClr val="bg1">
                              <a:lumMod val="50000"/>
                            </a:schemeClr>
                          </a:solidFill>
                          <a:effectLst/>
                          <a:latin typeface="Andalus" panose="02020603050405020304" pitchFamily="18" charset="-78"/>
                          <a:ea typeface="Calibri"/>
                          <a:cs typeface="Andalus" panose="02020603050405020304" pitchFamily="18" charset="-78"/>
                        </a:rPr>
                        <a:t> eller klassifikasjonssystemer mangler veileder for kartlegging.</a:t>
                      </a:r>
                      <a:endParaRPr lang="nb-NO" sz="1600" noProof="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674383">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Point (</a:t>
                      </a:r>
                      <a:r>
                        <a:rPr lang="en-US" sz="1600" dirty="0" smtClean="0">
                          <a:solidFill>
                            <a:schemeClr val="bg1">
                              <a:lumMod val="50000"/>
                            </a:schemeClr>
                          </a:solidFill>
                          <a:effectLst/>
                          <a:latin typeface="Times New Roman"/>
                          <a:ea typeface="Calibri"/>
                          <a:cs typeface="Times New Roman"/>
                        </a:rPr>
                        <a:t>≠ cell</a:t>
                      </a: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 versus polygon mapping</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solidFill>
                            <a:schemeClr val="bg1">
                              <a:lumMod val="50000"/>
                            </a:schemeClr>
                          </a:solidFill>
                          <a:effectLst/>
                          <a:latin typeface="Andalus" panose="02020603050405020304" pitchFamily="18" charset="-78"/>
                          <a:ea typeface="Calibri"/>
                          <a:cs typeface="Andalus" panose="02020603050405020304" pitchFamily="18" charset="-78"/>
                        </a:rPr>
                        <a:t>Om vegetasjons- eller naturtyper bør kartlegges i punkter eller som polygoner</a:t>
                      </a:r>
                      <a:endParaRPr lang="nb-NO" sz="1600" noProof="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ktangel 7"/>
          <p:cNvSpPr/>
          <p:nvPr/>
        </p:nvSpPr>
        <p:spPr>
          <a:xfrm>
            <a:off x="1654841" y="2635241"/>
            <a:ext cx="7237640" cy="15120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196908247"/>
      </p:ext>
    </p:extLst>
  </p:cSld>
  <p:clrMapOvr>
    <a:masterClrMapping/>
  </p:clrMapOvr>
  <mc:AlternateContent xmlns:mc="http://schemas.openxmlformats.org/markup-compatibility/2006">
    <mc:Choice xmlns:p14="http://schemas.microsoft.com/office/powerpoint/2010/main" Requires="p14">
      <p:transition spd="slow" p14:dur="2000" advTm="982"/>
    </mc:Choice>
    <mc:Fallback>
      <p:transition spd="slow" advTm="9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1" y="548680"/>
            <a:ext cx="4219608" cy="5908464"/>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05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944" r="8400"/>
          <a:stretch/>
        </p:blipFill>
        <p:spPr bwMode="auto">
          <a:xfrm>
            <a:off x="4937759" y="548680"/>
            <a:ext cx="3886201" cy="5908464"/>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270257058"/>
      </p:ext>
    </p:extLst>
  </p:cSld>
  <p:clrMapOvr>
    <a:masterClrMapping/>
  </p:clrMapOvr>
  <mc:AlternateContent xmlns:mc="http://schemas.openxmlformats.org/markup-compatibility/2006">
    <mc:Choice xmlns:p14="http://schemas.microsoft.com/office/powerpoint/2010/main" Requires="p14">
      <p:transition spd="slow" p14:dur="2000" advTm="1494"/>
    </mc:Choice>
    <mc:Fallback>
      <p:transition spd="slow" advTm="14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2933939394"/>
              </p:ext>
            </p:extLst>
          </p:nvPr>
        </p:nvGraphicFramePr>
        <p:xfrm>
          <a:off x="251519" y="433193"/>
          <a:ext cx="8640961" cy="6020143"/>
        </p:xfrm>
        <a:graphic>
          <a:graphicData uri="http://schemas.openxmlformats.org/drawingml/2006/table">
            <a:tbl>
              <a:tblPr firstRow="1" firstCol="1" bandRow="1">
                <a:tableStyleId>{5C22544A-7EE6-4342-B048-85BDC9FD1C3A}</a:tableStyleId>
              </a:tblPr>
              <a:tblGrid>
                <a:gridCol w="1440161"/>
                <a:gridCol w="1872208"/>
                <a:gridCol w="3816424"/>
                <a:gridCol w="1512168"/>
              </a:tblGrid>
              <a:tr h="720079">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1512169">
                <a:tc rowSpan="5">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Kartleggings-metode</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Field work versus aerial photo interpretation</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I hvor stor grad kartlegging av vegetasjons- og naturtyper kan baseres på flyfoto-tolkning, eller om kartlegging av vegetasjons- og naturtypeenheter må baseres på feltarbeid.</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Engan (2013); Ihse (2007); Solheim (1978</a:t>
                      </a:r>
                      <a:r>
                        <a:rPr lang="nb-NO" sz="1600" dirty="0" smtClean="0">
                          <a:solidFill>
                            <a:schemeClr val="bg1">
                              <a:lumMod val="50000"/>
                            </a:schemeClr>
                          </a:solidFill>
                          <a:effectLst/>
                          <a:latin typeface="Andalus" panose="02020603050405020304" pitchFamily="18" charset="-78"/>
                          <a:cs typeface="Andalus" panose="02020603050405020304" pitchFamily="18" charset="-78"/>
                        </a:rPr>
                        <a:t>); Ullerud m. flere (in prep.)</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1512168">
                <a:tc vMerge="1">
                  <a:txBody>
                    <a:bodyPr/>
                    <a:lstStyle/>
                    <a:p>
                      <a:endParaRPr lang="nb-NO"/>
                    </a:p>
                  </a:txBody>
                  <a:tcPr/>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Automatic versus non-automatic methods</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Om vegetasjons- og naturtyper kan kartlegges ved bruk av automatiske metoder, som f. eks utbredelsesmodellering eller satellittbildebaserte metoder, eller om de må kartlegges i felt.</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Erikstad m. flere (2009); Hemsing &amp; Bryn (2012); Ullerud m. flere </a:t>
                      </a:r>
                      <a:r>
                        <a:rPr lang="nb-NO" sz="1600" dirty="0" smtClean="0">
                          <a:solidFill>
                            <a:schemeClr val="bg1">
                              <a:lumMod val="50000"/>
                            </a:schemeClr>
                          </a:solidFill>
                          <a:effectLst/>
                          <a:latin typeface="Andalus" panose="02020603050405020304" pitchFamily="18" charset="-78"/>
                          <a:cs typeface="Andalus" panose="02020603050405020304" pitchFamily="18" charset="-78"/>
                        </a:rPr>
                        <a:t>(2016)</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953272">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effectLst/>
                          <a:latin typeface="Andalus" panose="02020603050405020304" pitchFamily="18" charset="-78"/>
                          <a:ea typeface="Calibri"/>
                          <a:cs typeface="Andalus" panose="02020603050405020304" pitchFamily="18" charset="-78"/>
                        </a:rPr>
                        <a:t>Decisions trees versus other criteria</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effectLst/>
                          <a:latin typeface="Andalus" panose="02020603050405020304" pitchFamily="18" charset="-78"/>
                          <a:ea typeface="Calibri"/>
                          <a:cs typeface="Andalus" panose="02020603050405020304" pitchFamily="18" charset="-78"/>
                        </a:rPr>
                        <a:t>Om metodikken for kartlegging følger beslutningstrær (parallelt til nøkler i en flora) eller sett med urelaterte kriterier.</a:t>
                      </a:r>
                      <a:endParaRPr lang="nb-NO" sz="1600" noProof="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effectLst/>
                          <a:latin typeface="Andalus" panose="02020603050405020304" pitchFamily="18" charset="-78"/>
                          <a:cs typeface="Andalus" panose="02020603050405020304" pitchFamily="18" charset="-78"/>
                        </a:rPr>
                        <a:t>Allard</a:t>
                      </a:r>
                      <a:r>
                        <a:rPr lang="en-US" sz="1600" baseline="0" dirty="0" smtClean="0">
                          <a:effectLst/>
                          <a:latin typeface="Andalus" panose="02020603050405020304" pitchFamily="18" charset="-78"/>
                          <a:cs typeface="Andalus" panose="02020603050405020304" pitchFamily="18" charset="-78"/>
                        </a:rPr>
                        <a:t> (2007); </a:t>
                      </a:r>
                      <a:r>
                        <a:rPr lang="en-US" sz="1600" dirty="0" smtClean="0">
                          <a:effectLst/>
                          <a:latin typeface="Andalus" panose="02020603050405020304" pitchFamily="18" charset="-78"/>
                          <a:cs typeface="Andalus" panose="02020603050405020304" pitchFamily="18" charset="-78"/>
                        </a:rPr>
                        <a:t>Bryn m. flere (in prep.)</a:t>
                      </a:r>
                      <a:endParaRPr lang="en-US" sz="1600" dirty="0" smtClean="0">
                        <a:effectLst/>
                        <a:latin typeface="Andalus" panose="02020603050405020304" pitchFamily="18" charset="-78"/>
                        <a:ea typeface="Calibri"/>
                        <a:cs typeface="Andalus" panose="02020603050405020304" pitchFamily="18" charset="-78"/>
                      </a:endParaRPr>
                    </a:p>
                  </a:txBody>
                  <a:tcPr marL="19899" marR="19899" marT="0" marB="0"/>
                </a:tc>
              </a:tr>
              <a:tr h="648072">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Typification versus mapping</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solidFill>
                            <a:schemeClr val="bg1">
                              <a:lumMod val="50000"/>
                            </a:schemeClr>
                          </a:solidFill>
                          <a:effectLst/>
                          <a:latin typeface="Andalus" panose="02020603050405020304" pitchFamily="18" charset="-78"/>
                          <a:ea typeface="Calibri"/>
                          <a:cs typeface="Andalus" panose="02020603050405020304" pitchFamily="18" charset="-78"/>
                        </a:rPr>
                        <a:t>Noen type-</a:t>
                      </a:r>
                      <a:r>
                        <a:rPr lang="nb-NO" sz="1600" baseline="0" noProof="0" dirty="0" smtClean="0">
                          <a:solidFill>
                            <a:schemeClr val="bg1">
                              <a:lumMod val="50000"/>
                            </a:schemeClr>
                          </a:solidFill>
                          <a:effectLst/>
                          <a:latin typeface="Andalus" panose="02020603050405020304" pitchFamily="18" charset="-78"/>
                          <a:ea typeface="Calibri"/>
                          <a:cs typeface="Andalus" panose="02020603050405020304" pitchFamily="18" charset="-78"/>
                        </a:rPr>
                        <a:t> eller klassifikasjonssystemer mangler veileder for kartlegging.</a:t>
                      </a:r>
                      <a:endParaRPr lang="nb-NO" sz="1600" noProof="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674383">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Point (</a:t>
                      </a:r>
                      <a:r>
                        <a:rPr lang="en-US" sz="1600" dirty="0" smtClean="0">
                          <a:solidFill>
                            <a:schemeClr val="bg1">
                              <a:lumMod val="50000"/>
                            </a:schemeClr>
                          </a:solidFill>
                          <a:effectLst/>
                          <a:latin typeface="Times New Roman"/>
                          <a:ea typeface="Calibri"/>
                          <a:cs typeface="Times New Roman"/>
                        </a:rPr>
                        <a:t>≠ cell</a:t>
                      </a: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 versus polygon mapping</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solidFill>
                            <a:schemeClr val="bg1">
                              <a:lumMod val="50000"/>
                            </a:schemeClr>
                          </a:solidFill>
                          <a:effectLst/>
                          <a:latin typeface="Andalus" panose="02020603050405020304" pitchFamily="18" charset="-78"/>
                          <a:ea typeface="Calibri"/>
                          <a:cs typeface="Andalus" panose="02020603050405020304" pitchFamily="18" charset="-78"/>
                        </a:rPr>
                        <a:t>Om vegetasjons- eller naturtyper bør kartlegges i punkter eller som polygoner</a:t>
                      </a:r>
                      <a:endParaRPr lang="nb-NO" sz="1600" noProof="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ktangel 8"/>
          <p:cNvSpPr/>
          <p:nvPr/>
        </p:nvSpPr>
        <p:spPr>
          <a:xfrm>
            <a:off x="1654841" y="4147578"/>
            <a:ext cx="7247692" cy="93760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196908247"/>
      </p:ext>
    </p:extLst>
  </p:cSld>
  <p:clrMapOvr>
    <a:masterClrMapping/>
  </p:clrMapOvr>
  <mc:AlternateContent xmlns:mc="http://schemas.openxmlformats.org/markup-compatibility/2006">
    <mc:Choice xmlns:p14="http://schemas.microsoft.com/office/powerpoint/2010/main" Requires="p14">
      <p:transition spd="slow" p14:dur="2000" advTm="1358"/>
    </mc:Choice>
    <mc:Fallback>
      <p:transition spd="slow" advTm="13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3285559672"/>
              </p:ext>
            </p:extLst>
          </p:nvPr>
        </p:nvGraphicFramePr>
        <p:xfrm>
          <a:off x="251519" y="433193"/>
          <a:ext cx="8640961" cy="6020143"/>
        </p:xfrm>
        <a:graphic>
          <a:graphicData uri="http://schemas.openxmlformats.org/drawingml/2006/table">
            <a:tbl>
              <a:tblPr firstRow="1" firstCol="1" bandRow="1">
                <a:tableStyleId>{5C22544A-7EE6-4342-B048-85BDC9FD1C3A}</a:tableStyleId>
              </a:tblPr>
              <a:tblGrid>
                <a:gridCol w="1440161"/>
                <a:gridCol w="1872208"/>
                <a:gridCol w="3816424"/>
                <a:gridCol w="1512168"/>
              </a:tblGrid>
              <a:tr h="720079">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1512169">
                <a:tc rowSpan="5">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Kartleggings-metode</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Field work versus aerial photo interpretation</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I hvor stor grad kartlegging av vegetasjons- og naturtyper kan baseres på flyfoto-tolkning, eller om kartlegging av vegetasjons- og naturtypeenheter må baseres på feltarbeid.</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Engan (2013); Ihse (2007); Solheim (1978</a:t>
                      </a:r>
                      <a:r>
                        <a:rPr lang="nb-NO" sz="1600" dirty="0" smtClean="0">
                          <a:solidFill>
                            <a:schemeClr val="bg1">
                              <a:lumMod val="50000"/>
                            </a:schemeClr>
                          </a:solidFill>
                          <a:effectLst/>
                          <a:latin typeface="Andalus" panose="02020603050405020304" pitchFamily="18" charset="-78"/>
                          <a:cs typeface="Andalus" panose="02020603050405020304" pitchFamily="18" charset="-78"/>
                        </a:rPr>
                        <a:t>); Ullerud m. flere (in prep.)</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1512168">
                <a:tc vMerge="1">
                  <a:txBody>
                    <a:bodyPr/>
                    <a:lstStyle/>
                    <a:p>
                      <a:endParaRPr lang="nb-NO"/>
                    </a:p>
                  </a:txBody>
                  <a:tcPr/>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Automatic versus non-automatic methods</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Om vegetasjons- og naturtyper kan kartlegges ved bruk av automatiske metoder, som f. eks utbredelsesmodellering eller satellittbildebaserte metoder, eller om de må kartlegges i felt.</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Erikstad m. flere (2009); Hemsing &amp; Bryn (2012); Ullerud m. flere </a:t>
                      </a:r>
                      <a:r>
                        <a:rPr lang="nb-NO" sz="1600" dirty="0" smtClean="0">
                          <a:solidFill>
                            <a:schemeClr val="bg1">
                              <a:lumMod val="50000"/>
                            </a:schemeClr>
                          </a:solidFill>
                          <a:effectLst/>
                          <a:latin typeface="Andalus" panose="02020603050405020304" pitchFamily="18" charset="-78"/>
                          <a:cs typeface="Andalus" panose="02020603050405020304" pitchFamily="18" charset="-78"/>
                        </a:rPr>
                        <a:t>(2016)</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953272">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Decisions trees versus other criteria</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solidFill>
                            <a:schemeClr val="bg1">
                              <a:lumMod val="50000"/>
                            </a:schemeClr>
                          </a:solidFill>
                          <a:effectLst/>
                          <a:latin typeface="Andalus" panose="02020603050405020304" pitchFamily="18" charset="-78"/>
                          <a:ea typeface="Calibri"/>
                          <a:cs typeface="Andalus" panose="02020603050405020304" pitchFamily="18" charset="-78"/>
                        </a:rPr>
                        <a:t>Om metodikken for kartlegging følger beslutningstrær (parallelt til nøkler i en flora) eller sett med urelaterte kriterier.</a:t>
                      </a:r>
                      <a:endParaRPr lang="nb-NO" sz="1600" noProof="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solidFill>
                            <a:schemeClr val="bg1">
                              <a:lumMod val="50000"/>
                            </a:schemeClr>
                          </a:solidFill>
                          <a:effectLst/>
                          <a:latin typeface="Andalus" panose="02020603050405020304" pitchFamily="18" charset="-78"/>
                          <a:cs typeface="Andalus" panose="02020603050405020304" pitchFamily="18" charset="-78"/>
                        </a:rPr>
                        <a:t>Allard</a:t>
                      </a:r>
                      <a:r>
                        <a:rPr lang="en-US" sz="1600" baseline="0" dirty="0" smtClean="0">
                          <a:solidFill>
                            <a:schemeClr val="bg1">
                              <a:lumMod val="50000"/>
                            </a:schemeClr>
                          </a:solidFill>
                          <a:effectLst/>
                          <a:latin typeface="Andalus" panose="02020603050405020304" pitchFamily="18" charset="-78"/>
                          <a:cs typeface="Andalus" panose="02020603050405020304" pitchFamily="18" charset="-78"/>
                        </a:rPr>
                        <a:t> (2007); </a:t>
                      </a:r>
                      <a:r>
                        <a:rPr lang="en-US" sz="1600" dirty="0" smtClean="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648072">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effectLst/>
                          <a:latin typeface="Andalus" panose="02020603050405020304" pitchFamily="18" charset="-78"/>
                          <a:ea typeface="Calibri"/>
                          <a:cs typeface="Andalus" panose="02020603050405020304" pitchFamily="18" charset="-78"/>
                        </a:rPr>
                        <a:t>Typification versus mapping</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effectLst/>
                          <a:latin typeface="Andalus" panose="02020603050405020304" pitchFamily="18" charset="-78"/>
                          <a:ea typeface="Calibri"/>
                          <a:cs typeface="Andalus" panose="02020603050405020304" pitchFamily="18" charset="-78"/>
                        </a:rPr>
                        <a:t>Noen type-</a:t>
                      </a:r>
                      <a:r>
                        <a:rPr lang="nb-NO" sz="1600" baseline="0" noProof="0" dirty="0" smtClean="0">
                          <a:effectLst/>
                          <a:latin typeface="Andalus" panose="02020603050405020304" pitchFamily="18" charset="-78"/>
                          <a:ea typeface="Calibri"/>
                          <a:cs typeface="Andalus" panose="02020603050405020304" pitchFamily="18" charset="-78"/>
                        </a:rPr>
                        <a:t> eller klassifikasjonssystemer mangler veileder for kartlegging.</a:t>
                      </a:r>
                      <a:endParaRPr lang="nb-NO" sz="1600" noProof="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effectLst/>
                          <a:latin typeface="Andalus" panose="02020603050405020304" pitchFamily="18" charset="-78"/>
                          <a:cs typeface="Andalus" panose="02020603050405020304" pitchFamily="18" charset="-78"/>
                        </a:rPr>
                        <a:t>Bryn m. flere (in prep.)</a:t>
                      </a:r>
                      <a:endParaRPr lang="en-US" sz="1600" dirty="0" smtClean="0">
                        <a:effectLst/>
                        <a:latin typeface="Andalus" panose="02020603050405020304" pitchFamily="18" charset="-78"/>
                        <a:ea typeface="Calibri"/>
                        <a:cs typeface="Andalus" panose="02020603050405020304" pitchFamily="18" charset="-78"/>
                      </a:endParaRPr>
                    </a:p>
                  </a:txBody>
                  <a:tcPr marL="19899" marR="19899" marT="0" marB="0"/>
                </a:tc>
              </a:tr>
              <a:tr h="674383">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Point (</a:t>
                      </a:r>
                      <a:r>
                        <a:rPr lang="en-US" sz="1600" dirty="0" smtClean="0">
                          <a:solidFill>
                            <a:schemeClr val="bg1">
                              <a:lumMod val="50000"/>
                            </a:schemeClr>
                          </a:solidFill>
                          <a:effectLst/>
                          <a:latin typeface="Times New Roman"/>
                          <a:ea typeface="Calibri"/>
                          <a:cs typeface="Times New Roman"/>
                        </a:rPr>
                        <a:t>≠ cell</a:t>
                      </a: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 versus polygon mapping</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solidFill>
                            <a:schemeClr val="bg1">
                              <a:lumMod val="50000"/>
                            </a:schemeClr>
                          </a:solidFill>
                          <a:effectLst/>
                          <a:latin typeface="Andalus" panose="02020603050405020304" pitchFamily="18" charset="-78"/>
                          <a:ea typeface="Calibri"/>
                          <a:cs typeface="Andalus" panose="02020603050405020304" pitchFamily="18" charset="-78"/>
                        </a:rPr>
                        <a:t>Om vegetasjons- eller naturtyper bør kartlegges i punkter eller som polygoner</a:t>
                      </a:r>
                      <a:endParaRPr lang="nb-NO" sz="1600" noProof="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ktangel 9"/>
          <p:cNvSpPr/>
          <p:nvPr/>
        </p:nvSpPr>
        <p:spPr>
          <a:xfrm>
            <a:off x="1654840" y="5082012"/>
            <a:ext cx="7237639" cy="6840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196908247"/>
      </p:ext>
    </p:extLst>
  </p:cSld>
  <p:clrMapOvr>
    <a:masterClrMapping/>
  </p:clrMapOvr>
  <mc:AlternateContent xmlns:mc="http://schemas.openxmlformats.org/markup-compatibility/2006">
    <mc:Choice xmlns:p14="http://schemas.microsoft.com/office/powerpoint/2010/main" Requires="p14">
      <p:transition spd="slow" p14:dur="2000" advTm="833"/>
    </mc:Choice>
    <mc:Fallback>
      <p:transition spd="slow" advTm="8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1893287239"/>
              </p:ext>
            </p:extLst>
          </p:nvPr>
        </p:nvGraphicFramePr>
        <p:xfrm>
          <a:off x="251519" y="433193"/>
          <a:ext cx="8640961" cy="6020143"/>
        </p:xfrm>
        <a:graphic>
          <a:graphicData uri="http://schemas.openxmlformats.org/drawingml/2006/table">
            <a:tbl>
              <a:tblPr firstRow="1" firstCol="1" bandRow="1">
                <a:tableStyleId>{5C22544A-7EE6-4342-B048-85BDC9FD1C3A}</a:tableStyleId>
              </a:tblPr>
              <a:tblGrid>
                <a:gridCol w="1440161"/>
                <a:gridCol w="1872208"/>
                <a:gridCol w="3816424"/>
                <a:gridCol w="1512168"/>
              </a:tblGrid>
              <a:tr h="720079">
                <a:tc>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Tematikk</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Kontrovers</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Forklaring</a:t>
                      </a:r>
                      <a:endParaRPr lang="en-US" sz="160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a:effectLst/>
                          <a:latin typeface="Andalus" panose="02020603050405020304" pitchFamily="18" charset="-78"/>
                          <a:cs typeface="Andalus" panose="02020603050405020304" pitchFamily="18" charset="-78"/>
                        </a:rPr>
                        <a:t>Relevante kilder og referanser</a:t>
                      </a:r>
                      <a:endParaRPr lang="en-US" sz="1600">
                        <a:effectLst/>
                        <a:latin typeface="Andalus" panose="02020603050405020304" pitchFamily="18" charset="-78"/>
                        <a:ea typeface="Calibri"/>
                        <a:cs typeface="Andalus" panose="02020603050405020304" pitchFamily="18" charset="-78"/>
                      </a:endParaRPr>
                    </a:p>
                  </a:txBody>
                  <a:tcPr marL="19899" marR="19899" marT="0" marB="0"/>
                </a:tc>
              </a:tr>
              <a:tr h="1512169">
                <a:tc rowSpan="5">
                  <a:txBody>
                    <a:bodyPr/>
                    <a:lstStyle/>
                    <a:p>
                      <a:pPr>
                        <a:lnSpc>
                          <a:spcPct val="115000"/>
                        </a:lnSpc>
                        <a:spcAft>
                          <a:spcPts val="0"/>
                        </a:spcAft>
                      </a:pPr>
                      <a:r>
                        <a:rPr lang="nb-NO" sz="1600" dirty="0">
                          <a:effectLst/>
                          <a:latin typeface="Andalus" panose="02020603050405020304" pitchFamily="18" charset="-78"/>
                          <a:cs typeface="Andalus" panose="02020603050405020304" pitchFamily="18" charset="-78"/>
                        </a:rPr>
                        <a:t>Kartleggings-metode</a:t>
                      </a: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GB" sz="1600">
                          <a:solidFill>
                            <a:schemeClr val="bg1">
                              <a:lumMod val="50000"/>
                            </a:schemeClr>
                          </a:solidFill>
                          <a:effectLst/>
                          <a:latin typeface="Andalus" panose="02020603050405020304" pitchFamily="18" charset="-78"/>
                          <a:cs typeface="Andalus" panose="02020603050405020304" pitchFamily="18" charset="-78"/>
                        </a:rPr>
                        <a:t>Field work versus aerial photo interpretation</a:t>
                      </a:r>
                      <a:endParaRPr lang="en-US" sz="160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I hvor stor grad kartlegging av vegetasjons- og naturtyper kan baseres på flyfoto-tolkning, eller om kartlegging av vegetasjons- og naturtypeenheter må baseres på feltarbeid.</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Engan (2013); Ihse (2007); Solheim (1978</a:t>
                      </a:r>
                      <a:r>
                        <a:rPr lang="nb-NO" sz="1600" dirty="0" smtClean="0">
                          <a:solidFill>
                            <a:schemeClr val="bg1">
                              <a:lumMod val="50000"/>
                            </a:schemeClr>
                          </a:solidFill>
                          <a:effectLst/>
                          <a:latin typeface="Andalus" panose="02020603050405020304" pitchFamily="18" charset="-78"/>
                          <a:cs typeface="Andalus" panose="02020603050405020304" pitchFamily="18" charset="-78"/>
                        </a:rPr>
                        <a:t>); Ullerud m. flere (in prep.)</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1512168">
                <a:tc vMerge="1">
                  <a:txBody>
                    <a:bodyPr/>
                    <a:lstStyle/>
                    <a:p>
                      <a:endParaRPr lang="nb-NO"/>
                    </a:p>
                  </a:txBody>
                  <a:tcPr/>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Automatic versus non-automatic methods</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en-GB" sz="1600" dirty="0">
                          <a:solidFill>
                            <a:schemeClr val="bg1">
                              <a:lumMod val="50000"/>
                            </a:schemeClr>
                          </a:solidFill>
                          <a:effectLst/>
                          <a:latin typeface="Andalus" panose="02020603050405020304" pitchFamily="18" charset="-78"/>
                          <a:cs typeface="Andalus" panose="02020603050405020304" pitchFamily="18" charset="-78"/>
                        </a:rPr>
                        <a:t>Om vegetasjons- og naturtyper kan kartlegges ved bruk av automatiske metoder, som f. eks utbredelsesmodellering eller satellittbildebaserte metoder, eller om de må kartlegges i felt.</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dirty="0">
                          <a:solidFill>
                            <a:schemeClr val="bg1">
                              <a:lumMod val="50000"/>
                            </a:schemeClr>
                          </a:solidFill>
                          <a:effectLst/>
                          <a:latin typeface="Andalus" panose="02020603050405020304" pitchFamily="18" charset="-78"/>
                          <a:cs typeface="Andalus" panose="02020603050405020304" pitchFamily="18" charset="-78"/>
                        </a:rPr>
                        <a:t>Erikstad m. flere (2009); Hemsing &amp; Bryn (2012); Ullerud m. flere </a:t>
                      </a:r>
                      <a:r>
                        <a:rPr lang="nb-NO" sz="1600" dirty="0" smtClean="0">
                          <a:solidFill>
                            <a:schemeClr val="bg1">
                              <a:lumMod val="50000"/>
                            </a:schemeClr>
                          </a:solidFill>
                          <a:effectLst/>
                          <a:latin typeface="Andalus" panose="02020603050405020304" pitchFamily="18" charset="-78"/>
                          <a:cs typeface="Andalus" panose="02020603050405020304" pitchFamily="18" charset="-78"/>
                        </a:rPr>
                        <a:t>(2016)</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953272">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Decisions trees versus other criteria</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solidFill>
                            <a:schemeClr val="bg1">
                              <a:lumMod val="50000"/>
                            </a:schemeClr>
                          </a:solidFill>
                          <a:effectLst/>
                          <a:latin typeface="Andalus" panose="02020603050405020304" pitchFamily="18" charset="-78"/>
                          <a:ea typeface="Calibri"/>
                          <a:cs typeface="Andalus" panose="02020603050405020304" pitchFamily="18" charset="-78"/>
                        </a:rPr>
                        <a:t>Om metodikken for kartlegging følger beslutningstrær (parallelt til nøkler i en flora) eller sett med urelaterte kriterier.</a:t>
                      </a:r>
                      <a:endParaRPr lang="nb-NO" sz="1600" noProof="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solidFill>
                            <a:schemeClr val="bg1">
                              <a:lumMod val="50000"/>
                            </a:schemeClr>
                          </a:solidFill>
                          <a:effectLst/>
                          <a:latin typeface="Andalus" panose="02020603050405020304" pitchFamily="18" charset="-78"/>
                          <a:cs typeface="Andalus" panose="02020603050405020304" pitchFamily="18" charset="-78"/>
                        </a:rPr>
                        <a:t>Allard</a:t>
                      </a:r>
                      <a:r>
                        <a:rPr lang="en-US" sz="1600" baseline="0" dirty="0" smtClean="0">
                          <a:solidFill>
                            <a:schemeClr val="bg1">
                              <a:lumMod val="50000"/>
                            </a:schemeClr>
                          </a:solidFill>
                          <a:effectLst/>
                          <a:latin typeface="Andalus" panose="02020603050405020304" pitchFamily="18" charset="-78"/>
                          <a:cs typeface="Andalus" panose="02020603050405020304" pitchFamily="18" charset="-78"/>
                        </a:rPr>
                        <a:t> (2007); </a:t>
                      </a:r>
                      <a:r>
                        <a:rPr lang="en-US" sz="1600" dirty="0" smtClean="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648072">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rPr>
                        <a:t>Typification versus mapping</a:t>
                      </a:r>
                      <a:endParaRPr lang="en-US" sz="160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solidFill>
                            <a:schemeClr val="bg1">
                              <a:lumMod val="50000"/>
                            </a:schemeClr>
                          </a:solidFill>
                          <a:effectLst/>
                          <a:latin typeface="Andalus" panose="02020603050405020304" pitchFamily="18" charset="-78"/>
                          <a:ea typeface="Calibri"/>
                          <a:cs typeface="Andalus" panose="02020603050405020304" pitchFamily="18" charset="-78"/>
                        </a:rPr>
                        <a:t>Noen type-</a:t>
                      </a:r>
                      <a:r>
                        <a:rPr lang="nb-NO" sz="1600" baseline="0" noProof="0" dirty="0" smtClean="0">
                          <a:solidFill>
                            <a:schemeClr val="bg1">
                              <a:lumMod val="50000"/>
                            </a:schemeClr>
                          </a:solidFill>
                          <a:effectLst/>
                          <a:latin typeface="Andalus" panose="02020603050405020304" pitchFamily="18" charset="-78"/>
                          <a:ea typeface="Calibri"/>
                          <a:cs typeface="Andalus" panose="02020603050405020304" pitchFamily="18" charset="-78"/>
                        </a:rPr>
                        <a:t> eller klassifikasjonssystemer mangler veileder for kartlegging.</a:t>
                      </a:r>
                      <a:endParaRPr lang="nb-NO" sz="1600" noProof="0" dirty="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solidFill>
                            <a:schemeClr val="bg1">
                              <a:lumMod val="50000"/>
                            </a:schemeClr>
                          </a:solidFill>
                          <a:effectLst/>
                          <a:latin typeface="Andalus" panose="02020603050405020304" pitchFamily="18" charset="-78"/>
                          <a:cs typeface="Andalus" panose="02020603050405020304" pitchFamily="18" charset="-78"/>
                        </a:rPr>
                        <a:t>Bryn m. flere (in prep.)</a:t>
                      </a:r>
                      <a:endParaRPr lang="en-US" sz="1600" dirty="0" smtClean="0">
                        <a:solidFill>
                          <a:schemeClr val="bg1">
                            <a:lumMod val="50000"/>
                          </a:schemeClr>
                        </a:solidFill>
                        <a:effectLst/>
                        <a:latin typeface="Andalus" panose="02020603050405020304" pitchFamily="18" charset="-78"/>
                        <a:ea typeface="Calibri"/>
                        <a:cs typeface="Andalus" panose="02020603050405020304" pitchFamily="18" charset="-78"/>
                      </a:endParaRPr>
                    </a:p>
                  </a:txBody>
                  <a:tcPr marL="19899" marR="19899" marT="0" marB="0"/>
                </a:tc>
              </a:tr>
              <a:tr h="674383">
                <a:tc vMerge="1">
                  <a:txBody>
                    <a:bodyPr/>
                    <a:lstStyle/>
                    <a:p>
                      <a:pPr>
                        <a:lnSpc>
                          <a:spcPct val="115000"/>
                        </a:lnSpc>
                        <a:spcAft>
                          <a:spcPts val="0"/>
                        </a:spcAft>
                      </a:pPr>
                      <a:endParaRPr lang="en-US" sz="1600" dirty="0">
                        <a:effectLst/>
                        <a:latin typeface="Andalus" panose="02020603050405020304" pitchFamily="18" charset="-78"/>
                        <a:ea typeface="Calibri"/>
                        <a:cs typeface="Andalus" panose="02020603050405020304" pitchFamily="18" charset="-78"/>
                      </a:endParaRPr>
                    </a:p>
                  </a:txBody>
                  <a:tcPr marL="19899" marR="19899" marT="0" marB="0" anchor="ctr"/>
                </a:tc>
                <a:tc>
                  <a:txBody>
                    <a:bodyPr/>
                    <a:lstStyle/>
                    <a:p>
                      <a:pPr>
                        <a:lnSpc>
                          <a:spcPct val="115000"/>
                        </a:lnSpc>
                        <a:spcAft>
                          <a:spcPts val="0"/>
                        </a:spcAft>
                      </a:pPr>
                      <a:r>
                        <a:rPr lang="en-US" sz="1600" dirty="0" smtClean="0">
                          <a:effectLst/>
                          <a:latin typeface="Andalus" panose="02020603050405020304" pitchFamily="18" charset="-78"/>
                          <a:ea typeface="Calibri"/>
                          <a:cs typeface="Andalus" panose="02020603050405020304" pitchFamily="18" charset="-78"/>
                        </a:rPr>
                        <a:t>Point (</a:t>
                      </a:r>
                      <a:r>
                        <a:rPr lang="en-US" sz="1600" dirty="0" smtClean="0">
                          <a:effectLst/>
                          <a:latin typeface="Times New Roman"/>
                          <a:ea typeface="Calibri"/>
                          <a:cs typeface="Times New Roman"/>
                        </a:rPr>
                        <a:t>≠ cell</a:t>
                      </a:r>
                      <a:r>
                        <a:rPr lang="en-US" sz="1600" dirty="0" smtClean="0">
                          <a:effectLst/>
                          <a:latin typeface="Andalus" panose="02020603050405020304" pitchFamily="18" charset="-78"/>
                          <a:ea typeface="Calibri"/>
                          <a:cs typeface="Andalus" panose="02020603050405020304" pitchFamily="18" charset="-78"/>
                        </a:rPr>
                        <a:t>) versus polygon mapping</a:t>
                      </a:r>
                      <a:endParaRPr lang="en-US" sz="160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a:lnSpc>
                          <a:spcPct val="115000"/>
                        </a:lnSpc>
                        <a:spcAft>
                          <a:spcPts val="0"/>
                        </a:spcAft>
                      </a:pPr>
                      <a:r>
                        <a:rPr lang="nb-NO" sz="1600" noProof="0" dirty="0" smtClean="0">
                          <a:effectLst/>
                          <a:latin typeface="Andalus" panose="02020603050405020304" pitchFamily="18" charset="-78"/>
                          <a:ea typeface="Calibri"/>
                          <a:cs typeface="Andalus" panose="02020603050405020304" pitchFamily="18" charset="-78"/>
                        </a:rPr>
                        <a:t>Om vegetasjons- eller naturtyper bør kartlegges i punkter eller som polygoner</a:t>
                      </a:r>
                      <a:endParaRPr lang="nb-NO" sz="1600" noProof="0" dirty="0">
                        <a:effectLst/>
                        <a:latin typeface="Andalus" panose="02020603050405020304" pitchFamily="18" charset="-78"/>
                        <a:ea typeface="Calibri"/>
                        <a:cs typeface="Andalus" panose="02020603050405020304" pitchFamily="18" charset="-78"/>
                      </a:endParaRPr>
                    </a:p>
                  </a:txBody>
                  <a:tcPr marL="19899" marR="19899"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600" dirty="0" smtClean="0">
                          <a:effectLst/>
                          <a:latin typeface="Andalus" panose="02020603050405020304" pitchFamily="18" charset="-78"/>
                          <a:cs typeface="Andalus" panose="02020603050405020304" pitchFamily="18" charset="-78"/>
                        </a:rPr>
                        <a:t>Bryn m. flere (in prep.)</a:t>
                      </a:r>
                      <a:endParaRPr lang="en-US" sz="1600" dirty="0" smtClean="0">
                        <a:effectLst/>
                        <a:latin typeface="Andalus" panose="02020603050405020304" pitchFamily="18" charset="-78"/>
                        <a:ea typeface="Calibri"/>
                        <a:cs typeface="Andalus" panose="02020603050405020304" pitchFamily="18" charset="-78"/>
                      </a:endParaRPr>
                    </a:p>
                  </a:txBody>
                  <a:tcPr marL="19899" marR="19899" marT="0" marB="0"/>
                </a:tc>
              </a:tr>
            </a:tbl>
          </a:graphicData>
        </a:graphic>
      </p:graphicFrame>
      <p:sp>
        <p:nvSpPr>
          <p:cNvPr id="5" name="Rectangle 1"/>
          <p:cNvSpPr>
            <a:spLocks noChangeArrowheads="1"/>
          </p:cNvSpPr>
          <p:nvPr/>
        </p:nvSpPr>
        <p:spPr bwMode="auto">
          <a:xfrm>
            <a:off x="3635375" y="1417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ktangel 10"/>
          <p:cNvSpPr/>
          <p:nvPr/>
        </p:nvSpPr>
        <p:spPr>
          <a:xfrm>
            <a:off x="1654841" y="5761947"/>
            <a:ext cx="7237639" cy="6840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196908247"/>
      </p:ext>
    </p:extLst>
  </p:cSld>
  <p:clrMapOvr>
    <a:masterClrMapping/>
  </p:clrMapOvr>
  <mc:AlternateContent xmlns:mc="http://schemas.openxmlformats.org/markup-compatibility/2006">
    <mc:Choice xmlns:p14="http://schemas.microsoft.com/office/powerpoint/2010/main" Requires="p14">
      <p:transition spd="slow" p14:dur="2000" advTm="830"/>
    </mc:Choice>
    <mc:Fallback>
      <p:transition spd="slow" advTm="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498" y="585328"/>
            <a:ext cx="4689154" cy="6012000"/>
          </a:xfrm>
          <a:prstGeom prst="rect">
            <a:avLst/>
          </a:prstGeom>
          <a:noFill/>
          <a:ln>
            <a:noFill/>
          </a:ln>
        </p:spPr>
      </p:pic>
      <p:grpSp>
        <p:nvGrpSpPr>
          <p:cNvPr id="11" name="Gruppe 10"/>
          <p:cNvGrpSpPr>
            <a:grpSpLocks noChangeAspect="1"/>
          </p:cNvGrpSpPr>
          <p:nvPr/>
        </p:nvGrpSpPr>
        <p:grpSpPr>
          <a:xfrm>
            <a:off x="5076056" y="472693"/>
            <a:ext cx="1728192" cy="2380243"/>
            <a:chOff x="35496" y="2051556"/>
            <a:chExt cx="3329966" cy="4586350"/>
          </a:xfrm>
        </p:grpSpPr>
        <p:pic>
          <p:nvPicPr>
            <p:cNvPr id="12"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36650" t="33468" r="45500" b="18799"/>
            <a:stretch/>
          </p:blipFill>
          <p:spPr bwMode="auto">
            <a:xfrm>
              <a:off x="395536" y="2636912"/>
              <a:ext cx="2761456" cy="4000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kstSylinder 13"/>
            <p:cNvSpPr txBox="1"/>
            <p:nvPr/>
          </p:nvSpPr>
          <p:spPr>
            <a:xfrm>
              <a:off x="35496" y="2051556"/>
              <a:ext cx="3329966" cy="1008162"/>
            </a:xfrm>
            <a:prstGeom prst="rect">
              <a:avLst/>
            </a:prstGeom>
            <a:noFill/>
          </p:spPr>
          <p:txBody>
            <a:bodyPr wrap="square" rtlCol="0">
              <a:spAutoFit/>
            </a:bodyPr>
            <a:lstStyle/>
            <a:p>
              <a:pPr algn="ctr"/>
              <a:r>
                <a:rPr lang="en-US" sz="1400" dirty="0" smtClean="0">
                  <a:latin typeface="Andalus" panose="02020603050405020304" pitchFamily="18" charset="-78"/>
                  <a:cs typeface="Andalus" panose="02020603050405020304" pitchFamily="18" charset="-78"/>
                </a:rPr>
                <a:t>Polygon centroid points (N = 533)</a:t>
              </a:r>
              <a:endParaRPr lang="en-US" sz="1400" dirty="0">
                <a:latin typeface="Andalus" panose="02020603050405020304" pitchFamily="18" charset="-78"/>
                <a:cs typeface="Andalus" panose="02020603050405020304" pitchFamily="18" charset="-78"/>
              </a:endParaRPr>
            </a:p>
          </p:txBody>
        </p:sp>
      </p:grpSp>
      <p:grpSp>
        <p:nvGrpSpPr>
          <p:cNvPr id="15" name="Gruppe 14"/>
          <p:cNvGrpSpPr>
            <a:grpSpLocks noChangeAspect="1"/>
          </p:cNvGrpSpPr>
          <p:nvPr/>
        </p:nvGrpSpPr>
        <p:grpSpPr>
          <a:xfrm>
            <a:off x="6300192" y="2348880"/>
            <a:ext cx="1620000" cy="2373481"/>
            <a:chOff x="3059832" y="2060848"/>
            <a:chExt cx="3096344" cy="4536504"/>
          </a:xfrm>
        </p:grpSpPr>
        <p:pic>
          <p:nvPicPr>
            <p:cNvPr id="16"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39150" t="40133" r="43000" b="14800"/>
            <a:stretch/>
          </p:blipFill>
          <p:spPr bwMode="auto">
            <a:xfrm>
              <a:off x="3203848" y="2636912"/>
              <a:ext cx="2448272" cy="396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kstSylinder 16"/>
            <p:cNvSpPr txBox="1"/>
            <p:nvPr/>
          </p:nvSpPr>
          <p:spPr>
            <a:xfrm>
              <a:off x="3059832" y="2060848"/>
              <a:ext cx="3096344" cy="1030204"/>
            </a:xfrm>
            <a:prstGeom prst="rect">
              <a:avLst/>
            </a:prstGeom>
            <a:noFill/>
          </p:spPr>
          <p:txBody>
            <a:bodyPr wrap="square" rtlCol="0">
              <a:spAutoFit/>
            </a:bodyPr>
            <a:lstStyle/>
            <a:p>
              <a:pPr algn="ctr"/>
              <a:r>
                <a:rPr lang="en-US" sz="1400" dirty="0" smtClean="0">
                  <a:latin typeface="Andalus" panose="02020603050405020304" pitchFamily="18" charset="-78"/>
                  <a:cs typeface="Andalus" panose="02020603050405020304" pitchFamily="18" charset="-78"/>
                </a:rPr>
                <a:t>Grid-based points</a:t>
              </a:r>
            </a:p>
            <a:p>
              <a:pPr algn="ctr"/>
              <a:r>
                <a:rPr lang="en-US" sz="1400" dirty="0" smtClean="0">
                  <a:latin typeface="Andalus" panose="02020603050405020304" pitchFamily="18" charset="-78"/>
                  <a:cs typeface="Andalus" panose="02020603050405020304" pitchFamily="18" charset="-78"/>
                </a:rPr>
                <a:t>(500 m, N = 189)</a:t>
              </a:r>
              <a:endParaRPr lang="en-US" sz="1400" dirty="0">
                <a:latin typeface="Andalus" panose="02020603050405020304" pitchFamily="18" charset="-78"/>
                <a:cs typeface="Andalus" panose="02020603050405020304" pitchFamily="18" charset="-78"/>
              </a:endParaRPr>
            </a:p>
          </p:txBody>
        </p:sp>
      </p:grpSp>
      <p:grpSp>
        <p:nvGrpSpPr>
          <p:cNvPr id="19" name="Gruppe 18"/>
          <p:cNvGrpSpPr>
            <a:grpSpLocks noChangeAspect="1"/>
          </p:cNvGrpSpPr>
          <p:nvPr/>
        </p:nvGrpSpPr>
        <p:grpSpPr>
          <a:xfrm>
            <a:off x="7280432" y="4255702"/>
            <a:ext cx="1620000" cy="2301000"/>
            <a:chOff x="5868144" y="2060848"/>
            <a:chExt cx="3168352" cy="4500224"/>
          </a:xfrm>
        </p:grpSpPr>
        <p:pic>
          <p:nvPicPr>
            <p:cNvPr id="20"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41450" t="38534" r="38900" b="18800"/>
            <a:stretch/>
          </p:blipFill>
          <p:spPr bwMode="auto">
            <a:xfrm>
              <a:off x="5868144" y="2773679"/>
              <a:ext cx="2808312" cy="37873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ekstSylinder 20"/>
            <p:cNvSpPr txBox="1"/>
            <p:nvPr/>
          </p:nvSpPr>
          <p:spPr>
            <a:xfrm>
              <a:off x="5940152" y="2060848"/>
              <a:ext cx="3096344" cy="1021965"/>
            </a:xfrm>
            <a:prstGeom prst="rect">
              <a:avLst/>
            </a:prstGeom>
            <a:noFill/>
          </p:spPr>
          <p:txBody>
            <a:bodyPr wrap="square" rtlCol="0">
              <a:spAutoFit/>
            </a:bodyPr>
            <a:lstStyle/>
            <a:p>
              <a:pPr algn="ctr"/>
              <a:r>
                <a:rPr lang="en-US" sz="1400" dirty="0" smtClean="0">
                  <a:latin typeface="Andalus" panose="02020603050405020304" pitchFamily="18" charset="-78"/>
                  <a:cs typeface="Andalus" panose="02020603050405020304" pitchFamily="18" charset="-78"/>
                </a:rPr>
                <a:t>Random points</a:t>
              </a:r>
            </a:p>
            <a:p>
              <a:pPr algn="ctr"/>
              <a:r>
                <a:rPr lang="en-US" sz="1400" dirty="0" smtClean="0">
                  <a:latin typeface="Andalus" panose="02020603050405020304" pitchFamily="18" charset="-78"/>
                  <a:cs typeface="Andalus" panose="02020603050405020304" pitchFamily="18" charset="-78"/>
                </a:rPr>
                <a:t>(N = 189)</a:t>
              </a:r>
              <a:endParaRPr lang="en-US" sz="1400" dirty="0">
                <a:latin typeface="Andalus" panose="02020603050405020304" pitchFamily="18" charset="-78"/>
                <a:cs typeface="Andalus" panose="02020603050405020304" pitchFamily="18" charset="-78"/>
              </a:endParaRPr>
            </a:p>
          </p:txBody>
        </p:sp>
      </p:grpSp>
      <p:sp>
        <p:nvSpPr>
          <p:cNvPr id="7" name="Multipliser 6"/>
          <p:cNvSpPr/>
          <p:nvPr/>
        </p:nvSpPr>
        <p:spPr>
          <a:xfrm>
            <a:off x="5214443" y="878605"/>
            <a:ext cx="1530080" cy="1872208"/>
          </a:xfrm>
          <a:prstGeom prst="mathMultiply">
            <a:avLst/>
          </a:prstGeom>
          <a:solidFill>
            <a:srgbClr val="FF0000">
              <a:alpha val="62000"/>
            </a:srgb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Smilefjes 8"/>
          <p:cNvSpPr/>
          <p:nvPr/>
        </p:nvSpPr>
        <p:spPr>
          <a:xfrm>
            <a:off x="6500893" y="3076381"/>
            <a:ext cx="1218597" cy="1219871"/>
          </a:xfrm>
          <a:prstGeom prst="smileyFace">
            <a:avLst/>
          </a:prstGeom>
          <a:solidFill>
            <a:srgbClr val="92D050">
              <a:alpha val="49000"/>
            </a:srgb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Smilefjes 21"/>
          <p:cNvSpPr/>
          <p:nvPr/>
        </p:nvSpPr>
        <p:spPr>
          <a:xfrm>
            <a:off x="7389087" y="4978504"/>
            <a:ext cx="1218597" cy="1219871"/>
          </a:xfrm>
          <a:prstGeom prst="smileyFace">
            <a:avLst/>
          </a:prstGeom>
          <a:solidFill>
            <a:srgbClr val="92D050">
              <a:alpha val="49000"/>
            </a:srgb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TekstSylinder 22"/>
          <p:cNvSpPr txBox="1"/>
          <p:nvPr/>
        </p:nvSpPr>
        <p:spPr>
          <a:xfrm>
            <a:off x="2123728" y="6453336"/>
            <a:ext cx="5400600" cy="307777"/>
          </a:xfrm>
          <a:prstGeom prst="rect">
            <a:avLst/>
          </a:prstGeom>
          <a:noFill/>
        </p:spPr>
        <p:txBody>
          <a:bodyPr wrap="square" rtlCol="0">
            <a:spAutoFit/>
          </a:bodyPr>
          <a:lstStyle/>
          <a:p>
            <a:pPr algn="ctr"/>
            <a:r>
              <a:rPr lang="nb-NO" sz="1400" dirty="0" smtClean="0">
                <a:latin typeface="Andalus" panose="02020603050405020304" pitchFamily="18" charset="-78"/>
                <a:cs typeface="Andalus" panose="02020603050405020304" pitchFamily="18" charset="-78"/>
              </a:rPr>
              <a:t>Figurer Thingvellir: </a:t>
            </a:r>
            <a:r>
              <a:rPr lang="en-US" sz="1400" dirty="0">
                <a:latin typeface="Andalus" panose="02020603050405020304" pitchFamily="18" charset="-78"/>
                <a:cs typeface="Andalus" panose="02020603050405020304" pitchFamily="18" charset="-78"/>
              </a:rPr>
              <a:t>Guðmundur </a:t>
            </a:r>
            <a:r>
              <a:rPr lang="en-US" sz="1400" dirty="0" smtClean="0">
                <a:latin typeface="Andalus" panose="02020603050405020304" pitchFamily="18" charset="-78"/>
                <a:cs typeface="Andalus" panose="02020603050405020304" pitchFamily="18" charset="-78"/>
              </a:rPr>
              <a:t>Guðjónsson </a:t>
            </a:r>
            <a:r>
              <a:rPr lang="nb-NO" sz="1400" dirty="0">
                <a:latin typeface="Andalus" panose="02020603050405020304" pitchFamily="18" charset="-78"/>
                <a:cs typeface="Andalus" panose="02020603050405020304" pitchFamily="18" charset="-78"/>
              </a:rPr>
              <a:t>&amp;</a:t>
            </a:r>
            <a:r>
              <a:rPr lang="nb-NO" sz="1400" dirty="0" smtClean="0">
                <a:latin typeface="Andalus" panose="02020603050405020304" pitchFamily="18" charset="-78"/>
                <a:cs typeface="Andalus" panose="02020603050405020304" pitchFamily="18" charset="-78"/>
              </a:rPr>
              <a:t> Anders Bryn</a:t>
            </a:r>
            <a:endParaRPr lang="nb-NO" sz="1400" dirty="0">
              <a:latin typeface="Andalus" panose="02020603050405020304" pitchFamily="18" charset="-78"/>
              <a:cs typeface="Andalus" panose="02020603050405020304" pitchFamily="18" charset="-78"/>
            </a:endParaRPr>
          </a:p>
        </p:txBody>
      </p:sp>
      <p:pic>
        <p:nvPicPr>
          <p:cNvPr id="2" name="Lyd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440738" y="6154738"/>
            <a:ext cx="487362" cy="487362"/>
          </a:xfrm>
          <a:prstGeom prst="rect">
            <a:avLst/>
          </a:prstGeom>
        </p:spPr>
      </p:pic>
    </p:spTree>
    <p:custDataLst>
      <p:tags r:id="rId1"/>
    </p:custDataLst>
    <p:extLst>
      <p:ext uri="{BB962C8B-B14F-4D97-AF65-F5344CB8AC3E}">
        <p14:creationId xmlns:p14="http://schemas.microsoft.com/office/powerpoint/2010/main" val="952237754"/>
      </p:ext>
    </p:extLst>
  </p:cSld>
  <p:clrMapOvr>
    <a:masterClrMapping/>
  </p:clrMapOvr>
  <mc:AlternateContent xmlns:mc="http://schemas.openxmlformats.org/markup-compatibility/2006">
    <mc:Choice xmlns:p14="http://schemas.microsoft.com/office/powerpoint/2010/main" Requires="p14">
      <p:transition spd="slow" p14:dur="2000" advTm="6260"/>
    </mc:Choice>
    <mc:Fallback>
      <p:transition spd="slow" advTm="6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2"/>
                </p:tgtEl>
              </p:cMediaNode>
            </p:audio>
          </p:childTnLst>
        </p:cTn>
      </p:par>
    </p:tnLst>
    <p:bldLst>
      <p:bldP spid="7" grpId="0" animBg="1"/>
      <p:bldP spid="9" grpId="0" animBg="1"/>
      <p:bldP spid="2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wkn.no/img/DN_handbok1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828" y="1692664"/>
            <a:ext cx="1537435" cy="2160000"/>
          </a:xfrm>
          <a:prstGeom prst="rect">
            <a:avLst/>
          </a:prstGeom>
          <a:noFill/>
          <a:ln w="25400">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pic>
        <p:nvPicPr>
          <p:cNvPr id="9220" name="Picture 4" descr="https://www.ntnu.no/documents/10476/69698/Fremstad_Vegetasjonstyper/3c92d8be-4b5a-4cd1-b7e1-4312b59aeaca?t=12647735935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5243" y="1670568"/>
            <a:ext cx="1538573" cy="2160000"/>
          </a:xfrm>
          <a:prstGeom prst="rect">
            <a:avLst/>
          </a:prstGeom>
          <a:noFill/>
          <a:ln w="25400">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pic>
        <p:nvPicPr>
          <p:cNvPr id="9221"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03228" y="1692664"/>
            <a:ext cx="1529181" cy="2160000"/>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28267" y="1701048"/>
            <a:ext cx="1514869" cy="2160000"/>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9223" name="Picture 7" descr="https://hansfriederich.files.wordpress.com/2012/09/n2000-poster.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80312" y="1701048"/>
            <a:ext cx="1524060" cy="2160000"/>
          </a:xfrm>
          <a:prstGeom prst="rect">
            <a:avLst/>
          </a:prstGeom>
          <a:noFill/>
          <a:ln w="25400">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09540" y="4371960"/>
            <a:ext cx="1518755" cy="2160000"/>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8638" y="4365104"/>
            <a:ext cx="1514746" cy="2160000"/>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descr="http://ecx.images-amazon.com/images/I/41M239K36XL._SX343_BO1,204,203,200_.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52215" y="4371960"/>
            <a:ext cx="1493389" cy="2160000"/>
          </a:xfrm>
          <a:prstGeom prst="rect">
            <a:avLst/>
          </a:prstGeom>
          <a:noFill/>
          <a:ln w="25400">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grpSp>
        <p:nvGrpSpPr>
          <p:cNvPr id="3" name="Gruppe 2"/>
          <p:cNvGrpSpPr/>
          <p:nvPr/>
        </p:nvGrpSpPr>
        <p:grpSpPr>
          <a:xfrm>
            <a:off x="5436096" y="4371960"/>
            <a:ext cx="1807040" cy="2160000"/>
            <a:chOff x="5508104" y="1630146"/>
            <a:chExt cx="3506263" cy="4800599"/>
          </a:xfrm>
        </p:grpSpPr>
        <p:pic>
          <p:nvPicPr>
            <p:cNvPr id="11"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508104" y="1630146"/>
              <a:ext cx="3506263" cy="4800599"/>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050"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556666" y="3917992"/>
              <a:ext cx="3414284" cy="20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4097" name="Picture 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452320" y="4371960"/>
            <a:ext cx="1524827" cy="2160000"/>
          </a:xfrm>
          <a:prstGeom prst="rect">
            <a:avLst/>
          </a:prstGeom>
          <a:noFill/>
          <a:ln w="25400">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6" name="Tittel 1"/>
          <p:cNvSpPr>
            <a:spLocks noGrp="1"/>
          </p:cNvSpPr>
          <p:nvPr>
            <p:ph type="title"/>
          </p:nvPr>
        </p:nvSpPr>
        <p:spPr>
          <a:xfrm>
            <a:off x="457200" y="341784"/>
            <a:ext cx="8229600" cy="1143000"/>
          </a:xfrm>
        </p:spPr>
        <p:txBody>
          <a:bodyPr>
            <a:normAutofit/>
          </a:bodyPr>
          <a:lstStyle/>
          <a:p>
            <a:r>
              <a:rPr lang="nb-NO" sz="4000" dirty="0" smtClean="0">
                <a:latin typeface="Andalus" panose="02020603050405020304" pitchFamily="18" charset="-78"/>
                <a:cs typeface="Andalus" panose="02020603050405020304" pitchFamily="18" charset="-78"/>
              </a:rPr>
              <a:t>Hvilke begrunnelser ligger bak?</a:t>
            </a:r>
            <a:endParaRPr lang="nb-NO" sz="4000" dirty="0">
              <a:latin typeface="Andalus" panose="02020603050405020304" pitchFamily="18" charset="-78"/>
              <a:cs typeface="Andalus" panose="02020603050405020304" pitchFamily="18" charset="-78"/>
            </a:endParaRPr>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437208762"/>
      </p:ext>
    </p:extLst>
  </p:cSld>
  <p:clrMapOvr>
    <a:masterClrMapping/>
  </p:clrMapOvr>
  <mc:AlternateContent xmlns:mc="http://schemas.openxmlformats.org/markup-compatibility/2006">
    <mc:Choice xmlns:p14="http://schemas.microsoft.com/office/powerpoint/2010/main" Requires="p14">
      <p:transition spd="slow" p14:dur="2000" advTm="20636"/>
    </mc:Choice>
    <mc:Fallback>
      <p:transition spd="slow" advTm="206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003232" cy="1143000"/>
          </a:xfrm>
        </p:spPr>
        <p:txBody>
          <a:bodyPr>
            <a:normAutofit/>
          </a:bodyPr>
          <a:lstStyle/>
          <a:p>
            <a:r>
              <a:rPr lang="nb-NO" sz="4000" dirty="0" smtClean="0">
                <a:latin typeface="Andalus" panose="02020603050405020304" pitchFamily="18" charset="-78"/>
                <a:cs typeface="Andalus" panose="02020603050405020304" pitchFamily="18" charset="-78"/>
              </a:rPr>
              <a:t>NiN</a:t>
            </a:r>
            <a:endParaRPr lang="nb-NO" sz="4000" dirty="0">
              <a:latin typeface="Andalus" panose="02020603050405020304" pitchFamily="18" charset="-78"/>
              <a:cs typeface="Andalus" panose="02020603050405020304" pitchFamily="18" charset="-78"/>
            </a:endParaRPr>
          </a:p>
        </p:txBody>
      </p:sp>
      <p:pic>
        <p:nvPicPr>
          <p:cNvPr id="5122" name="Picture 2" descr="http://data.artsdatabanken.no/Files/8110"/>
          <p:cNvPicPr>
            <a:picLocks noChangeAspect="1" noChangeArrowheads="1"/>
          </p:cNvPicPr>
          <p:nvPr/>
        </p:nvPicPr>
        <p:blipFill rotWithShape="1">
          <a:blip r:embed="rId4">
            <a:extLst>
              <a:ext uri="{28A0092B-C50C-407E-A947-70E740481C1C}">
                <a14:useLocalDpi xmlns:a14="http://schemas.microsoft.com/office/drawing/2010/main" val="0"/>
              </a:ext>
            </a:extLst>
          </a:blip>
          <a:srcRect r="16507"/>
          <a:stretch/>
        </p:blipFill>
        <p:spPr bwMode="auto">
          <a:xfrm>
            <a:off x="323528" y="1268760"/>
            <a:ext cx="4268688" cy="531381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artsdatabanken.no/File/1974/Preview560x5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1648" y="1916832"/>
            <a:ext cx="4434408" cy="4434409"/>
          </a:xfrm>
          <a:prstGeom prst="rect">
            <a:avLst/>
          </a:prstGeom>
          <a:noFill/>
          <a:extLst>
            <a:ext uri="{909E8E84-426E-40DD-AFC4-6F175D3DCCD1}">
              <a14:hiddenFill xmlns:a14="http://schemas.microsoft.com/office/drawing/2010/main">
                <a:solidFill>
                  <a:srgbClr val="FFFFFF"/>
                </a:solidFill>
              </a14:hiddenFill>
            </a:ext>
          </a:extLst>
        </p:spPr>
      </p:pic>
      <p:pic>
        <p:nvPicPr>
          <p:cNvPr id="3" name="Ly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055120761"/>
      </p:ext>
    </p:extLst>
  </p:cSld>
  <p:clrMapOvr>
    <a:masterClrMapping/>
  </p:clrMapOvr>
  <mc:AlternateContent xmlns:mc="http://schemas.openxmlformats.org/markup-compatibility/2006">
    <mc:Choice xmlns:p14="http://schemas.microsoft.com/office/powerpoint/2010/main" Requires="p14">
      <p:transition spd="slow" p14:dur="2000" advTm="3860"/>
    </mc:Choice>
    <mc:Fallback>
      <p:transition spd="slow" advTm="38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p:cNvPicPr>
            <a:picLocks noChangeAspect="1"/>
          </p:cNvPicPr>
          <p:nvPr/>
        </p:nvPicPr>
        <p:blipFill rotWithShape="1">
          <a:blip r:embed="rId4" cstate="print">
            <a:extLst>
              <a:ext uri="{28A0092B-C50C-407E-A947-70E740481C1C}">
                <a14:useLocalDpi xmlns:a14="http://schemas.microsoft.com/office/drawing/2010/main" val="0"/>
              </a:ext>
            </a:extLst>
          </a:blip>
          <a:srcRect l="3149" r="8128"/>
          <a:stretch/>
        </p:blipFill>
        <p:spPr>
          <a:xfrm>
            <a:off x="0" y="0"/>
            <a:ext cx="9144000" cy="6857999"/>
          </a:xfrm>
          <a:prstGeom prst="rect">
            <a:avLst/>
          </a:prstGeom>
        </p:spPr>
      </p:pic>
      <p:sp>
        <p:nvSpPr>
          <p:cNvPr id="4" name="Tittel 3"/>
          <p:cNvSpPr>
            <a:spLocks noGrp="1"/>
          </p:cNvSpPr>
          <p:nvPr>
            <p:ph type="ctrTitle"/>
          </p:nvPr>
        </p:nvSpPr>
        <p:spPr/>
        <p:txBody>
          <a:bodyPr>
            <a:normAutofit/>
          </a:bodyPr>
          <a:lstStyle/>
          <a:p>
            <a:r>
              <a:rPr lang="en-US" sz="6000" dirty="0" smtClean="0">
                <a:solidFill>
                  <a:schemeClr val="bg1"/>
                </a:solidFill>
                <a:latin typeface="Andalus" panose="02020603050405020304" pitchFamily="18" charset="-78"/>
                <a:cs typeface="Andalus" panose="02020603050405020304" pitchFamily="18" charset="-78"/>
              </a:rPr>
              <a:t>Takk for meg</a:t>
            </a:r>
            <a:endParaRPr lang="en-US" sz="6000" dirty="0">
              <a:solidFill>
                <a:schemeClr val="bg1"/>
              </a:solidFill>
              <a:latin typeface="Andalus" panose="02020603050405020304" pitchFamily="18" charset="-78"/>
              <a:cs typeface="Andalus" panose="02020603050405020304" pitchFamily="18" charset="-78"/>
            </a:endParaRPr>
          </a:p>
        </p:txBody>
      </p:sp>
      <p:sp>
        <p:nvSpPr>
          <p:cNvPr id="6" name="TekstSylinder 5"/>
          <p:cNvSpPr txBox="1"/>
          <p:nvPr/>
        </p:nvSpPr>
        <p:spPr>
          <a:xfrm>
            <a:off x="6804248" y="6381328"/>
            <a:ext cx="2088232" cy="276999"/>
          </a:xfrm>
          <a:prstGeom prst="rect">
            <a:avLst/>
          </a:prstGeom>
          <a:noFill/>
        </p:spPr>
        <p:txBody>
          <a:bodyPr wrap="square" rtlCol="0">
            <a:spAutoFit/>
          </a:bodyPr>
          <a:lstStyle/>
          <a:p>
            <a:r>
              <a:rPr lang="nb-NO" sz="1200" b="1" dirty="0" smtClean="0">
                <a:solidFill>
                  <a:schemeClr val="bg1"/>
                </a:solidFill>
                <a:latin typeface="Andalus" panose="02020603050405020304" pitchFamily="18" charset="-78"/>
                <a:cs typeface="Andalus" panose="02020603050405020304" pitchFamily="18" charset="-78"/>
              </a:rPr>
              <a:t>Foto: Anders Bryn, Gamvik</a:t>
            </a:r>
            <a:endParaRPr lang="nb-NO" sz="1200" b="1" dirty="0">
              <a:solidFill>
                <a:schemeClr val="bg1"/>
              </a:solidFill>
              <a:latin typeface="Andalus" panose="02020603050405020304" pitchFamily="18" charset="-78"/>
              <a:cs typeface="Andalus" panose="02020603050405020304" pitchFamily="18" charset="-78"/>
            </a:endParaRPr>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843398398"/>
      </p:ext>
    </p:extLst>
  </p:cSld>
  <p:clrMapOvr>
    <a:masterClrMapping/>
  </p:clrMapOvr>
  <mc:AlternateContent xmlns:mc="http://schemas.openxmlformats.org/markup-compatibility/2006">
    <mc:Choice xmlns:p14="http://schemas.microsoft.com/office/powerpoint/2010/main" Requires="p14">
      <p:transition spd="slow" p14:dur="2000" advTm="4425"/>
    </mc:Choice>
    <mc:Fallback>
      <p:transition spd="slow" advTm="44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9"/>
</p:tagLst>
</file>

<file path=ppt/tags/tag2.xml><?xml version="1.0" encoding="utf-8"?>
<p:tagLst xmlns:a="http://schemas.openxmlformats.org/drawingml/2006/main" xmlns:r="http://schemas.openxmlformats.org/officeDocument/2006/relationships" xmlns:p="http://schemas.openxmlformats.org/presentationml/2006/main">
  <p:tag name="TIMING" val="|27.6|17.2|23.7|60.6|40.4|22.3|5.9|6.7|101.6"/>
</p:tagLst>
</file>

<file path=ppt/tags/tag3.xml><?xml version="1.0" encoding="utf-8"?>
<p:tagLst xmlns:a="http://schemas.openxmlformats.org/drawingml/2006/main" xmlns:r="http://schemas.openxmlformats.org/officeDocument/2006/relationships" xmlns:p="http://schemas.openxmlformats.org/presentationml/2006/main">
  <p:tag name="TIMING" val="|131.7|44.7"/>
</p:tagLst>
</file>

<file path=ppt/tags/tag4.xml><?xml version="1.0" encoding="utf-8"?>
<p:tagLst xmlns:a="http://schemas.openxmlformats.org/drawingml/2006/main" xmlns:r="http://schemas.openxmlformats.org/officeDocument/2006/relationships" xmlns:p="http://schemas.openxmlformats.org/presentationml/2006/main">
  <p:tag name="TIMING" val="|74.1"/>
</p:tagLst>
</file>

<file path=ppt/tags/tag5.xml><?xml version="1.0" encoding="utf-8"?>
<p:tagLst xmlns:a="http://schemas.openxmlformats.org/drawingml/2006/main" xmlns:r="http://schemas.openxmlformats.org/officeDocument/2006/relationships" xmlns:p="http://schemas.openxmlformats.org/presentationml/2006/main">
  <p:tag name="TIMING" val="|41.4"/>
</p:tagLst>
</file>

<file path=ppt/tags/tag6.xml><?xml version="1.0" encoding="utf-8"?>
<p:tagLst xmlns:a="http://schemas.openxmlformats.org/drawingml/2006/main" xmlns:r="http://schemas.openxmlformats.org/officeDocument/2006/relationships" xmlns:p="http://schemas.openxmlformats.org/presentationml/2006/main">
  <p:tag name="TIMING" val="|24.7|2.8|8.5"/>
</p:tagLst>
</file>

<file path=ppt/tags/tag7.xml><?xml version="1.0" encoding="utf-8"?>
<p:tagLst xmlns:a="http://schemas.openxmlformats.org/drawingml/2006/main" xmlns:r="http://schemas.openxmlformats.org/officeDocument/2006/relationships" xmlns:p="http://schemas.openxmlformats.org/presentationml/2006/main">
  <p:tag name="TIMING" val="|7.6|143.7"/>
</p:tagLst>
</file>

<file path=ppt/tags/tag8.xml><?xml version="1.0" encoding="utf-8"?>
<p:tagLst xmlns:a="http://schemas.openxmlformats.org/drawingml/2006/main" xmlns:r="http://schemas.openxmlformats.org/officeDocument/2006/relationships" xmlns:p="http://schemas.openxmlformats.org/presentationml/2006/main">
  <p:tag name="TIMING" val="|29.2|45.8|9.4"/>
</p:tagLst>
</file>

<file path=ppt/tags/tag9.xml><?xml version="1.0" encoding="utf-8"?>
<p:tagLst xmlns:a="http://schemas.openxmlformats.org/drawingml/2006/main" xmlns:r="http://schemas.openxmlformats.org/officeDocument/2006/relationships" xmlns:p="http://schemas.openxmlformats.org/presentationml/2006/main">
  <p:tag name="TIMING" val="|14.8"/>
</p:tagLst>
</file>

<file path=ppt/tags/tag10.xml><?xml version="1.0" encoding="utf-8"?>
<p:tagLst xmlns:a="http://schemas.openxmlformats.org/drawingml/2006/main" xmlns:r="http://schemas.openxmlformats.org/officeDocument/2006/relationships" xmlns:p="http://schemas.openxmlformats.org/presentationml/2006/main">
  <p:tag name="TIMING" val="|2.2"/>
</p:tagLst>
</file>

<file path=ppt/tags/tag11.xml><?xml version="1.0" encoding="utf-8"?>
<p:tagLst xmlns:a="http://schemas.openxmlformats.org/drawingml/2006/main" xmlns:r="http://schemas.openxmlformats.org/officeDocument/2006/relationships" xmlns:p="http://schemas.openxmlformats.org/presentationml/2006/main">
  <p:tag name="TIMING" val="|2.1"/>
</p:tagLst>
</file>

<file path=ppt/tags/tag12.xml><?xml version="1.0" encoding="utf-8"?>
<p:tagLst xmlns:a="http://schemas.openxmlformats.org/drawingml/2006/main" xmlns:r="http://schemas.openxmlformats.org/officeDocument/2006/relationships" xmlns:p="http://schemas.openxmlformats.org/presentationml/2006/main">
  <p:tag name="TIMING" val="|1.7|0.6|0.7|0.5|0.5|0.7"/>
</p:tagLst>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5871</TotalTime>
  <Words>3882</Words>
  <Application>Microsoft Office PowerPoint</Application>
  <PresentationFormat>Skjermfremvisning (4:3)</PresentationFormat>
  <Paragraphs>466</Paragraphs>
  <Slides>44</Slides>
  <Notes>0</Notes>
  <HiddenSlides>0</HiddenSlides>
  <MMClips>44</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44</vt:i4>
      </vt:variant>
    </vt:vector>
  </HeadingPairs>
  <TitlesOfParts>
    <vt:vector size="49" baseType="lpstr">
      <vt:lpstr>Andalus</vt:lpstr>
      <vt:lpstr>Arial</vt:lpstr>
      <vt:lpstr>Calibri</vt:lpstr>
      <vt:lpstr>Times New Roman</vt:lpstr>
      <vt:lpstr>Office-tema</vt:lpstr>
      <vt:lpstr>«You map what you value,  and you value what you map»</vt:lpstr>
      <vt:lpstr>Andre systemer for å beskrive og kartlegge naturvariasjon</vt:lpstr>
      <vt:lpstr>Formål denne timen</vt:lpstr>
      <vt:lpstr>Kjenner dere til noen  eksisterende systemer?</vt:lpstr>
      <vt:lpstr>Eksempler på ulike systemer</vt:lpstr>
      <vt:lpstr>En titt bakover – evolusjon og livssykluser</vt:lpstr>
      <vt:lpstr>Hva karakteriserer systemer med  lang life expectancy?</vt:lpstr>
      <vt:lpstr>Om livssykluser</vt:lpstr>
      <vt:lpstr>PowerPoint-presentasjon</vt:lpstr>
      <vt:lpstr>PowerPoint-presentasjon</vt:lpstr>
      <vt:lpstr>Utfordringer og kontroverser</vt:lpstr>
      <vt:lpstr>Hjemmeoppgave 1</vt:lpstr>
      <vt:lpstr>Frivillig hjemmeoppgave 2</vt:lpstr>
      <vt:lpstr>PowerPoint-presentasjon</vt:lpstr>
      <vt:lpstr>PowerPoint-presentasjon</vt:lpstr>
      <vt:lpstr>PowerPoint-presentasjon</vt:lpstr>
      <vt:lpstr>PowerPoint-presentasjon</vt:lpstr>
      <vt:lpstr>PowerPoint-presentasjon</vt:lpstr>
      <vt:lpstr>PowerPoint-presentasjon</vt:lpstr>
      <vt:lpstr>PowerPoint-presentasjon</vt:lpstr>
      <vt:lpstr>“Trade-off”</vt:lpstr>
      <vt:lpstr>“Trade-off”</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Hvilke begrunnelser ligger bak?</vt:lpstr>
      <vt:lpstr>NiN</vt:lpstr>
      <vt:lpstr>Takk for meg</vt:lpstr>
    </vt:vector>
  </TitlesOfParts>
  <Company>Norsk Institutt for Skog og Landskap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Systemer og bakgrunn for type- og klassifikasjonssystemer</dc:title>
  <dc:creator>-</dc:creator>
  <cp:lastModifiedBy>Anders Bryn</cp:lastModifiedBy>
  <cp:revision>86</cp:revision>
  <dcterms:created xsi:type="dcterms:W3CDTF">2016-04-20T19:33:03Z</dcterms:created>
  <dcterms:modified xsi:type="dcterms:W3CDTF">2020-04-20T05:29:29Z</dcterms:modified>
</cp:coreProperties>
</file>