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81" r:id="rId4"/>
    <p:sldId id="272" r:id="rId5"/>
    <p:sldId id="282" r:id="rId6"/>
    <p:sldId id="285" r:id="rId7"/>
    <p:sldId id="259" r:id="rId8"/>
    <p:sldId id="260" r:id="rId9"/>
    <p:sldId id="261" r:id="rId10"/>
    <p:sldId id="262" r:id="rId11"/>
    <p:sldId id="273" r:id="rId12"/>
    <p:sldId id="274" r:id="rId13"/>
    <p:sldId id="275" r:id="rId14"/>
    <p:sldId id="276" r:id="rId15"/>
    <p:sldId id="277" r:id="rId16"/>
    <p:sldId id="263" r:id="rId17"/>
    <p:sldId id="264" r:id="rId18"/>
    <p:sldId id="265" r:id="rId19"/>
    <p:sldId id="266" r:id="rId20"/>
    <p:sldId id="278" r:id="rId21"/>
    <p:sldId id="279" r:id="rId22"/>
    <p:sldId id="280" r:id="rId23"/>
    <p:sldId id="284" r:id="rId24"/>
    <p:sldId id="287" r:id="rId25"/>
    <p:sldId id="288" r:id="rId26"/>
    <p:sldId id="290" r:id="rId27"/>
    <p:sldId id="28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426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7CD8-CAC6-4897-8E75-5DCB185D26E6}" type="datetimeFigureOut">
              <a:rPr lang="nb-NO" smtClean="0"/>
              <a:t>18.04.2020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D7D9A-DEC4-4F45-AF44-F3C5D6941B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1717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7CD8-CAC6-4897-8E75-5DCB185D26E6}" type="datetimeFigureOut">
              <a:rPr lang="nb-NO" smtClean="0"/>
              <a:t>18.04.2020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D7D9A-DEC4-4F45-AF44-F3C5D6941B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26324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7CD8-CAC6-4897-8E75-5DCB185D26E6}" type="datetimeFigureOut">
              <a:rPr lang="nb-NO" smtClean="0"/>
              <a:t>18.04.2020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D7D9A-DEC4-4F45-AF44-F3C5D6941B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5030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7CD8-CAC6-4897-8E75-5DCB185D26E6}" type="datetimeFigureOut">
              <a:rPr lang="nb-NO" smtClean="0"/>
              <a:t>18.04.2020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D7D9A-DEC4-4F45-AF44-F3C5D6941B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7392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7CD8-CAC6-4897-8E75-5DCB185D26E6}" type="datetimeFigureOut">
              <a:rPr lang="nb-NO" smtClean="0"/>
              <a:t>18.04.2020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D7D9A-DEC4-4F45-AF44-F3C5D6941B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70509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7CD8-CAC6-4897-8E75-5DCB185D26E6}" type="datetimeFigureOut">
              <a:rPr lang="nb-NO" smtClean="0"/>
              <a:t>18.04.2020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D7D9A-DEC4-4F45-AF44-F3C5D6941B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2428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7CD8-CAC6-4897-8E75-5DCB185D26E6}" type="datetimeFigureOut">
              <a:rPr lang="nb-NO" smtClean="0"/>
              <a:t>18.04.2020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D7D9A-DEC4-4F45-AF44-F3C5D6941B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3027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7CD8-CAC6-4897-8E75-5DCB185D26E6}" type="datetimeFigureOut">
              <a:rPr lang="nb-NO" smtClean="0"/>
              <a:t>18.04.2020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D7D9A-DEC4-4F45-AF44-F3C5D6941B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90103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7CD8-CAC6-4897-8E75-5DCB185D26E6}" type="datetimeFigureOut">
              <a:rPr lang="nb-NO" smtClean="0"/>
              <a:t>18.04.2020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D7D9A-DEC4-4F45-AF44-F3C5D6941B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4269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7CD8-CAC6-4897-8E75-5DCB185D26E6}" type="datetimeFigureOut">
              <a:rPr lang="nb-NO" smtClean="0"/>
              <a:t>18.04.2020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D7D9A-DEC4-4F45-AF44-F3C5D6941B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3365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67CD8-CAC6-4897-8E75-5DCB185D26E6}" type="datetimeFigureOut">
              <a:rPr lang="nb-NO" smtClean="0"/>
              <a:t>18.04.2020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D7D9A-DEC4-4F45-AF44-F3C5D6941B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1394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67CD8-CAC6-4897-8E75-5DCB185D26E6}" type="datetimeFigureOut">
              <a:rPr lang="nb-NO" smtClean="0"/>
              <a:t>18.04.2020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D7D9A-DEC4-4F45-AF44-F3C5D6941B1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64967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4.m4a"/><Relationship Id="rId7" Type="http://schemas.openxmlformats.org/officeDocument/2006/relationships/image" Target="../media/image6.jpeg"/><Relationship Id="rId2" Type="http://schemas.microsoft.com/office/2007/relationships/media" Target="../media/media4.m4a"/><Relationship Id="rId1" Type="http://schemas.openxmlformats.org/officeDocument/2006/relationships/tags" Target="../tags/tag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2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3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4.xml"/><Relationship Id="rId6" Type="http://schemas.openxmlformats.org/officeDocument/2006/relationships/image" Target="../media/image2.png"/><Relationship Id="rId5" Type="http://schemas.openxmlformats.org/officeDocument/2006/relationships/image" Target="../media/image8.jpeg"/><Relationship Id="rId4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2.png"/><Relationship Id="rId2" Type="http://schemas.microsoft.com/office/2007/relationships/media" Target="../media/media9.m4a"/><Relationship Id="rId1" Type="http://schemas.openxmlformats.org/officeDocument/2006/relationships/tags" Target="../tags/tag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6.xml"/><Relationship Id="rId6" Type="http://schemas.openxmlformats.org/officeDocument/2006/relationships/image" Target="../media/image2.png"/><Relationship Id="rId5" Type="http://schemas.openxmlformats.org/officeDocument/2006/relationships/image" Target="../media/image12.jpe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2.png"/><Relationship Id="rId4" Type="http://schemas.openxmlformats.org/officeDocument/2006/relationships/image" Target="../media/image13.jpeg"/><Relationship Id="rId9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7" Type="http://schemas.openxmlformats.org/officeDocument/2006/relationships/image" Target="../media/image2.png"/><Relationship Id="rId2" Type="http://schemas.microsoft.com/office/2007/relationships/media" Target="../media/media13.m4a"/><Relationship Id="rId1" Type="http://schemas.openxmlformats.org/officeDocument/2006/relationships/tags" Target="../tags/tag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2" Type="http://schemas.microsoft.com/office/2007/relationships/media" Target="../media/media16.m4a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hyperlink" Target="http://www.kartogplan.no/Artikler/KP4-2018/Opplaering%20av%20nye%20feltkartleggere.pdf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audio" Target="../media/media18.m4a"/><Relationship Id="rId7" Type="http://schemas.openxmlformats.org/officeDocument/2006/relationships/image" Target="../media/image30.jpeg"/><Relationship Id="rId2" Type="http://schemas.microsoft.com/office/2007/relationships/media" Target="../media/media18.m4a"/><Relationship Id="rId1" Type="http://schemas.openxmlformats.org/officeDocument/2006/relationships/tags" Target="../tags/tag9.xml"/><Relationship Id="rId6" Type="http://schemas.openxmlformats.org/officeDocument/2006/relationships/image" Target="../media/image29.jpeg"/><Relationship Id="rId5" Type="http://schemas.openxmlformats.org/officeDocument/2006/relationships/image" Target="../media/image28.png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audio" Target="../media/media19.m4a"/><Relationship Id="rId7" Type="http://schemas.openxmlformats.org/officeDocument/2006/relationships/image" Target="../media/image4.jpeg"/><Relationship Id="rId2" Type="http://schemas.microsoft.com/office/2007/relationships/media" Target="../media/media19.m4a"/><Relationship Id="rId1" Type="http://schemas.openxmlformats.org/officeDocument/2006/relationships/tags" Target="../tags/tag10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20.m4a"/><Relationship Id="rId7" Type="http://schemas.openxmlformats.org/officeDocument/2006/relationships/image" Target="../media/image2.png"/><Relationship Id="rId2" Type="http://schemas.microsoft.com/office/2007/relationships/media" Target="../media/media20.m4a"/><Relationship Id="rId1" Type="http://schemas.openxmlformats.org/officeDocument/2006/relationships/tags" Target="../tags/tag1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media23.m4a"/><Relationship Id="rId2" Type="http://schemas.microsoft.com/office/2007/relationships/media" Target="../media/media23.m4a"/><Relationship Id="rId1" Type="http://schemas.openxmlformats.org/officeDocument/2006/relationships/tags" Target="../tags/tag12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4.m4a"/><Relationship Id="rId2" Type="http://schemas.microsoft.com/office/2007/relationships/media" Target="../media/media24.m4a"/><Relationship Id="rId1" Type="http://schemas.openxmlformats.org/officeDocument/2006/relationships/tags" Target="../tags/tag13.xml"/><Relationship Id="rId6" Type="http://schemas.openxmlformats.org/officeDocument/2006/relationships/image" Target="../media/image2.png"/><Relationship Id="rId5" Type="http://schemas.openxmlformats.org/officeDocument/2006/relationships/image" Target="../media/image41.png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media25.m4a"/><Relationship Id="rId7" Type="http://schemas.openxmlformats.org/officeDocument/2006/relationships/image" Target="../media/image2.png"/><Relationship Id="rId2" Type="http://schemas.microsoft.com/office/2007/relationships/media" Target="../media/media25.m4a"/><Relationship Id="rId1" Type="http://schemas.openxmlformats.org/officeDocument/2006/relationships/tags" Target="../tags/tag1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26.m4a"/><Relationship Id="rId7" Type="http://schemas.openxmlformats.org/officeDocument/2006/relationships/image" Target="../media/image46.png"/><Relationship Id="rId2" Type="http://schemas.microsoft.com/office/2007/relationships/media" Target="../media/media26.m4a"/><Relationship Id="rId1" Type="http://schemas.openxmlformats.org/officeDocument/2006/relationships/tags" Target="../tags/tag15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6" Type="http://schemas.openxmlformats.org/officeDocument/2006/relationships/image" Target="../media/image2.png"/><Relationship Id="rId5" Type="http://schemas.microsoft.com/office/2007/relationships/hdphoto" Target="../media/hdphoto3.wdp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0" t="9027" r="22425" b="15897"/>
          <a:stretch/>
        </p:blipFill>
        <p:spPr>
          <a:xfrm>
            <a:off x="1" y="0"/>
            <a:ext cx="9143999" cy="68807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7409" y="1772816"/>
            <a:ext cx="8964487" cy="2952327"/>
          </a:xfrm>
        </p:spPr>
        <p:txBody>
          <a:bodyPr>
            <a:normAutofit/>
          </a:bodyPr>
          <a:lstStyle/>
          <a:p>
            <a:r>
              <a:rPr lang="nb-NO" sz="54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Kvalitet</a:t>
            </a:r>
            <a:r>
              <a:rPr lang="nb-NO" sz="5400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, ajourføring, </a:t>
            </a:r>
            <a:r>
              <a:rPr lang="nb-NO" sz="54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innsynsløsninger </a:t>
            </a:r>
            <a:r>
              <a:rPr lang="nb-NO" sz="5400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og kontroll</a:t>
            </a:r>
            <a:r>
              <a:rPr lang="nb-NO" sz="6000" dirty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	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6723816" y="6622876"/>
            <a:ext cx="2378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0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Foto: Anders Bryn, Ringsaker</a:t>
            </a:r>
            <a:endParaRPr lang="nb-NO" sz="1000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6" name="Undertittel 2"/>
          <p:cNvSpPr txBox="1">
            <a:spLocks/>
          </p:cNvSpPr>
          <p:nvPr/>
        </p:nvSpPr>
        <p:spPr>
          <a:xfrm>
            <a:off x="1372903" y="4628728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0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Anders Bryn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0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BIO4120 – 21. april 2020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0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12:00 – 12:45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0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Naturhistorisk Museum, UiO</a:t>
            </a:r>
            <a:endParaRPr lang="nb-NO" sz="2000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3" name="Ly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327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678"/>
    </mc:Choice>
    <mc:Fallback>
      <p:transition spd="slow" advTm="196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Hva skal jeg snakke om?</a:t>
            </a:r>
            <a:endParaRPr lang="nb-NO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7525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Behov for utvikling og kvalitetskontroll?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Litt om kvalitet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En titt på vanlige utfordringer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Hvordan styrke kvaliteten</a:t>
            </a:r>
          </a:p>
          <a:p>
            <a:pPr>
              <a:lnSpc>
                <a:spcPct val="150000"/>
              </a:lnSpc>
            </a:pP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Kvalitetskontroll</a:t>
            </a:r>
          </a:p>
        </p:txBody>
      </p:sp>
      <p:pic>
        <p:nvPicPr>
          <p:cNvPr id="4" name="Ly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081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436"/>
    </mc:Choice>
    <mc:Fallback>
      <p:transition spd="slow" advTm="624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18654"/>
            <a:ext cx="8229600" cy="70609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Korrekt typebestemmelse?</a:t>
            </a:r>
            <a:endParaRPr lang="nb-NO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28" y="1337798"/>
            <a:ext cx="8282036" cy="4395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466428" y="5972790"/>
            <a:ext cx="8426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Andalus" panose="02020603050405020304" pitchFamily="18" charset="-78"/>
                <a:cs typeface="Andalus" panose="02020603050405020304" pitchFamily="18" charset="-78"/>
              </a:rPr>
              <a:t>Eriksen, E.L., Ullerud, H.A., Halvorsen, R., Aune, S., Bratli, H., Horvath, P., Volden, I.K., Wollan, A.K. &amp; Bryn, A. (2018): Point of view: error estimation in field assignment of land cover types. </a:t>
            </a:r>
            <a:r>
              <a:rPr lang="en-US" sz="1200" i="1" dirty="0" err="1">
                <a:latin typeface="Andalus" panose="02020603050405020304" pitchFamily="18" charset="-78"/>
                <a:cs typeface="Andalus" panose="02020603050405020304" pitchFamily="18" charset="-78"/>
              </a:rPr>
              <a:t>Phytocoenologia</a:t>
            </a:r>
            <a:r>
              <a:rPr lang="en-US" sz="1200" i="1" dirty="0">
                <a:latin typeface="Andalus" panose="02020603050405020304" pitchFamily="18" charset="-78"/>
                <a:cs typeface="Andalus" panose="02020603050405020304" pitchFamily="18" charset="-78"/>
              </a:rPr>
              <a:t> - International Journal for Vegetation Survey and Classification</a:t>
            </a:r>
            <a:r>
              <a:rPr lang="en-US" sz="1200" dirty="0">
                <a:latin typeface="Andalus" panose="02020603050405020304" pitchFamily="18" charset="-78"/>
                <a:cs typeface="Andalus" panose="02020603050405020304" pitchFamily="18" charset="-78"/>
              </a:rPr>
              <a:t> </a:t>
            </a:r>
            <a:r>
              <a:rPr lang="en-GB" sz="1200" dirty="0">
                <a:latin typeface="Andalus" panose="02020603050405020304" pitchFamily="18" charset="-78"/>
                <a:cs typeface="Andalus" panose="02020603050405020304" pitchFamily="18" charset="-78"/>
              </a:rPr>
              <a:t>49(2): 135-148</a:t>
            </a:r>
            <a:endParaRPr lang="nb-NO" sz="12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5148064" y="4866190"/>
            <a:ext cx="316835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ktangel 6"/>
          <p:cNvSpPr/>
          <p:nvPr/>
        </p:nvSpPr>
        <p:spPr>
          <a:xfrm>
            <a:off x="5149180" y="3786070"/>
            <a:ext cx="3168352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Ly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756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0238"/>
    </mc:Choice>
    <mc:Fallback>
      <p:transition spd="slow" advTm="2302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heidrunu\Documents\PhD Valdres-prosjektet\NiN2.0\NiN2.0_Mapper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3"/>
          <a:stretch/>
        </p:blipFill>
        <p:spPr bwMode="auto">
          <a:xfrm>
            <a:off x="107504" y="1700808"/>
            <a:ext cx="335640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heidrunu\Documents\PhD Valdres-prosjektet\NiN2.0\NiN2.0_Mapper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2" r="12028"/>
          <a:stretch/>
        </p:blipFill>
        <p:spPr bwMode="auto">
          <a:xfrm>
            <a:off x="3131840" y="1700808"/>
            <a:ext cx="295742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heidrunu\Documents\PhD Valdres-prosjektet\NiN2.0\NiN2.0_Mapper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" t="57" r="12218" b="-57"/>
          <a:stretch/>
        </p:blipFill>
        <p:spPr bwMode="auto">
          <a:xfrm>
            <a:off x="6212011" y="1700808"/>
            <a:ext cx="295658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tel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70609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Riktig figuravgrensing?</a:t>
            </a:r>
            <a:endParaRPr lang="nb-NO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849534" y="6207695"/>
            <a:ext cx="70348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ndalus" panose="02020603050405020304" pitchFamily="18" charset="-78"/>
                <a:cs typeface="Andalus" panose="02020603050405020304" pitchFamily="18" charset="-78"/>
              </a:rPr>
              <a:t>Ullerud, H.A., Bryn, A., Halvorsen, R. &amp; Hemsing, L.Ø. (2018): Consistency of land cover mapping; influence of fieldworkers, spatial scale and classification system. </a:t>
            </a:r>
            <a:r>
              <a:rPr lang="en-US" sz="1200" i="1" dirty="0">
                <a:latin typeface="Andalus" panose="02020603050405020304" pitchFamily="18" charset="-78"/>
                <a:cs typeface="Andalus" panose="02020603050405020304" pitchFamily="18" charset="-78"/>
              </a:rPr>
              <a:t>Applied V</a:t>
            </a:r>
            <a:r>
              <a:rPr lang="en-GB" sz="1200" i="1" dirty="0" err="1">
                <a:latin typeface="Andalus" panose="02020603050405020304" pitchFamily="18" charset="-78"/>
                <a:cs typeface="Andalus" panose="02020603050405020304" pitchFamily="18" charset="-78"/>
              </a:rPr>
              <a:t>egetation</a:t>
            </a:r>
            <a:r>
              <a:rPr lang="en-GB" sz="1200" i="1" dirty="0">
                <a:latin typeface="Andalus" panose="02020603050405020304" pitchFamily="18" charset="-78"/>
                <a:cs typeface="Andalus" panose="02020603050405020304" pitchFamily="18" charset="-78"/>
              </a:rPr>
              <a:t> Science</a:t>
            </a:r>
            <a:r>
              <a:rPr lang="en-GB" sz="1200" dirty="0">
                <a:latin typeface="Andalus" panose="02020603050405020304" pitchFamily="18" charset="-78"/>
                <a:cs typeface="Andalus" panose="02020603050405020304" pitchFamily="18" charset="-78"/>
              </a:rPr>
              <a:t> 21(2): 278-288. </a:t>
            </a:r>
            <a:endParaRPr lang="nb-NO" sz="12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0" name="Plassholder for innhold 2"/>
          <p:cNvSpPr>
            <a:spLocks noGrp="1"/>
          </p:cNvSpPr>
          <p:nvPr>
            <p:ph idx="1"/>
          </p:nvPr>
        </p:nvSpPr>
        <p:spPr>
          <a:xfrm>
            <a:off x="107504" y="4696544"/>
            <a:ext cx="2808312" cy="1180728"/>
          </a:xfrm>
        </p:spPr>
        <p:txBody>
          <a:bodyPr>
            <a:normAutofit/>
          </a:bodyPr>
          <a:lstStyle/>
          <a:p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526 polygoner </a:t>
            </a:r>
          </a:p>
          <a:p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3 dager i felt</a:t>
            </a:r>
            <a:endParaRPr lang="nb-NO" sz="28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1" name="Plassholder for innhold 2"/>
          <p:cNvSpPr txBox="1">
            <a:spLocks/>
          </p:cNvSpPr>
          <p:nvPr/>
        </p:nvSpPr>
        <p:spPr>
          <a:xfrm>
            <a:off x="6117914" y="4725144"/>
            <a:ext cx="2774566" cy="1180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262 polygoner</a:t>
            </a:r>
          </a:p>
          <a:p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10 dager i felt</a:t>
            </a:r>
            <a:endParaRPr lang="nb-NO" sz="28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4" name="Gruppe 13"/>
          <p:cNvGrpSpPr/>
          <p:nvPr/>
        </p:nvGrpSpPr>
        <p:grpSpPr>
          <a:xfrm>
            <a:off x="971600" y="4170853"/>
            <a:ext cx="6984775" cy="457288"/>
            <a:chOff x="971600" y="4170853"/>
            <a:chExt cx="6984775" cy="457288"/>
          </a:xfrm>
        </p:grpSpPr>
        <p:sp>
          <p:nvSpPr>
            <p:cNvPr id="12" name="Pil høyre 11"/>
            <p:cNvSpPr/>
            <p:nvPr/>
          </p:nvSpPr>
          <p:spPr>
            <a:xfrm rot="16200000">
              <a:off x="1081101" y="4064574"/>
              <a:ext cx="454066" cy="67306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Pil høyre 12"/>
            <p:cNvSpPr/>
            <p:nvPr/>
          </p:nvSpPr>
          <p:spPr>
            <a:xfrm rot="16200000">
              <a:off x="7392809" y="4061352"/>
              <a:ext cx="454066" cy="673067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5" name="Tittel 1"/>
          <p:cNvSpPr txBox="1">
            <a:spLocks/>
          </p:cNvSpPr>
          <p:nvPr/>
        </p:nvSpPr>
        <p:spPr>
          <a:xfrm>
            <a:off x="2483767" y="4590256"/>
            <a:ext cx="37282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nb-NO" sz="2800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Ommission</a:t>
            </a: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/ </a:t>
            </a:r>
          </a:p>
          <a:p>
            <a:pPr>
              <a:lnSpc>
                <a:spcPct val="150000"/>
              </a:lnSpc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Commission</a:t>
            </a:r>
            <a:endParaRPr lang="nb-NO" sz="28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0252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6736"/>
    </mc:Choice>
    <mc:Fallback>
      <p:transition spd="slow" advTm="1767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build="p"/>
      <p:bldP spid="11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Rett pil 4"/>
          <p:cNvCxnSpPr/>
          <p:nvPr/>
        </p:nvCxnSpPr>
        <p:spPr>
          <a:xfrm flipV="1">
            <a:off x="1979712" y="548680"/>
            <a:ext cx="0" cy="4896544"/>
          </a:xfrm>
          <a:prstGeom prst="straightConnector1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tt pil 6"/>
          <p:cNvCxnSpPr/>
          <p:nvPr/>
        </p:nvCxnSpPr>
        <p:spPr>
          <a:xfrm>
            <a:off x="1979712" y="5445224"/>
            <a:ext cx="5760640" cy="0"/>
          </a:xfrm>
          <a:prstGeom prst="straightConnector1">
            <a:avLst/>
          </a:prstGeom>
          <a:ln w="63500">
            <a:solidFill>
              <a:schemeClr val="tx1">
                <a:lumMod val="50000"/>
                <a:lumOff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Sylinder 7"/>
          <p:cNvSpPr txBox="1"/>
          <p:nvPr/>
        </p:nvSpPr>
        <p:spPr>
          <a:xfrm>
            <a:off x="2411760" y="5589240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Kartleggingserfaring og opplæring</a:t>
            </a:r>
            <a:endParaRPr lang="nb-NO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" name="TekstSylinder 8"/>
          <p:cNvSpPr txBox="1"/>
          <p:nvPr/>
        </p:nvSpPr>
        <p:spPr>
          <a:xfrm rot="16200000">
            <a:off x="127829" y="3164710"/>
            <a:ext cx="26329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Avvikskilder</a:t>
            </a:r>
            <a:endParaRPr lang="nb-NO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19" name="Gruppe 18"/>
          <p:cNvGrpSpPr/>
          <p:nvPr/>
        </p:nvGrpSpPr>
        <p:grpSpPr>
          <a:xfrm>
            <a:off x="1981200" y="1858019"/>
            <a:ext cx="6695256" cy="3155157"/>
            <a:chOff x="1981200" y="1427457"/>
            <a:chExt cx="6695256" cy="3155157"/>
          </a:xfrm>
        </p:grpSpPr>
        <p:sp>
          <p:nvSpPr>
            <p:cNvPr id="10" name="Frihåndsform 9"/>
            <p:cNvSpPr/>
            <p:nvPr/>
          </p:nvSpPr>
          <p:spPr>
            <a:xfrm>
              <a:off x="1981200" y="2278358"/>
              <a:ext cx="5708073" cy="2304256"/>
            </a:xfrm>
            <a:custGeom>
              <a:avLst/>
              <a:gdLst>
                <a:gd name="connsiteX0" fmla="*/ 0 w 5527964"/>
                <a:gd name="connsiteY0" fmla="*/ 0 h 1801686"/>
                <a:gd name="connsiteX1" fmla="*/ 678873 w 5527964"/>
                <a:gd name="connsiteY1" fmla="*/ 706582 h 1801686"/>
                <a:gd name="connsiteX2" fmla="*/ 1399309 w 5527964"/>
                <a:gd name="connsiteY2" fmla="*/ 1246909 h 1801686"/>
                <a:gd name="connsiteX3" fmla="*/ 2382982 w 5527964"/>
                <a:gd name="connsiteY3" fmla="*/ 1565564 h 1801686"/>
                <a:gd name="connsiteX4" fmla="*/ 3449782 w 5527964"/>
                <a:gd name="connsiteY4" fmla="*/ 1704109 h 1801686"/>
                <a:gd name="connsiteX5" fmla="*/ 4779818 w 5527964"/>
                <a:gd name="connsiteY5" fmla="*/ 1787236 h 1801686"/>
                <a:gd name="connsiteX6" fmla="*/ 5527964 w 5527964"/>
                <a:gd name="connsiteY6" fmla="*/ 1801091 h 1801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527964" h="1801686">
                  <a:moveTo>
                    <a:pt x="0" y="0"/>
                  </a:moveTo>
                  <a:cubicBezTo>
                    <a:pt x="222827" y="249382"/>
                    <a:pt x="445655" y="498764"/>
                    <a:pt x="678873" y="706582"/>
                  </a:cubicBezTo>
                  <a:cubicBezTo>
                    <a:pt x="912091" y="914400"/>
                    <a:pt x="1115291" y="1103745"/>
                    <a:pt x="1399309" y="1246909"/>
                  </a:cubicBezTo>
                  <a:cubicBezTo>
                    <a:pt x="1683327" y="1390073"/>
                    <a:pt x="2041237" y="1489364"/>
                    <a:pt x="2382982" y="1565564"/>
                  </a:cubicBezTo>
                  <a:cubicBezTo>
                    <a:pt x="2724727" y="1641764"/>
                    <a:pt x="3050309" y="1667164"/>
                    <a:pt x="3449782" y="1704109"/>
                  </a:cubicBezTo>
                  <a:cubicBezTo>
                    <a:pt x="3849255" y="1741054"/>
                    <a:pt x="4433455" y="1771072"/>
                    <a:pt x="4779818" y="1787236"/>
                  </a:cubicBezTo>
                  <a:cubicBezTo>
                    <a:pt x="5126181" y="1803400"/>
                    <a:pt x="5327072" y="1802245"/>
                    <a:pt x="5527964" y="1801091"/>
                  </a:cubicBezTo>
                </a:path>
              </a:pathLst>
            </a:custGeom>
            <a:noFill/>
            <a:ln w="63500">
              <a:solidFill>
                <a:srgbClr val="FFC000"/>
              </a:solidFill>
              <a:prstDash val="sysDot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15" name="Rett linje 14"/>
            <p:cNvCxnSpPr/>
            <p:nvPr/>
          </p:nvCxnSpPr>
          <p:spPr>
            <a:xfrm>
              <a:off x="4860032" y="1628800"/>
              <a:ext cx="1152128" cy="0"/>
            </a:xfrm>
            <a:prstGeom prst="line">
              <a:avLst/>
            </a:prstGeom>
            <a:ln w="63500">
              <a:solidFill>
                <a:srgbClr val="FFC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kstSylinder 15"/>
            <p:cNvSpPr txBox="1"/>
            <p:nvPr/>
          </p:nvSpPr>
          <p:spPr>
            <a:xfrm>
              <a:off x="6084168" y="1427457"/>
              <a:ext cx="25922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dirty="0" smtClean="0">
                  <a:latin typeface="Andalus" panose="02020603050405020304" pitchFamily="18" charset="-78"/>
                  <a:cs typeface="Andalus" panose="02020603050405020304" pitchFamily="18" charset="-78"/>
                </a:rPr>
                <a:t>Typifiseringsavvik</a:t>
              </a:r>
              <a:endParaRPr lang="nb-NO" sz="2400" dirty="0">
                <a:latin typeface="Andalus" panose="02020603050405020304" pitchFamily="18" charset="-78"/>
                <a:cs typeface="Andalus" panose="02020603050405020304" pitchFamily="18" charset="-78"/>
              </a:endParaRPr>
            </a:p>
          </p:txBody>
        </p:sp>
      </p:grpSp>
      <p:grpSp>
        <p:nvGrpSpPr>
          <p:cNvPr id="18" name="Gruppe 17"/>
          <p:cNvGrpSpPr/>
          <p:nvPr/>
        </p:nvGrpSpPr>
        <p:grpSpPr>
          <a:xfrm>
            <a:off x="1981200" y="1193359"/>
            <a:ext cx="6695256" cy="3435131"/>
            <a:chOff x="1981200" y="762797"/>
            <a:chExt cx="6695256" cy="3435131"/>
          </a:xfrm>
        </p:grpSpPr>
        <p:sp>
          <p:nvSpPr>
            <p:cNvPr id="11" name="Frihåndsform 10"/>
            <p:cNvSpPr/>
            <p:nvPr/>
          </p:nvSpPr>
          <p:spPr>
            <a:xfrm>
              <a:off x="1981200" y="3210898"/>
              <a:ext cx="5694218" cy="987030"/>
            </a:xfrm>
            <a:custGeom>
              <a:avLst/>
              <a:gdLst>
                <a:gd name="connsiteX0" fmla="*/ 0 w 5694218"/>
                <a:gd name="connsiteY0" fmla="*/ 0 h 637309"/>
                <a:gd name="connsiteX1" fmla="*/ 332509 w 5694218"/>
                <a:gd name="connsiteY1" fmla="*/ 110837 h 637309"/>
                <a:gd name="connsiteX2" fmla="*/ 1039091 w 5694218"/>
                <a:gd name="connsiteY2" fmla="*/ 318655 h 637309"/>
                <a:gd name="connsiteX3" fmla="*/ 1870364 w 5694218"/>
                <a:gd name="connsiteY3" fmla="*/ 484909 h 637309"/>
                <a:gd name="connsiteX4" fmla="*/ 3034145 w 5694218"/>
                <a:gd name="connsiteY4" fmla="*/ 581891 h 637309"/>
                <a:gd name="connsiteX5" fmla="*/ 4184073 w 5694218"/>
                <a:gd name="connsiteY5" fmla="*/ 623455 h 637309"/>
                <a:gd name="connsiteX6" fmla="*/ 5694218 w 5694218"/>
                <a:gd name="connsiteY6" fmla="*/ 637309 h 637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94218" h="637309">
                  <a:moveTo>
                    <a:pt x="0" y="0"/>
                  </a:moveTo>
                  <a:cubicBezTo>
                    <a:pt x="79663" y="28864"/>
                    <a:pt x="159327" y="57728"/>
                    <a:pt x="332509" y="110837"/>
                  </a:cubicBezTo>
                  <a:cubicBezTo>
                    <a:pt x="505691" y="163946"/>
                    <a:pt x="782782" y="256310"/>
                    <a:pt x="1039091" y="318655"/>
                  </a:cubicBezTo>
                  <a:cubicBezTo>
                    <a:pt x="1295400" y="381000"/>
                    <a:pt x="1537855" y="441036"/>
                    <a:pt x="1870364" y="484909"/>
                  </a:cubicBezTo>
                  <a:cubicBezTo>
                    <a:pt x="2202873" y="528782"/>
                    <a:pt x="2648527" y="558800"/>
                    <a:pt x="3034145" y="581891"/>
                  </a:cubicBezTo>
                  <a:cubicBezTo>
                    <a:pt x="3419763" y="604982"/>
                    <a:pt x="3740728" y="614219"/>
                    <a:pt x="4184073" y="623455"/>
                  </a:cubicBezTo>
                  <a:cubicBezTo>
                    <a:pt x="4627418" y="632691"/>
                    <a:pt x="5160818" y="635000"/>
                    <a:pt x="5694218" y="637309"/>
                  </a:cubicBezTo>
                </a:path>
              </a:pathLst>
            </a:custGeom>
            <a:noFill/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 dirty="0"/>
            </a:p>
          </p:txBody>
        </p:sp>
        <p:cxnSp>
          <p:nvCxnSpPr>
            <p:cNvPr id="13" name="Rett linje 12"/>
            <p:cNvCxnSpPr/>
            <p:nvPr/>
          </p:nvCxnSpPr>
          <p:spPr>
            <a:xfrm>
              <a:off x="4860032" y="980728"/>
              <a:ext cx="1152128" cy="0"/>
            </a:xfrm>
            <a:prstGeom prst="line">
              <a:avLst/>
            </a:prstGeom>
            <a:ln w="63500">
              <a:solidFill>
                <a:srgbClr val="FF0000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kstSylinder 16"/>
            <p:cNvSpPr txBox="1"/>
            <p:nvPr/>
          </p:nvSpPr>
          <p:spPr>
            <a:xfrm>
              <a:off x="6084168" y="762797"/>
              <a:ext cx="25922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2400" dirty="0" smtClean="0">
                  <a:latin typeface="Andalus" panose="02020603050405020304" pitchFamily="18" charset="-78"/>
                  <a:cs typeface="Andalus" panose="02020603050405020304" pitchFamily="18" charset="-78"/>
                </a:rPr>
                <a:t>Figureringsavvik</a:t>
              </a:r>
              <a:endParaRPr lang="nb-NO" sz="2400" dirty="0">
                <a:latin typeface="Andalus" panose="02020603050405020304" pitchFamily="18" charset="-78"/>
                <a:cs typeface="Andalus" panose="02020603050405020304" pitchFamily="18" charset="-78"/>
              </a:endParaRPr>
            </a:p>
          </p:txBody>
        </p:sp>
      </p:grpSp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154757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3096"/>
    </mc:Choice>
    <mc:Fallback>
      <p:transition spd="slow" advTm="1230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Hvorfor fokus på kvalitet?</a:t>
            </a:r>
            <a:endParaRPr lang="nb-NO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For å lære av feil og utvikle kartleggere, system, veiledere / instruks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For at kartene skal kunne brukes fornuftig, så må de være riktige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Feilkilder må rapporteres for å unngå «misbruk»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endParaRPr lang="nb-NO" sz="28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Kartene er «avhengig» av tillit hos brukerne</a:t>
            </a:r>
            <a:endParaRPr lang="nb-NO" sz="28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Lyd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00188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675"/>
    </mc:Choice>
    <mc:Fallback>
      <p:transition spd="slow" advTm="586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90662"/>
            <a:ext cx="8229600" cy="106613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Litt om kvalitet</a:t>
            </a:r>
            <a:endParaRPr lang="nb-NO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772815"/>
            <a:ext cx="8229600" cy="136815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Hvilke kvalitetsforskjeller vises av kartene under?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Hva beskriver et naturtypekart av høy kvalitet? </a:t>
            </a:r>
          </a:p>
        </p:txBody>
      </p:sp>
      <p:grpSp>
        <p:nvGrpSpPr>
          <p:cNvPr id="6" name="Gruppe 5"/>
          <p:cNvGrpSpPr>
            <a:grpSpLocks noChangeAspect="1"/>
          </p:cNvGrpSpPr>
          <p:nvPr/>
        </p:nvGrpSpPr>
        <p:grpSpPr>
          <a:xfrm>
            <a:off x="149920" y="4077072"/>
            <a:ext cx="2866667" cy="1800000"/>
            <a:chOff x="395536" y="878367"/>
            <a:chExt cx="8305257" cy="5214929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53" t="20125" r="12044" b="9769"/>
            <a:stretch/>
          </p:blipFill>
          <p:spPr bwMode="auto">
            <a:xfrm>
              <a:off x="395536" y="878367"/>
              <a:ext cx="8305257" cy="5214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Frihåndsform 10"/>
            <p:cNvSpPr/>
            <p:nvPr/>
          </p:nvSpPr>
          <p:spPr>
            <a:xfrm>
              <a:off x="1092200" y="2032000"/>
              <a:ext cx="3390900" cy="3352800"/>
            </a:xfrm>
            <a:custGeom>
              <a:avLst/>
              <a:gdLst>
                <a:gd name="connsiteX0" fmla="*/ 3390900 w 3390900"/>
                <a:gd name="connsiteY0" fmla="*/ 3352800 h 3352800"/>
                <a:gd name="connsiteX1" fmla="*/ 0 w 3390900"/>
                <a:gd name="connsiteY1" fmla="*/ 2641600 h 3352800"/>
                <a:gd name="connsiteX2" fmla="*/ 723900 w 3390900"/>
                <a:gd name="connsiteY2" fmla="*/ 0 h 3352800"/>
                <a:gd name="connsiteX3" fmla="*/ 2578100 w 3390900"/>
                <a:gd name="connsiteY3" fmla="*/ 1054100 h 3352800"/>
                <a:gd name="connsiteX4" fmla="*/ 3390900 w 3390900"/>
                <a:gd name="connsiteY4" fmla="*/ 3352800 h 335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390900" h="3352800">
                  <a:moveTo>
                    <a:pt x="3390900" y="3352800"/>
                  </a:moveTo>
                  <a:lnTo>
                    <a:pt x="0" y="2641600"/>
                  </a:lnTo>
                  <a:lnTo>
                    <a:pt x="723900" y="0"/>
                  </a:lnTo>
                  <a:lnTo>
                    <a:pt x="2578100" y="1054100"/>
                  </a:lnTo>
                  <a:lnTo>
                    <a:pt x="3390900" y="3352800"/>
                  </a:lnTo>
                  <a:close/>
                </a:path>
              </a:pathLst>
            </a:custGeom>
            <a:noFill/>
            <a:ln w="508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" name="Gruppe 6"/>
          <p:cNvGrpSpPr>
            <a:grpSpLocks noChangeAspect="1"/>
          </p:cNvGrpSpPr>
          <p:nvPr/>
        </p:nvGrpSpPr>
        <p:grpSpPr>
          <a:xfrm>
            <a:off x="3160603" y="4077072"/>
            <a:ext cx="2866667" cy="1800000"/>
            <a:chOff x="395536" y="878367"/>
            <a:chExt cx="8305257" cy="5214929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53" t="20125" r="12044" b="9769"/>
            <a:stretch/>
          </p:blipFill>
          <p:spPr bwMode="auto">
            <a:xfrm>
              <a:off x="395536" y="878367"/>
              <a:ext cx="8305257" cy="5214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Frihåndsform 13"/>
            <p:cNvSpPr/>
            <p:nvPr/>
          </p:nvSpPr>
          <p:spPr>
            <a:xfrm>
              <a:off x="3190875" y="3124200"/>
              <a:ext cx="1266825" cy="2266950"/>
            </a:xfrm>
            <a:custGeom>
              <a:avLst/>
              <a:gdLst>
                <a:gd name="connsiteX0" fmla="*/ 1266825 w 1266825"/>
                <a:gd name="connsiteY0" fmla="*/ 2152650 h 2266950"/>
                <a:gd name="connsiteX1" fmla="*/ 1019175 w 1266825"/>
                <a:gd name="connsiteY1" fmla="*/ 1114425 h 2266950"/>
                <a:gd name="connsiteX2" fmla="*/ 342900 w 1266825"/>
                <a:gd name="connsiteY2" fmla="*/ 0 h 2266950"/>
                <a:gd name="connsiteX3" fmla="*/ 0 w 1266825"/>
                <a:gd name="connsiteY3" fmla="*/ 323850 h 2266950"/>
                <a:gd name="connsiteX4" fmla="*/ 657225 w 1266825"/>
                <a:gd name="connsiteY4" fmla="*/ 1504950 h 2266950"/>
                <a:gd name="connsiteX5" fmla="*/ 971550 w 1266825"/>
                <a:gd name="connsiteY5" fmla="*/ 2266950 h 2266950"/>
                <a:gd name="connsiteX6" fmla="*/ 1266825 w 1266825"/>
                <a:gd name="connsiteY6" fmla="*/ 2152650 h 22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6825" h="2266950">
                  <a:moveTo>
                    <a:pt x="1266825" y="2152650"/>
                  </a:moveTo>
                  <a:lnTo>
                    <a:pt x="1019175" y="1114425"/>
                  </a:lnTo>
                  <a:lnTo>
                    <a:pt x="342900" y="0"/>
                  </a:lnTo>
                  <a:lnTo>
                    <a:pt x="0" y="323850"/>
                  </a:lnTo>
                  <a:lnTo>
                    <a:pt x="657225" y="1504950"/>
                  </a:lnTo>
                  <a:lnTo>
                    <a:pt x="971550" y="2266950"/>
                  </a:lnTo>
                  <a:lnTo>
                    <a:pt x="1266825" y="2152650"/>
                  </a:lnTo>
                  <a:close/>
                </a:path>
              </a:pathLst>
            </a:cu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ihåndsform 14"/>
            <p:cNvSpPr/>
            <p:nvPr/>
          </p:nvSpPr>
          <p:spPr>
            <a:xfrm>
              <a:off x="1123950" y="2076450"/>
              <a:ext cx="2247900" cy="3124200"/>
            </a:xfrm>
            <a:custGeom>
              <a:avLst/>
              <a:gdLst>
                <a:gd name="connsiteX0" fmla="*/ 1533525 w 2247900"/>
                <a:gd name="connsiteY0" fmla="*/ 3124200 h 3124200"/>
                <a:gd name="connsiteX1" fmla="*/ 2247900 w 2247900"/>
                <a:gd name="connsiteY1" fmla="*/ 2609850 h 3124200"/>
                <a:gd name="connsiteX2" fmla="*/ 1828800 w 2247900"/>
                <a:gd name="connsiteY2" fmla="*/ 1924050 h 3124200"/>
                <a:gd name="connsiteX3" fmla="*/ 1114425 w 2247900"/>
                <a:gd name="connsiteY3" fmla="*/ 1781175 h 3124200"/>
                <a:gd name="connsiteX4" fmla="*/ 1514475 w 2247900"/>
                <a:gd name="connsiteY4" fmla="*/ 733425 h 3124200"/>
                <a:gd name="connsiteX5" fmla="*/ 1200150 w 2247900"/>
                <a:gd name="connsiteY5" fmla="*/ 0 h 3124200"/>
                <a:gd name="connsiteX6" fmla="*/ 533400 w 2247900"/>
                <a:gd name="connsiteY6" fmla="*/ 228600 h 3124200"/>
                <a:gd name="connsiteX7" fmla="*/ 457200 w 2247900"/>
                <a:gd name="connsiteY7" fmla="*/ 790575 h 3124200"/>
                <a:gd name="connsiteX8" fmla="*/ 180975 w 2247900"/>
                <a:gd name="connsiteY8" fmla="*/ 1285875 h 3124200"/>
                <a:gd name="connsiteX9" fmla="*/ 161925 w 2247900"/>
                <a:gd name="connsiteY9" fmla="*/ 1847850 h 3124200"/>
                <a:gd name="connsiteX10" fmla="*/ 0 w 2247900"/>
                <a:gd name="connsiteY10" fmla="*/ 2524125 h 3124200"/>
                <a:gd name="connsiteX11" fmla="*/ 209550 w 2247900"/>
                <a:gd name="connsiteY11" fmla="*/ 2743200 h 3124200"/>
                <a:gd name="connsiteX12" fmla="*/ 752475 w 2247900"/>
                <a:gd name="connsiteY12" fmla="*/ 2066925 h 3124200"/>
                <a:gd name="connsiteX13" fmla="*/ 942975 w 2247900"/>
                <a:gd name="connsiteY13" fmla="*/ 2667000 h 3124200"/>
                <a:gd name="connsiteX14" fmla="*/ 1533525 w 2247900"/>
                <a:gd name="connsiteY14" fmla="*/ 3124200 h 312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247900" h="3124200">
                  <a:moveTo>
                    <a:pt x="1533525" y="3124200"/>
                  </a:moveTo>
                  <a:lnTo>
                    <a:pt x="2247900" y="2609850"/>
                  </a:lnTo>
                  <a:lnTo>
                    <a:pt x="1828800" y="1924050"/>
                  </a:lnTo>
                  <a:lnTo>
                    <a:pt x="1114425" y="1781175"/>
                  </a:lnTo>
                  <a:lnTo>
                    <a:pt x="1514475" y="733425"/>
                  </a:lnTo>
                  <a:lnTo>
                    <a:pt x="1200150" y="0"/>
                  </a:lnTo>
                  <a:lnTo>
                    <a:pt x="533400" y="228600"/>
                  </a:lnTo>
                  <a:lnTo>
                    <a:pt x="457200" y="790575"/>
                  </a:lnTo>
                  <a:lnTo>
                    <a:pt x="180975" y="1285875"/>
                  </a:lnTo>
                  <a:lnTo>
                    <a:pt x="161925" y="1847850"/>
                  </a:lnTo>
                  <a:lnTo>
                    <a:pt x="0" y="2524125"/>
                  </a:lnTo>
                  <a:lnTo>
                    <a:pt x="209550" y="2743200"/>
                  </a:lnTo>
                  <a:lnTo>
                    <a:pt x="752475" y="2066925"/>
                  </a:lnTo>
                  <a:lnTo>
                    <a:pt x="942975" y="2667000"/>
                  </a:lnTo>
                  <a:lnTo>
                    <a:pt x="1533525" y="3124200"/>
                  </a:lnTo>
                  <a:close/>
                </a:path>
              </a:pathLst>
            </a:custGeom>
            <a:noFill/>
            <a:ln w="381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" name="Gruppe 7"/>
          <p:cNvGrpSpPr>
            <a:grpSpLocks noChangeAspect="1"/>
          </p:cNvGrpSpPr>
          <p:nvPr/>
        </p:nvGrpSpPr>
        <p:grpSpPr>
          <a:xfrm>
            <a:off x="6153533" y="4077072"/>
            <a:ext cx="2866667" cy="1800000"/>
            <a:chOff x="395536" y="878367"/>
            <a:chExt cx="8305257" cy="5214929"/>
          </a:xfrm>
        </p:grpSpPr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153" t="20125" r="12044" b="9769"/>
            <a:stretch/>
          </p:blipFill>
          <p:spPr bwMode="auto">
            <a:xfrm>
              <a:off x="395536" y="878367"/>
              <a:ext cx="8305257" cy="5214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Frihåndsform 17"/>
            <p:cNvSpPr/>
            <p:nvPr/>
          </p:nvSpPr>
          <p:spPr>
            <a:xfrm>
              <a:off x="3269673" y="3106098"/>
              <a:ext cx="1229500" cy="2263572"/>
            </a:xfrm>
            <a:custGeom>
              <a:avLst/>
              <a:gdLst>
                <a:gd name="connsiteX0" fmla="*/ 1226127 w 1229500"/>
                <a:gd name="connsiteY0" fmla="*/ 2165557 h 2263572"/>
                <a:gd name="connsiteX1" fmla="*/ 1177636 w 1229500"/>
                <a:gd name="connsiteY1" fmla="*/ 1964666 h 2263572"/>
                <a:gd name="connsiteX2" fmla="*/ 1115291 w 1229500"/>
                <a:gd name="connsiteY2" fmla="*/ 1749920 h 2263572"/>
                <a:gd name="connsiteX3" fmla="*/ 1136072 w 1229500"/>
                <a:gd name="connsiteY3" fmla="*/ 1597520 h 2263572"/>
                <a:gd name="connsiteX4" fmla="*/ 983672 w 1229500"/>
                <a:gd name="connsiteY4" fmla="*/ 1313502 h 2263572"/>
                <a:gd name="connsiteX5" fmla="*/ 955963 w 1229500"/>
                <a:gd name="connsiteY5" fmla="*/ 1168029 h 2263572"/>
                <a:gd name="connsiteX6" fmla="*/ 845127 w 1229500"/>
                <a:gd name="connsiteY6" fmla="*/ 1174957 h 2263572"/>
                <a:gd name="connsiteX7" fmla="*/ 734291 w 1229500"/>
                <a:gd name="connsiteY7" fmla="*/ 1084902 h 2263572"/>
                <a:gd name="connsiteX8" fmla="*/ 720436 w 1229500"/>
                <a:gd name="connsiteY8" fmla="*/ 932502 h 2263572"/>
                <a:gd name="connsiteX9" fmla="*/ 658091 w 1229500"/>
                <a:gd name="connsiteY9" fmla="*/ 814738 h 2263572"/>
                <a:gd name="connsiteX10" fmla="*/ 637309 w 1229500"/>
                <a:gd name="connsiteY10" fmla="*/ 613847 h 2263572"/>
                <a:gd name="connsiteX11" fmla="*/ 443345 w 1229500"/>
                <a:gd name="connsiteY11" fmla="*/ 489157 h 2263572"/>
                <a:gd name="connsiteX12" fmla="*/ 429491 w 1229500"/>
                <a:gd name="connsiteY12" fmla="*/ 281338 h 2263572"/>
                <a:gd name="connsiteX13" fmla="*/ 284018 w 1229500"/>
                <a:gd name="connsiteY13" fmla="*/ 4247 h 2263572"/>
                <a:gd name="connsiteX14" fmla="*/ 159327 w 1229500"/>
                <a:gd name="connsiteY14" fmla="*/ 122011 h 2263572"/>
                <a:gd name="connsiteX15" fmla="*/ 117763 w 1229500"/>
                <a:gd name="connsiteY15" fmla="*/ 239775 h 2263572"/>
                <a:gd name="connsiteX16" fmla="*/ 6927 w 1229500"/>
                <a:gd name="connsiteY16" fmla="*/ 281338 h 2263572"/>
                <a:gd name="connsiteX17" fmla="*/ 0 w 1229500"/>
                <a:gd name="connsiteY17" fmla="*/ 385247 h 2263572"/>
                <a:gd name="connsiteX18" fmla="*/ 96982 w 1229500"/>
                <a:gd name="connsiteY18" fmla="*/ 468375 h 2263572"/>
                <a:gd name="connsiteX19" fmla="*/ 62345 w 1229500"/>
                <a:gd name="connsiteY19" fmla="*/ 662338 h 2263572"/>
                <a:gd name="connsiteX20" fmla="*/ 221672 w 1229500"/>
                <a:gd name="connsiteY20" fmla="*/ 1022557 h 2263572"/>
                <a:gd name="connsiteX21" fmla="*/ 429491 w 1229500"/>
                <a:gd name="connsiteY21" fmla="*/ 1299647 h 2263572"/>
                <a:gd name="connsiteX22" fmla="*/ 561109 w 1229500"/>
                <a:gd name="connsiteY22" fmla="*/ 1590593 h 2263572"/>
                <a:gd name="connsiteX23" fmla="*/ 665018 w 1229500"/>
                <a:gd name="connsiteY23" fmla="*/ 1881538 h 2263572"/>
                <a:gd name="connsiteX24" fmla="*/ 699654 w 1229500"/>
                <a:gd name="connsiteY24" fmla="*/ 2040866 h 2263572"/>
                <a:gd name="connsiteX25" fmla="*/ 741218 w 1229500"/>
                <a:gd name="connsiteY25" fmla="*/ 2165557 h 2263572"/>
                <a:gd name="connsiteX26" fmla="*/ 914400 w 1229500"/>
                <a:gd name="connsiteY26" fmla="*/ 2262538 h 2263572"/>
                <a:gd name="connsiteX27" fmla="*/ 914400 w 1229500"/>
                <a:gd name="connsiteY27" fmla="*/ 2103211 h 2263572"/>
                <a:gd name="connsiteX28" fmla="*/ 1004454 w 1229500"/>
                <a:gd name="connsiteY28" fmla="*/ 2130920 h 2263572"/>
                <a:gd name="connsiteX29" fmla="*/ 1080654 w 1229500"/>
                <a:gd name="connsiteY29" fmla="*/ 2227902 h 2263572"/>
                <a:gd name="connsiteX30" fmla="*/ 1226127 w 1229500"/>
                <a:gd name="connsiteY30" fmla="*/ 2165557 h 22635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1229500" h="2263572">
                  <a:moveTo>
                    <a:pt x="1226127" y="2165557"/>
                  </a:moveTo>
                  <a:cubicBezTo>
                    <a:pt x="1242291" y="2121684"/>
                    <a:pt x="1196109" y="2033939"/>
                    <a:pt x="1177636" y="1964666"/>
                  </a:cubicBezTo>
                  <a:cubicBezTo>
                    <a:pt x="1159163" y="1895393"/>
                    <a:pt x="1122218" y="1811111"/>
                    <a:pt x="1115291" y="1749920"/>
                  </a:cubicBezTo>
                  <a:cubicBezTo>
                    <a:pt x="1108364" y="1688729"/>
                    <a:pt x="1158008" y="1670256"/>
                    <a:pt x="1136072" y="1597520"/>
                  </a:cubicBezTo>
                  <a:cubicBezTo>
                    <a:pt x="1114136" y="1524784"/>
                    <a:pt x="1013690" y="1385084"/>
                    <a:pt x="983672" y="1313502"/>
                  </a:cubicBezTo>
                  <a:cubicBezTo>
                    <a:pt x="953654" y="1241920"/>
                    <a:pt x="979054" y="1191120"/>
                    <a:pt x="955963" y="1168029"/>
                  </a:cubicBezTo>
                  <a:cubicBezTo>
                    <a:pt x="932872" y="1144938"/>
                    <a:pt x="882072" y="1188811"/>
                    <a:pt x="845127" y="1174957"/>
                  </a:cubicBezTo>
                  <a:cubicBezTo>
                    <a:pt x="808182" y="1161103"/>
                    <a:pt x="755073" y="1125311"/>
                    <a:pt x="734291" y="1084902"/>
                  </a:cubicBezTo>
                  <a:cubicBezTo>
                    <a:pt x="713509" y="1044493"/>
                    <a:pt x="733136" y="977529"/>
                    <a:pt x="720436" y="932502"/>
                  </a:cubicBezTo>
                  <a:cubicBezTo>
                    <a:pt x="707736" y="887475"/>
                    <a:pt x="671946" y="867847"/>
                    <a:pt x="658091" y="814738"/>
                  </a:cubicBezTo>
                  <a:cubicBezTo>
                    <a:pt x="644236" y="761629"/>
                    <a:pt x="673100" y="668110"/>
                    <a:pt x="637309" y="613847"/>
                  </a:cubicBezTo>
                  <a:cubicBezTo>
                    <a:pt x="601518" y="559583"/>
                    <a:pt x="477981" y="544575"/>
                    <a:pt x="443345" y="489157"/>
                  </a:cubicBezTo>
                  <a:cubicBezTo>
                    <a:pt x="408709" y="433739"/>
                    <a:pt x="456045" y="362156"/>
                    <a:pt x="429491" y="281338"/>
                  </a:cubicBezTo>
                  <a:cubicBezTo>
                    <a:pt x="402937" y="200520"/>
                    <a:pt x="329045" y="30801"/>
                    <a:pt x="284018" y="4247"/>
                  </a:cubicBezTo>
                  <a:cubicBezTo>
                    <a:pt x="238991" y="-22307"/>
                    <a:pt x="187036" y="82756"/>
                    <a:pt x="159327" y="122011"/>
                  </a:cubicBezTo>
                  <a:cubicBezTo>
                    <a:pt x="131618" y="161266"/>
                    <a:pt x="143163" y="213221"/>
                    <a:pt x="117763" y="239775"/>
                  </a:cubicBezTo>
                  <a:cubicBezTo>
                    <a:pt x="92363" y="266329"/>
                    <a:pt x="26554" y="257093"/>
                    <a:pt x="6927" y="281338"/>
                  </a:cubicBezTo>
                  <a:cubicBezTo>
                    <a:pt x="-12700" y="305583"/>
                    <a:pt x="-15009" y="354074"/>
                    <a:pt x="0" y="385247"/>
                  </a:cubicBezTo>
                  <a:cubicBezTo>
                    <a:pt x="15009" y="416420"/>
                    <a:pt x="86591" y="422193"/>
                    <a:pt x="96982" y="468375"/>
                  </a:cubicBezTo>
                  <a:cubicBezTo>
                    <a:pt x="107373" y="514557"/>
                    <a:pt x="41563" y="569974"/>
                    <a:pt x="62345" y="662338"/>
                  </a:cubicBezTo>
                  <a:cubicBezTo>
                    <a:pt x="83127" y="754702"/>
                    <a:pt x="160481" y="916339"/>
                    <a:pt x="221672" y="1022557"/>
                  </a:cubicBezTo>
                  <a:cubicBezTo>
                    <a:pt x="282863" y="1128775"/>
                    <a:pt x="372918" y="1204974"/>
                    <a:pt x="429491" y="1299647"/>
                  </a:cubicBezTo>
                  <a:cubicBezTo>
                    <a:pt x="486064" y="1394320"/>
                    <a:pt x="521855" y="1493611"/>
                    <a:pt x="561109" y="1590593"/>
                  </a:cubicBezTo>
                  <a:cubicBezTo>
                    <a:pt x="600363" y="1687575"/>
                    <a:pt x="641927" y="1806493"/>
                    <a:pt x="665018" y="1881538"/>
                  </a:cubicBezTo>
                  <a:cubicBezTo>
                    <a:pt x="688109" y="1956583"/>
                    <a:pt x="686954" y="1993529"/>
                    <a:pt x="699654" y="2040866"/>
                  </a:cubicBezTo>
                  <a:cubicBezTo>
                    <a:pt x="712354" y="2088202"/>
                    <a:pt x="705427" y="2128612"/>
                    <a:pt x="741218" y="2165557"/>
                  </a:cubicBezTo>
                  <a:cubicBezTo>
                    <a:pt x="777009" y="2202502"/>
                    <a:pt x="885536" y="2272929"/>
                    <a:pt x="914400" y="2262538"/>
                  </a:cubicBezTo>
                  <a:cubicBezTo>
                    <a:pt x="943264" y="2252147"/>
                    <a:pt x="899391" y="2125147"/>
                    <a:pt x="914400" y="2103211"/>
                  </a:cubicBezTo>
                  <a:cubicBezTo>
                    <a:pt x="929409" y="2081275"/>
                    <a:pt x="976745" y="2110138"/>
                    <a:pt x="1004454" y="2130920"/>
                  </a:cubicBezTo>
                  <a:cubicBezTo>
                    <a:pt x="1032163" y="2151702"/>
                    <a:pt x="1044863" y="2216357"/>
                    <a:pt x="1080654" y="2227902"/>
                  </a:cubicBezTo>
                  <a:cubicBezTo>
                    <a:pt x="1116445" y="2239447"/>
                    <a:pt x="1209963" y="2209430"/>
                    <a:pt x="1226127" y="2165557"/>
                  </a:cubicBezTo>
                  <a:close/>
                </a:path>
              </a:pathLst>
            </a:custGeom>
            <a:noFill/>
            <a:ln w="254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ihåndsform 18"/>
            <p:cNvSpPr/>
            <p:nvPr/>
          </p:nvSpPr>
          <p:spPr>
            <a:xfrm>
              <a:off x="1296554" y="2105347"/>
              <a:ext cx="1310011" cy="2121222"/>
            </a:xfrm>
            <a:custGeom>
              <a:avLst/>
              <a:gdLst>
                <a:gd name="connsiteX0" fmla="*/ 33482 w 1310011"/>
                <a:gd name="connsiteY0" fmla="*/ 1295944 h 2121222"/>
                <a:gd name="connsiteX1" fmla="*/ 282864 w 1310011"/>
                <a:gd name="connsiteY1" fmla="*/ 1399853 h 2121222"/>
                <a:gd name="connsiteX2" fmla="*/ 407555 w 1310011"/>
                <a:gd name="connsiteY2" fmla="*/ 1621526 h 2121222"/>
                <a:gd name="connsiteX3" fmla="*/ 497610 w 1310011"/>
                <a:gd name="connsiteY3" fmla="*/ 1933253 h 2121222"/>
                <a:gd name="connsiteX4" fmla="*/ 608446 w 1310011"/>
                <a:gd name="connsiteY4" fmla="*/ 2051017 h 2121222"/>
                <a:gd name="connsiteX5" fmla="*/ 753919 w 1310011"/>
                <a:gd name="connsiteY5" fmla="*/ 2120289 h 2121222"/>
                <a:gd name="connsiteX6" fmla="*/ 864755 w 1310011"/>
                <a:gd name="connsiteY6" fmla="*/ 2002526 h 2121222"/>
                <a:gd name="connsiteX7" fmla="*/ 857828 w 1310011"/>
                <a:gd name="connsiteY7" fmla="*/ 1905544 h 2121222"/>
                <a:gd name="connsiteX8" fmla="*/ 781628 w 1310011"/>
                <a:gd name="connsiteY8" fmla="*/ 1850126 h 2121222"/>
                <a:gd name="connsiteX9" fmla="*/ 934028 w 1310011"/>
                <a:gd name="connsiteY9" fmla="*/ 1753144 h 2121222"/>
                <a:gd name="connsiteX10" fmla="*/ 927101 w 1310011"/>
                <a:gd name="connsiteY10" fmla="*/ 1559180 h 2121222"/>
                <a:gd name="connsiteX11" fmla="*/ 837046 w 1310011"/>
                <a:gd name="connsiteY11" fmla="*/ 1351362 h 2121222"/>
                <a:gd name="connsiteX12" fmla="*/ 760846 w 1310011"/>
                <a:gd name="connsiteY12" fmla="*/ 1226671 h 2121222"/>
                <a:gd name="connsiteX13" fmla="*/ 934028 w 1310011"/>
                <a:gd name="connsiteY13" fmla="*/ 1268235 h 2121222"/>
                <a:gd name="connsiteX14" fmla="*/ 1044864 w 1310011"/>
                <a:gd name="connsiteY14" fmla="*/ 1074271 h 2121222"/>
                <a:gd name="connsiteX15" fmla="*/ 1259610 w 1310011"/>
                <a:gd name="connsiteY15" fmla="*/ 942653 h 2121222"/>
                <a:gd name="connsiteX16" fmla="*/ 1301173 w 1310011"/>
                <a:gd name="connsiteY16" fmla="*/ 769471 h 2121222"/>
                <a:gd name="connsiteX17" fmla="*/ 1127991 w 1310011"/>
                <a:gd name="connsiteY17" fmla="*/ 582435 h 2121222"/>
                <a:gd name="connsiteX18" fmla="*/ 1224973 w 1310011"/>
                <a:gd name="connsiteY18" fmla="*/ 471598 h 2121222"/>
                <a:gd name="connsiteX19" fmla="*/ 1141846 w 1310011"/>
                <a:gd name="connsiteY19" fmla="*/ 242998 h 2121222"/>
                <a:gd name="connsiteX20" fmla="*/ 996373 w 1310011"/>
                <a:gd name="connsiteY20" fmla="*/ 14398 h 2121222"/>
                <a:gd name="connsiteX21" fmla="*/ 885537 w 1310011"/>
                <a:gd name="connsiteY21" fmla="*/ 118308 h 2121222"/>
                <a:gd name="connsiteX22" fmla="*/ 774701 w 1310011"/>
                <a:gd name="connsiteY22" fmla="*/ 55962 h 2121222"/>
                <a:gd name="connsiteX23" fmla="*/ 650010 w 1310011"/>
                <a:gd name="connsiteY23" fmla="*/ 544 h 2121222"/>
                <a:gd name="connsiteX24" fmla="*/ 594591 w 1310011"/>
                <a:gd name="connsiteY24" fmla="*/ 90598 h 2121222"/>
                <a:gd name="connsiteX25" fmla="*/ 573810 w 1310011"/>
                <a:gd name="connsiteY25" fmla="*/ 263780 h 2121222"/>
                <a:gd name="connsiteX26" fmla="*/ 456046 w 1310011"/>
                <a:gd name="connsiteY26" fmla="*/ 242998 h 2121222"/>
                <a:gd name="connsiteX27" fmla="*/ 352137 w 1310011"/>
                <a:gd name="connsiteY27" fmla="*/ 208362 h 2121222"/>
                <a:gd name="connsiteX28" fmla="*/ 372919 w 1310011"/>
                <a:gd name="connsiteY28" fmla="*/ 305344 h 2121222"/>
                <a:gd name="connsiteX29" fmla="*/ 331355 w 1310011"/>
                <a:gd name="connsiteY29" fmla="*/ 457744 h 2121222"/>
                <a:gd name="connsiteX30" fmla="*/ 303646 w 1310011"/>
                <a:gd name="connsiteY30" fmla="*/ 658635 h 2121222"/>
                <a:gd name="connsiteX31" fmla="*/ 393701 w 1310011"/>
                <a:gd name="connsiteY31" fmla="*/ 838744 h 2121222"/>
                <a:gd name="connsiteX32" fmla="*/ 310573 w 1310011"/>
                <a:gd name="connsiteY32" fmla="*/ 1060417 h 2121222"/>
                <a:gd name="connsiteX33" fmla="*/ 172028 w 1310011"/>
                <a:gd name="connsiteY33" fmla="*/ 1074271 h 2121222"/>
                <a:gd name="connsiteX34" fmla="*/ 19628 w 1310011"/>
                <a:gd name="connsiteY34" fmla="*/ 1101980 h 2121222"/>
                <a:gd name="connsiteX35" fmla="*/ 33482 w 1310011"/>
                <a:gd name="connsiteY35" fmla="*/ 1295944 h 212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1310011" h="2121222">
                  <a:moveTo>
                    <a:pt x="33482" y="1295944"/>
                  </a:moveTo>
                  <a:cubicBezTo>
                    <a:pt x="77355" y="1345590"/>
                    <a:pt x="220519" y="1345589"/>
                    <a:pt x="282864" y="1399853"/>
                  </a:cubicBezTo>
                  <a:cubicBezTo>
                    <a:pt x="345210" y="1454117"/>
                    <a:pt x="371764" y="1532626"/>
                    <a:pt x="407555" y="1621526"/>
                  </a:cubicBezTo>
                  <a:cubicBezTo>
                    <a:pt x="443346" y="1710426"/>
                    <a:pt x="464128" y="1861671"/>
                    <a:pt x="497610" y="1933253"/>
                  </a:cubicBezTo>
                  <a:cubicBezTo>
                    <a:pt x="531092" y="2004835"/>
                    <a:pt x="565728" y="2019844"/>
                    <a:pt x="608446" y="2051017"/>
                  </a:cubicBezTo>
                  <a:cubicBezTo>
                    <a:pt x="651164" y="2082190"/>
                    <a:pt x="711201" y="2128371"/>
                    <a:pt x="753919" y="2120289"/>
                  </a:cubicBezTo>
                  <a:cubicBezTo>
                    <a:pt x="796637" y="2112207"/>
                    <a:pt x="847437" y="2038317"/>
                    <a:pt x="864755" y="2002526"/>
                  </a:cubicBezTo>
                  <a:cubicBezTo>
                    <a:pt x="882073" y="1966735"/>
                    <a:pt x="871682" y="1930944"/>
                    <a:pt x="857828" y="1905544"/>
                  </a:cubicBezTo>
                  <a:cubicBezTo>
                    <a:pt x="843974" y="1880144"/>
                    <a:pt x="768928" y="1875526"/>
                    <a:pt x="781628" y="1850126"/>
                  </a:cubicBezTo>
                  <a:cubicBezTo>
                    <a:pt x="794328" y="1824726"/>
                    <a:pt x="909783" y="1801635"/>
                    <a:pt x="934028" y="1753144"/>
                  </a:cubicBezTo>
                  <a:cubicBezTo>
                    <a:pt x="958273" y="1704653"/>
                    <a:pt x="943265" y="1626144"/>
                    <a:pt x="927101" y="1559180"/>
                  </a:cubicBezTo>
                  <a:cubicBezTo>
                    <a:pt x="910937" y="1492216"/>
                    <a:pt x="864755" y="1406780"/>
                    <a:pt x="837046" y="1351362"/>
                  </a:cubicBezTo>
                  <a:cubicBezTo>
                    <a:pt x="809337" y="1295944"/>
                    <a:pt x="744682" y="1240526"/>
                    <a:pt x="760846" y="1226671"/>
                  </a:cubicBezTo>
                  <a:cubicBezTo>
                    <a:pt x="777010" y="1212816"/>
                    <a:pt x="886692" y="1293635"/>
                    <a:pt x="934028" y="1268235"/>
                  </a:cubicBezTo>
                  <a:cubicBezTo>
                    <a:pt x="981364" y="1242835"/>
                    <a:pt x="990600" y="1128535"/>
                    <a:pt x="1044864" y="1074271"/>
                  </a:cubicBezTo>
                  <a:cubicBezTo>
                    <a:pt x="1099128" y="1020007"/>
                    <a:pt x="1216892" y="993453"/>
                    <a:pt x="1259610" y="942653"/>
                  </a:cubicBezTo>
                  <a:cubicBezTo>
                    <a:pt x="1302328" y="891853"/>
                    <a:pt x="1323110" y="829507"/>
                    <a:pt x="1301173" y="769471"/>
                  </a:cubicBezTo>
                  <a:cubicBezTo>
                    <a:pt x="1279237" y="709435"/>
                    <a:pt x="1140691" y="632080"/>
                    <a:pt x="1127991" y="582435"/>
                  </a:cubicBezTo>
                  <a:cubicBezTo>
                    <a:pt x="1115291" y="532790"/>
                    <a:pt x="1222664" y="528171"/>
                    <a:pt x="1224973" y="471598"/>
                  </a:cubicBezTo>
                  <a:cubicBezTo>
                    <a:pt x="1227282" y="415025"/>
                    <a:pt x="1179946" y="319198"/>
                    <a:pt x="1141846" y="242998"/>
                  </a:cubicBezTo>
                  <a:cubicBezTo>
                    <a:pt x="1103746" y="166798"/>
                    <a:pt x="1039091" y="35180"/>
                    <a:pt x="996373" y="14398"/>
                  </a:cubicBezTo>
                  <a:cubicBezTo>
                    <a:pt x="953655" y="-6384"/>
                    <a:pt x="922482" y="111381"/>
                    <a:pt x="885537" y="118308"/>
                  </a:cubicBezTo>
                  <a:cubicBezTo>
                    <a:pt x="848592" y="125235"/>
                    <a:pt x="813955" y="75589"/>
                    <a:pt x="774701" y="55962"/>
                  </a:cubicBezTo>
                  <a:cubicBezTo>
                    <a:pt x="735447" y="36335"/>
                    <a:pt x="680028" y="-5229"/>
                    <a:pt x="650010" y="544"/>
                  </a:cubicBezTo>
                  <a:cubicBezTo>
                    <a:pt x="619992" y="6317"/>
                    <a:pt x="607291" y="46725"/>
                    <a:pt x="594591" y="90598"/>
                  </a:cubicBezTo>
                  <a:cubicBezTo>
                    <a:pt x="581891" y="134471"/>
                    <a:pt x="596901" y="238380"/>
                    <a:pt x="573810" y="263780"/>
                  </a:cubicBezTo>
                  <a:cubicBezTo>
                    <a:pt x="550719" y="289180"/>
                    <a:pt x="492991" y="252234"/>
                    <a:pt x="456046" y="242998"/>
                  </a:cubicBezTo>
                  <a:cubicBezTo>
                    <a:pt x="419101" y="233762"/>
                    <a:pt x="365992" y="197971"/>
                    <a:pt x="352137" y="208362"/>
                  </a:cubicBezTo>
                  <a:cubicBezTo>
                    <a:pt x="338282" y="218753"/>
                    <a:pt x="376383" y="263780"/>
                    <a:pt x="372919" y="305344"/>
                  </a:cubicBezTo>
                  <a:cubicBezTo>
                    <a:pt x="369455" y="346908"/>
                    <a:pt x="342900" y="398862"/>
                    <a:pt x="331355" y="457744"/>
                  </a:cubicBezTo>
                  <a:cubicBezTo>
                    <a:pt x="319810" y="516626"/>
                    <a:pt x="293255" y="595135"/>
                    <a:pt x="303646" y="658635"/>
                  </a:cubicBezTo>
                  <a:cubicBezTo>
                    <a:pt x="314037" y="722135"/>
                    <a:pt x="392547" y="771780"/>
                    <a:pt x="393701" y="838744"/>
                  </a:cubicBezTo>
                  <a:cubicBezTo>
                    <a:pt x="394855" y="905708"/>
                    <a:pt x="347518" y="1021163"/>
                    <a:pt x="310573" y="1060417"/>
                  </a:cubicBezTo>
                  <a:cubicBezTo>
                    <a:pt x="273628" y="1099671"/>
                    <a:pt x="220519" y="1067344"/>
                    <a:pt x="172028" y="1074271"/>
                  </a:cubicBezTo>
                  <a:cubicBezTo>
                    <a:pt x="123537" y="1081198"/>
                    <a:pt x="46182" y="1068498"/>
                    <a:pt x="19628" y="1101980"/>
                  </a:cubicBezTo>
                  <a:cubicBezTo>
                    <a:pt x="-6926" y="1135462"/>
                    <a:pt x="-10391" y="1246298"/>
                    <a:pt x="33482" y="1295944"/>
                  </a:cubicBezTo>
                  <a:close/>
                </a:path>
              </a:pathLst>
            </a:custGeom>
            <a:noFill/>
            <a:ln w="254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ihåndsform 19"/>
            <p:cNvSpPr/>
            <p:nvPr/>
          </p:nvSpPr>
          <p:spPr>
            <a:xfrm>
              <a:off x="1108246" y="3872137"/>
              <a:ext cx="557913" cy="942216"/>
            </a:xfrm>
            <a:custGeom>
              <a:avLst/>
              <a:gdLst>
                <a:gd name="connsiteX0" fmla="*/ 547372 w 557913"/>
                <a:gd name="connsiteY0" fmla="*/ 492045 h 942216"/>
                <a:gd name="connsiteX1" fmla="*/ 519663 w 557913"/>
                <a:gd name="connsiteY1" fmla="*/ 360427 h 942216"/>
                <a:gd name="connsiteX2" fmla="*/ 519663 w 557913"/>
                <a:gd name="connsiteY2" fmla="*/ 298081 h 942216"/>
                <a:gd name="connsiteX3" fmla="*/ 464245 w 557913"/>
                <a:gd name="connsiteY3" fmla="*/ 214954 h 942216"/>
                <a:gd name="connsiteX4" fmla="*/ 332627 w 557913"/>
                <a:gd name="connsiteY4" fmla="*/ 90263 h 942216"/>
                <a:gd name="connsiteX5" fmla="*/ 291063 w 557913"/>
                <a:gd name="connsiteY5" fmla="*/ 208 h 942216"/>
                <a:gd name="connsiteX6" fmla="*/ 138663 w 557913"/>
                <a:gd name="connsiteY6" fmla="*/ 69481 h 942216"/>
                <a:gd name="connsiteX7" fmla="*/ 69390 w 557913"/>
                <a:gd name="connsiteY7" fmla="*/ 194172 h 942216"/>
                <a:gd name="connsiteX8" fmla="*/ 69390 w 557913"/>
                <a:gd name="connsiteY8" fmla="*/ 353499 h 942216"/>
                <a:gd name="connsiteX9" fmla="*/ 41681 w 557913"/>
                <a:gd name="connsiteY9" fmla="*/ 505899 h 942216"/>
                <a:gd name="connsiteX10" fmla="*/ 118 w 557913"/>
                <a:gd name="connsiteY10" fmla="*/ 630590 h 942216"/>
                <a:gd name="connsiteX11" fmla="*/ 34754 w 557913"/>
                <a:gd name="connsiteY11" fmla="*/ 789918 h 942216"/>
                <a:gd name="connsiteX12" fmla="*/ 173299 w 557913"/>
                <a:gd name="connsiteY12" fmla="*/ 921536 h 942216"/>
                <a:gd name="connsiteX13" fmla="*/ 256427 w 557913"/>
                <a:gd name="connsiteY13" fmla="*/ 928463 h 942216"/>
                <a:gd name="connsiteX14" fmla="*/ 256427 w 557913"/>
                <a:gd name="connsiteY14" fmla="*/ 789918 h 942216"/>
                <a:gd name="connsiteX15" fmla="*/ 318772 w 557913"/>
                <a:gd name="connsiteY15" fmla="*/ 679081 h 942216"/>
                <a:gd name="connsiteX16" fmla="*/ 547372 w 557913"/>
                <a:gd name="connsiteY16" fmla="*/ 492045 h 942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57913" h="942216">
                  <a:moveTo>
                    <a:pt x="547372" y="492045"/>
                  </a:moveTo>
                  <a:cubicBezTo>
                    <a:pt x="580854" y="438936"/>
                    <a:pt x="524281" y="392754"/>
                    <a:pt x="519663" y="360427"/>
                  </a:cubicBezTo>
                  <a:cubicBezTo>
                    <a:pt x="515045" y="328100"/>
                    <a:pt x="528899" y="322326"/>
                    <a:pt x="519663" y="298081"/>
                  </a:cubicBezTo>
                  <a:cubicBezTo>
                    <a:pt x="510427" y="273835"/>
                    <a:pt x="495418" y="249590"/>
                    <a:pt x="464245" y="214954"/>
                  </a:cubicBezTo>
                  <a:cubicBezTo>
                    <a:pt x="433072" y="180318"/>
                    <a:pt x="361491" y="126054"/>
                    <a:pt x="332627" y="90263"/>
                  </a:cubicBezTo>
                  <a:cubicBezTo>
                    <a:pt x="303763" y="54472"/>
                    <a:pt x="323390" y="3672"/>
                    <a:pt x="291063" y="208"/>
                  </a:cubicBezTo>
                  <a:cubicBezTo>
                    <a:pt x="258736" y="-3256"/>
                    <a:pt x="175608" y="37154"/>
                    <a:pt x="138663" y="69481"/>
                  </a:cubicBezTo>
                  <a:cubicBezTo>
                    <a:pt x="101718" y="101808"/>
                    <a:pt x="80935" y="146836"/>
                    <a:pt x="69390" y="194172"/>
                  </a:cubicBezTo>
                  <a:cubicBezTo>
                    <a:pt x="57844" y="241508"/>
                    <a:pt x="74008" y="301545"/>
                    <a:pt x="69390" y="353499"/>
                  </a:cubicBezTo>
                  <a:cubicBezTo>
                    <a:pt x="64772" y="405453"/>
                    <a:pt x="53226" y="459717"/>
                    <a:pt x="41681" y="505899"/>
                  </a:cubicBezTo>
                  <a:cubicBezTo>
                    <a:pt x="30136" y="552081"/>
                    <a:pt x="1272" y="583254"/>
                    <a:pt x="118" y="630590"/>
                  </a:cubicBezTo>
                  <a:cubicBezTo>
                    <a:pt x="-1036" y="677926"/>
                    <a:pt x="5891" y="741427"/>
                    <a:pt x="34754" y="789918"/>
                  </a:cubicBezTo>
                  <a:cubicBezTo>
                    <a:pt x="63617" y="838409"/>
                    <a:pt x="136354" y="898445"/>
                    <a:pt x="173299" y="921536"/>
                  </a:cubicBezTo>
                  <a:cubicBezTo>
                    <a:pt x="210244" y="944627"/>
                    <a:pt x="242572" y="950399"/>
                    <a:pt x="256427" y="928463"/>
                  </a:cubicBezTo>
                  <a:cubicBezTo>
                    <a:pt x="270282" y="906527"/>
                    <a:pt x="246036" y="831482"/>
                    <a:pt x="256427" y="789918"/>
                  </a:cubicBezTo>
                  <a:cubicBezTo>
                    <a:pt x="266818" y="748354"/>
                    <a:pt x="270281" y="725263"/>
                    <a:pt x="318772" y="679081"/>
                  </a:cubicBezTo>
                  <a:cubicBezTo>
                    <a:pt x="367263" y="632899"/>
                    <a:pt x="513890" y="545154"/>
                    <a:pt x="547372" y="492045"/>
                  </a:cubicBezTo>
                  <a:close/>
                </a:path>
              </a:pathLst>
            </a:custGeom>
            <a:noFill/>
            <a:ln w="254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ihåndsform 20"/>
            <p:cNvSpPr/>
            <p:nvPr/>
          </p:nvSpPr>
          <p:spPr>
            <a:xfrm>
              <a:off x="2008894" y="3849366"/>
              <a:ext cx="1360359" cy="1375770"/>
            </a:xfrm>
            <a:custGeom>
              <a:avLst/>
              <a:gdLst>
                <a:gd name="connsiteX0" fmla="*/ 443361 w 1360359"/>
                <a:gd name="connsiteY0" fmla="*/ 16052 h 1375770"/>
                <a:gd name="connsiteX1" fmla="*/ 290961 w 1360359"/>
                <a:gd name="connsiteY1" fmla="*/ 161525 h 1375770"/>
                <a:gd name="connsiteX2" fmla="*/ 277106 w 1360359"/>
                <a:gd name="connsiteY2" fmla="*/ 355489 h 1375770"/>
                <a:gd name="connsiteX3" fmla="*/ 277106 w 1360359"/>
                <a:gd name="connsiteY3" fmla="*/ 494034 h 1375770"/>
                <a:gd name="connsiteX4" fmla="*/ 152415 w 1360359"/>
                <a:gd name="connsiteY4" fmla="*/ 535598 h 1375770"/>
                <a:gd name="connsiteX5" fmla="*/ 83142 w 1360359"/>
                <a:gd name="connsiteY5" fmla="*/ 597943 h 1375770"/>
                <a:gd name="connsiteX6" fmla="*/ 6942 w 1360359"/>
                <a:gd name="connsiteY6" fmla="*/ 701852 h 1375770"/>
                <a:gd name="connsiteX7" fmla="*/ 62361 w 1360359"/>
                <a:gd name="connsiteY7" fmla="*/ 778052 h 1375770"/>
                <a:gd name="connsiteX8" fmla="*/ 15 w 1360359"/>
                <a:gd name="connsiteY8" fmla="*/ 847325 h 1375770"/>
                <a:gd name="connsiteX9" fmla="*/ 69288 w 1360359"/>
                <a:gd name="connsiteY9" fmla="*/ 909670 h 1375770"/>
                <a:gd name="connsiteX10" fmla="*/ 173197 w 1360359"/>
                <a:gd name="connsiteY10" fmla="*/ 833470 h 1375770"/>
                <a:gd name="connsiteX11" fmla="*/ 284033 w 1360359"/>
                <a:gd name="connsiteY11" fmla="*/ 937379 h 1375770"/>
                <a:gd name="connsiteX12" fmla="*/ 318670 w 1360359"/>
                <a:gd name="connsiteY12" fmla="*/ 1013579 h 1375770"/>
                <a:gd name="connsiteX13" fmla="*/ 471070 w 1360359"/>
                <a:gd name="connsiteY13" fmla="*/ 985870 h 1375770"/>
                <a:gd name="connsiteX14" fmla="*/ 581906 w 1360359"/>
                <a:gd name="connsiteY14" fmla="*/ 875034 h 1375770"/>
                <a:gd name="connsiteX15" fmla="*/ 477997 w 1360359"/>
                <a:gd name="connsiteY15" fmla="*/ 784979 h 1375770"/>
                <a:gd name="connsiteX16" fmla="*/ 464142 w 1360359"/>
                <a:gd name="connsiteY16" fmla="*/ 653361 h 1375770"/>
                <a:gd name="connsiteX17" fmla="*/ 637324 w 1360359"/>
                <a:gd name="connsiteY17" fmla="*/ 597943 h 1375770"/>
                <a:gd name="connsiteX18" fmla="*/ 810506 w 1360359"/>
                <a:gd name="connsiteY18" fmla="*/ 521743 h 1375770"/>
                <a:gd name="connsiteX19" fmla="*/ 796651 w 1360359"/>
                <a:gd name="connsiteY19" fmla="*/ 611798 h 1375770"/>
                <a:gd name="connsiteX20" fmla="*/ 789724 w 1360359"/>
                <a:gd name="connsiteY20" fmla="*/ 715707 h 1375770"/>
                <a:gd name="connsiteX21" fmla="*/ 865924 w 1360359"/>
                <a:gd name="connsiteY21" fmla="*/ 771125 h 1375770"/>
                <a:gd name="connsiteX22" fmla="*/ 727379 w 1360359"/>
                <a:gd name="connsiteY22" fmla="*/ 923525 h 1375770"/>
                <a:gd name="connsiteX23" fmla="*/ 734306 w 1360359"/>
                <a:gd name="connsiteY23" fmla="*/ 1034361 h 1375770"/>
                <a:gd name="connsiteX24" fmla="*/ 581906 w 1360359"/>
                <a:gd name="connsiteY24" fmla="*/ 1041289 h 1375770"/>
                <a:gd name="connsiteX25" fmla="*/ 561124 w 1360359"/>
                <a:gd name="connsiteY25" fmla="*/ 1179834 h 1375770"/>
                <a:gd name="connsiteX26" fmla="*/ 595761 w 1360359"/>
                <a:gd name="connsiteY26" fmla="*/ 1332234 h 1375770"/>
                <a:gd name="connsiteX27" fmla="*/ 644251 w 1360359"/>
                <a:gd name="connsiteY27" fmla="*/ 1373798 h 1375770"/>
                <a:gd name="connsiteX28" fmla="*/ 748161 w 1360359"/>
                <a:gd name="connsiteY28" fmla="*/ 1283743 h 1375770"/>
                <a:gd name="connsiteX29" fmla="*/ 741233 w 1360359"/>
                <a:gd name="connsiteY29" fmla="*/ 1172907 h 1375770"/>
                <a:gd name="connsiteX30" fmla="*/ 831288 w 1360359"/>
                <a:gd name="connsiteY30" fmla="*/ 1138270 h 1375770"/>
                <a:gd name="connsiteX31" fmla="*/ 997542 w 1360359"/>
                <a:gd name="connsiteY31" fmla="*/ 1221398 h 1375770"/>
                <a:gd name="connsiteX32" fmla="*/ 1136088 w 1360359"/>
                <a:gd name="connsiteY32" fmla="*/ 1186761 h 1375770"/>
                <a:gd name="connsiteX33" fmla="*/ 1239997 w 1360359"/>
                <a:gd name="connsiteY33" fmla="*/ 1068998 h 1375770"/>
                <a:gd name="connsiteX34" fmla="*/ 1357761 w 1360359"/>
                <a:gd name="connsiteY34" fmla="*/ 881961 h 1375770"/>
                <a:gd name="connsiteX35" fmla="*/ 1309270 w 1360359"/>
                <a:gd name="connsiteY35" fmla="*/ 646434 h 1375770"/>
                <a:gd name="connsiteX36" fmla="*/ 1170724 w 1360359"/>
                <a:gd name="connsiteY36" fmla="*/ 570234 h 1375770"/>
                <a:gd name="connsiteX37" fmla="*/ 1046033 w 1360359"/>
                <a:gd name="connsiteY37" fmla="*/ 597943 h 1375770"/>
                <a:gd name="connsiteX38" fmla="*/ 1039106 w 1360359"/>
                <a:gd name="connsiteY38" fmla="*/ 445543 h 1375770"/>
                <a:gd name="connsiteX39" fmla="*/ 983688 w 1360359"/>
                <a:gd name="connsiteY39" fmla="*/ 216943 h 1375770"/>
                <a:gd name="connsiteX40" fmla="*/ 872851 w 1360359"/>
                <a:gd name="connsiteY40" fmla="*/ 147670 h 1375770"/>
                <a:gd name="connsiteX41" fmla="*/ 713524 w 1360359"/>
                <a:gd name="connsiteY41" fmla="*/ 182307 h 1375770"/>
                <a:gd name="connsiteX42" fmla="*/ 630397 w 1360359"/>
                <a:gd name="connsiteY42" fmla="*/ 189234 h 1375770"/>
                <a:gd name="connsiteX43" fmla="*/ 630397 w 1360359"/>
                <a:gd name="connsiteY43" fmla="*/ 57616 h 1375770"/>
                <a:gd name="connsiteX44" fmla="*/ 588833 w 1360359"/>
                <a:gd name="connsiteY44" fmla="*/ 9125 h 1375770"/>
                <a:gd name="connsiteX45" fmla="*/ 443361 w 1360359"/>
                <a:gd name="connsiteY45" fmla="*/ 16052 h 1375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1360359" h="1375770">
                  <a:moveTo>
                    <a:pt x="443361" y="16052"/>
                  </a:moveTo>
                  <a:cubicBezTo>
                    <a:pt x="393716" y="41452"/>
                    <a:pt x="318670" y="104952"/>
                    <a:pt x="290961" y="161525"/>
                  </a:cubicBezTo>
                  <a:cubicBezTo>
                    <a:pt x="263252" y="218098"/>
                    <a:pt x="279415" y="300071"/>
                    <a:pt x="277106" y="355489"/>
                  </a:cubicBezTo>
                  <a:cubicBezTo>
                    <a:pt x="274797" y="410907"/>
                    <a:pt x="297888" y="464016"/>
                    <a:pt x="277106" y="494034"/>
                  </a:cubicBezTo>
                  <a:cubicBezTo>
                    <a:pt x="256324" y="524052"/>
                    <a:pt x="184742" y="518280"/>
                    <a:pt x="152415" y="535598"/>
                  </a:cubicBezTo>
                  <a:cubicBezTo>
                    <a:pt x="120088" y="552916"/>
                    <a:pt x="107387" y="570234"/>
                    <a:pt x="83142" y="597943"/>
                  </a:cubicBezTo>
                  <a:cubicBezTo>
                    <a:pt x="58897" y="625652"/>
                    <a:pt x="10405" y="671834"/>
                    <a:pt x="6942" y="701852"/>
                  </a:cubicBezTo>
                  <a:cubicBezTo>
                    <a:pt x="3479" y="731870"/>
                    <a:pt x="63515" y="753807"/>
                    <a:pt x="62361" y="778052"/>
                  </a:cubicBezTo>
                  <a:cubicBezTo>
                    <a:pt x="61207" y="802297"/>
                    <a:pt x="-1140" y="825389"/>
                    <a:pt x="15" y="847325"/>
                  </a:cubicBezTo>
                  <a:cubicBezTo>
                    <a:pt x="1169" y="869261"/>
                    <a:pt x="40424" y="911979"/>
                    <a:pt x="69288" y="909670"/>
                  </a:cubicBezTo>
                  <a:cubicBezTo>
                    <a:pt x="98152" y="907361"/>
                    <a:pt x="137406" y="828852"/>
                    <a:pt x="173197" y="833470"/>
                  </a:cubicBezTo>
                  <a:cubicBezTo>
                    <a:pt x="208988" y="838088"/>
                    <a:pt x="259788" y="907361"/>
                    <a:pt x="284033" y="937379"/>
                  </a:cubicBezTo>
                  <a:cubicBezTo>
                    <a:pt x="308278" y="967397"/>
                    <a:pt x="287497" y="1005497"/>
                    <a:pt x="318670" y="1013579"/>
                  </a:cubicBezTo>
                  <a:cubicBezTo>
                    <a:pt x="349843" y="1021661"/>
                    <a:pt x="427197" y="1008961"/>
                    <a:pt x="471070" y="985870"/>
                  </a:cubicBezTo>
                  <a:cubicBezTo>
                    <a:pt x="514943" y="962779"/>
                    <a:pt x="580752" y="908516"/>
                    <a:pt x="581906" y="875034"/>
                  </a:cubicBezTo>
                  <a:cubicBezTo>
                    <a:pt x="583060" y="841552"/>
                    <a:pt x="497624" y="821924"/>
                    <a:pt x="477997" y="784979"/>
                  </a:cubicBezTo>
                  <a:cubicBezTo>
                    <a:pt x="458370" y="748034"/>
                    <a:pt x="437587" y="684534"/>
                    <a:pt x="464142" y="653361"/>
                  </a:cubicBezTo>
                  <a:cubicBezTo>
                    <a:pt x="490697" y="622188"/>
                    <a:pt x="579597" y="619879"/>
                    <a:pt x="637324" y="597943"/>
                  </a:cubicBezTo>
                  <a:cubicBezTo>
                    <a:pt x="695051" y="576007"/>
                    <a:pt x="783952" y="519434"/>
                    <a:pt x="810506" y="521743"/>
                  </a:cubicBezTo>
                  <a:cubicBezTo>
                    <a:pt x="837061" y="524052"/>
                    <a:pt x="800115" y="579471"/>
                    <a:pt x="796651" y="611798"/>
                  </a:cubicBezTo>
                  <a:cubicBezTo>
                    <a:pt x="793187" y="644125"/>
                    <a:pt x="778179" y="689153"/>
                    <a:pt x="789724" y="715707"/>
                  </a:cubicBezTo>
                  <a:cubicBezTo>
                    <a:pt x="801269" y="742261"/>
                    <a:pt x="876315" y="736489"/>
                    <a:pt x="865924" y="771125"/>
                  </a:cubicBezTo>
                  <a:cubicBezTo>
                    <a:pt x="855533" y="805761"/>
                    <a:pt x="749315" y="879652"/>
                    <a:pt x="727379" y="923525"/>
                  </a:cubicBezTo>
                  <a:cubicBezTo>
                    <a:pt x="705443" y="967398"/>
                    <a:pt x="758551" y="1014734"/>
                    <a:pt x="734306" y="1034361"/>
                  </a:cubicBezTo>
                  <a:cubicBezTo>
                    <a:pt x="710061" y="1053988"/>
                    <a:pt x="610770" y="1017044"/>
                    <a:pt x="581906" y="1041289"/>
                  </a:cubicBezTo>
                  <a:cubicBezTo>
                    <a:pt x="553042" y="1065535"/>
                    <a:pt x="558815" y="1131343"/>
                    <a:pt x="561124" y="1179834"/>
                  </a:cubicBezTo>
                  <a:cubicBezTo>
                    <a:pt x="563433" y="1228325"/>
                    <a:pt x="581907" y="1299907"/>
                    <a:pt x="595761" y="1332234"/>
                  </a:cubicBezTo>
                  <a:cubicBezTo>
                    <a:pt x="609615" y="1364561"/>
                    <a:pt x="618851" y="1381880"/>
                    <a:pt x="644251" y="1373798"/>
                  </a:cubicBezTo>
                  <a:cubicBezTo>
                    <a:pt x="669651" y="1365716"/>
                    <a:pt x="731997" y="1317225"/>
                    <a:pt x="748161" y="1283743"/>
                  </a:cubicBezTo>
                  <a:cubicBezTo>
                    <a:pt x="764325" y="1250261"/>
                    <a:pt x="727379" y="1197152"/>
                    <a:pt x="741233" y="1172907"/>
                  </a:cubicBezTo>
                  <a:cubicBezTo>
                    <a:pt x="755087" y="1148662"/>
                    <a:pt x="788570" y="1130188"/>
                    <a:pt x="831288" y="1138270"/>
                  </a:cubicBezTo>
                  <a:cubicBezTo>
                    <a:pt x="874006" y="1146352"/>
                    <a:pt x="946742" y="1213316"/>
                    <a:pt x="997542" y="1221398"/>
                  </a:cubicBezTo>
                  <a:cubicBezTo>
                    <a:pt x="1048342" y="1229480"/>
                    <a:pt x="1095679" y="1212161"/>
                    <a:pt x="1136088" y="1186761"/>
                  </a:cubicBezTo>
                  <a:cubicBezTo>
                    <a:pt x="1176497" y="1161361"/>
                    <a:pt x="1203052" y="1119798"/>
                    <a:pt x="1239997" y="1068998"/>
                  </a:cubicBezTo>
                  <a:cubicBezTo>
                    <a:pt x="1276942" y="1018198"/>
                    <a:pt x="1346216" y="952388"/>
                    <a:pt x="1357761" y="881961"/>
                  </a:cubicBezTo>
                  <a:cubicBezTo>
                    <a:pt x="1369307" y="811534"/>
                    <a:pt x="1340443" y="698388"/>
                    <a:pt x="1309270" y="646434"/>
                  </a:cubicBezTo>
                  <a:cubicBezTo>
                    <a:pt x="1278097" y="594480"/>
                    <a:pt x="1214597" y="578316"/>
                    <a:pt x="1170724" y="570234"/>
                  </a:cubicBezTo>
                  <a:cubicBezTo>
                    <a:pt x="1126851" y="562152"/>
                    <a:pt x="1067969" y="618725"/>
                    <a:pt x="1046033" y="597943"/>
                  </a:cubicBezTo>
                  <a:cubicBezTo>
                    <a:pt x="1024097" y="577161"/>
                    <a:pt x="1049497" y="509043"/>
                    <a:pt x="1039106" y="445543"/>
                  </a:cubicBezTo>
                  <a:cubicBezTo>
                    <a:pt x="1028715" y="382043"/>
                    <a:pt x="1011397" y="266589"/>
                    <a:pt x="983688" y="216943"/>
                  </a:cubicBezTo>
                  <a:cubicBezTo>
                    <a:pt x="955979" y="167298"/>
                    <a:pt x="917878" y="153443"/>
                    <a:pt x="872851" y="147670"/>
                  </a:cubicBezTo>
                  <a:cubicBezTo>
                    <a:pt x="827824" y="141897"/>
                    <a:pt x="753933" y="175380"/>
                    <a:pt x="713524" y="182307"/>
                  </a:cubicBezTo>
                  <a:cubicBezTo>
                    <a:pt x="673115" y="189234"/>
                    <a:pt x="644251" y="210016"/>
                    <a:pt x="630397" y="189234"/>
                  </a:cubicBezTo>
                  <a:cubicBezTo>
                    <a:pt x="616543" y="168452"/>
                    <a:pt x="637324" y="87634"/>
                    <a:pt x="630397" y="57616"/>
                  </a:cubicBezTo>
                  <a:cubicBezTo>
                    <a:pt x="623470" y="27598"/>
                    <a:pt x="615387" y="17207"/>
                    <a:pt x="588833" y="9125"/>
                  </a:cubicBezTo>
                  <a:cubicBezTo>
                    <a:pt x="562279" y="1043"/>
                    <a:pt x="493006" y="-9348"/>
                    <a:pt x="443361" y="16052"/>
                  </a:cubicBezTo>
                  <a:close/>
                </a:path>
              </a:pathLst>
            </a:custGeom>
            <a:noFill/>
            <a:ln w="2540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3" name="TekstSylinder 22"/>
          <p:cNvSpPr txBox="1"/>
          <p:nvPr/>
        </p:nvSpPr>
        <p:spPr>
          <a:xfrm>
            <a:off x="273456" y="3620343"/>
            <a:ext cx="8640960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9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Kalkfattig og intermediær rabbe (T14-C-1)</a:t>
            </a:r>
            <a:endParaRPr lang="nb-NO" sz="19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766129" y="6108392"/>
            <a:ext cx="1634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Kart A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5" name="TekstSylinder 24"/>
          <p:cNvSpPr txBox="1"/>
          <p:nvPr/>
        </p:nvSpPr>
        <p:spPr>
          <a:xfrm>
            <a:off x="3776812" y="6108392"/>
            <a:ext cx="1634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Kart B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6" name="TekstSylinder 25"/>
          <p:cNvSpPr txBox="1"/>
          <p:nvPr/>
        </p:nvSpPr>
        <p:spPr>
          <a:xfrm>
            <a:off x="6769742" y="6108392"/>
            <a:ext cx="1634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Kart C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Ly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52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6612"/>
    </mc:Choice>
    <mc:Fallback>
      <p:transition spd="slow" advTm="66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114300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Kriterier for gode naturtypekart</a:t>
            </a:r>
            <a:endParaRPr lang="nb-NO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827584" y="1628800"/>
            <a:ext cx="4032448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Brukervennlig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Målestokktilpasset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Pålitelig og konsistent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Nøyaktig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Aktualitet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Komplett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Dokumentert</a:t>
            </a:r>
            <a:endParaRPr lang="nb-NO" sz="28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5076056" y="1615440"/>
            <a:ext cx="30243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Etterprøvbart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Tilgjengelig</a:t>
            </a:r>
            <a:endParaRPr lang="nb-NO" sz="28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7" name="Gruppe 6"/>
          <p:cNvGrpSpPr/>
          <p:nvPr/>
        </p:nvGrpSpPr>
        <p:grpSpPr>
          <a:xfrm>
            <a:off x="4803192" y="3356992"/>
            <a:ext cx="3570064" cy="3018940"/>
            <a:chOff x="1259632" y="1884120"/>
            <a:chExt cx="6696744" cy="4713232"/>
          </a:xfrm>
        </p:grpSpPr>
        <p:pic>
          <p:nvPicPr>
            <p:cNvPr id="8" name="Picture 2" descr="Bilderesultat for metro maps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9632" y="1884120"/>
              <a:ext cx="6696744" cy="47132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ktangel 8"/>
            <p:cNvSpPr/>
            <p:nvPr/>
          </p:nvSpPr>
          <p:spPr>
            <a:xfrm>
              <a:off x="1331640" y="2060848"/>
              <a:ext cx="1800200" cy="57606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pic>
        <p:nvPicPr>
          <p:cNvPr id="3" name="Lyd 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640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1782"/>
    </mc:Choice>
    <mc:Fallback>
      <p:transition spd="slow" advTm="2217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57" t="33926" r="35296" b="17587"/>
          <a:stretch/>
        </p:blipFill>
        <p:spPr bwMode="auto">
          <a:xfrm>
            <a:off x="1337940" y="1688976"/>
            <a:ext cx="4648199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ihåndsform 2"/>
          <p:cNvSpPr/>
          <p:nvPr/>
        </p:nvSpPr>
        <p:spPr>
          <a:xfrm>
            <a:off x="3629713" y="2890074"/>
            <a:ext cx="1229500" cy="2263572"/>
          </a:xfrm>
          <a:custGeom>
            <a:avLst/>
            <a:gdLst>
              <a:gd name="connsiteX0" fmla="*/ 1226127 w 1229500"/>
              <a:gd name="connsiteY0" fmla="*/ 2165557 h 2263572"/>
              <a:gd name="connsiteX1" fmla="*/ 1177636 w 1229500"/>
              <a:gd name="connsiteY1" fmla="*/ 1964666 h 2263572"/>
              <a:gd name="connsiteX2" fmla="*/ 1115291 w 1229500"/>
              <a:gd name="connsiteY2" fmla="*/ 1749920 h 2263572"/>
              <a:gd name="connsiteX3" fmla="*/ 1136072 w 1229500"/>
              <a:gd name="connsiteY3" fmla="*/ 1597520 h 2263572"/>
              <a:gd name="connsiteX4" fmla="*/ 983672 w 1229500"/>
              <a:gd name="connsiteY4" fmla="*/ 1313502 h 2263572"/>
              <a:gd name="connsiteX5" fmla="*/ 955963 w 1229500"/>
              <a:gd name="connsiteY5" fmla="*/ 1168029 h 2263572"/>
              <a:gd name="connsiteX6" fmla="*/ 845127 w 1229500"/>
              <a:gd name="connsiteY6" fmla="*/ 1174957 h 2263572"/>
              <a:gd name="connsiteX7" fmla="*/ 734291 w 1229500"/>
              <a:gd name="connsiteY7" fmla="*/ 1084902 h 2263572"/>
              <a:gd name="connsiteX8" fmla="*/ 720436 w 1229500"/>
              <a:gd name="connsiteY8" fmla="*/ 932502 h 2263572"/>
              <a:gd name="connsiteX9" fmla="*/ 658091 w 1229500"/>
              <a:gd name="connsiteY9" fmla="*/ 814738 h 2263572"/>
              <a:gd name="connsiteX10" fmla="*/ 637309 w 1229500"/>
              <a:gd name="connsiteY10" fmla="*/ 613847 h 2263572"/>
              <a:gd name="connsiteX11" fmla="*/ 443345 w 1229500"/>
              <a:gd name="connsiteY11" fmla="*/ 489157 h 2263572"/>
              <a:gd name="connsiteX12" fmla="*/ 429491 w 1229500"/>
              <a:gd name="connsiteY12" fmla="*/ 281338 h 2263572"/>
              <a:gd name="connsiteX13" fmla="*/ 284018 w 1229500"/>
              <a:gd name="connsiteY13" fmla="*/ 4247 h 2263572"/>
              <a:gd name="connsiteX14" fmla="*/ 159327 w 1229500"/>
              <a:gd name="connsiteY14" fmla="*/ 122011 h 2263572"/>
              <a:gd name="connsiteX15" fmla="*/ 117763 w 1229500"/>
              <a:gd name="connsiteY15" fmla="*/ 239775 h 2263572"/>
              <a:gd name="connsiteX16" fmla="*/ 6927 w 1229500"/>
              <a:gd name="connsiteY16" fmla="*/ 281338 h 2263572"/>
              <a:gd name="connsiteX17" fmla="*/ 0 w 1229500"/>
              <a:gd name="connsiteY17" fmla="*/ 385247 h 2263572"/>
              <a:gd name="connsiteX18" fmla="*/ 96982 w 1229500"/>
              <a:gd name="connsiteY18" fmla="*/ 468375 h 2263572"/>
              <a:gd name="connsiteX19" fmla="*/ 62345 w 1229500"/>
              <a:gd name="connsiteY19" fmla="*/ 662338 h 2263572"/>
              <a:gd name="connsiteX20" fmla="*/ 221672 w 1229500"/>
              <a:gd name="connsiteY20" fmla="*/ 1022557 h 2263572"/>
              <a:gd name="connsiteX21" fmla="*/ 429491 w 1229500"/>
              <a:gd name="connsiteY21" fmla="*/ 1299647 h 2263572"/>
              <a:gd name="connsiteX22" fmla="*/ 561109 w 1229500"/>
              <a:gd name="connsiteY22" fmla="*/ 1590593 h 2263572"/>
              <a:gd name="connsiteX23" fmla="*/ 665018 w 1229500"/>
              <a:gd name="connsiteY23" fmla="*/ 1881538 h 2263572"/>
              <a:gd name="connsiteX24" fmla="*/ 699654 w 1229500"/>
              <a:gd name="connsiteY24" fmla="*/ 2040866 h 2263572"/>
              <a:gd name="connsiteX25" fmla="*/ 741218 w 1229500"/>
              <a:gd name="connsiteY25" fmla="*/ 2165557 h 2263572"/>
              <a:gd name="connsiteX26" fmla="*/ 914400 w 1229500"/>
              <a:gd name="connsiteY26" fmla="*/ 2262538 h 2263572"/>
              <a:gd name="connsiteX27" fmla="*/ 914400 w 1229500"/>
              <a:gd name="connsiteY27" fmla="*/ 2103211 h 2263572"/>
              <a:gd name="connsiteX28" fmla="*/ 1004454 w 1229500"/>
              <a:gd name="connsiteY28" fmla="*/ 2130920 h 2263572"/>
              <a:gd name="connsiteX29" fmla="*/ 1080654 w 1229500"/>
              <a:gd name="connsiteY29" fmla="*/ 2227902 h 2263572"/>
              <a:gd name="connsiteX30" fmla="*/ 1226127 w 1229500"/>
              <a:gd name="connsiteY30" fmla="*/ 2165557 h 2263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1229500" h="2263572">
                <a:moveTo>
                  <a:pt x="1226127" y="2165557"/>
                </a:moveTo>
                <a:cubicBezTo>
                  <a:pt x="1242291" y="2121684"/>
                  <a:pt x="1196109" y="2033939"/>
                  <a:pt x="1177636" y="1964666"/>
                </a:cubicBezTo>
                <a:cubicBezTo>
                  <a:pt x="1159163" y="1895393"/>
                  <a:pt x="1122218" y="1811111"/>
                  <a:pt x="1115291" y="1749920"/>
                </a:cubicBezTo>
                <a:cubicBezTo>
                  <a:pt x="1108364" y="1688729"/>
                  <a:pt x="1158008" y="1670256"/>
                  <a:pt x="1136072" y="1597520"/>
                </a:cubicBezTo>
                <a:cubicBezTo>
                  <a:pt x="1114136" y="1524784"/>
                  <a:pt x="1013690" y="1385084"/>
                  <a:pt x="983672" y="1313502"/>
                </a:cubicBezTo>
                <a:cubicBezTo>
                  <a:pt x="953654" y="1241920"/>
                  <a:pt x="979054" y="1191120"/>
                  <a:pt x="955963" y="1168029"/>
                </a:cubicBezTo>
                <a:cubicBezTo>
                  <a:pt x="932872" y="1144938"/>
                  <a:pt x="882072" y="1188811"/>
                  <a:pt x="845127" y="1174957"/>
                </a:cubicBezTo>
                <a:cubicBezTo>
                  <a:pt x="808182" y="1161103"/>
                  <a:pt x="755073" y="1125311"/>
                  <a:pt x="734291" y="1084902"/>
                </a:cubicBezTo>
                <a:cubicBezTo>
                  <a:pt x="713509" y="1044493"/>
                  <a:pt x="733136" y="977529"/>
                  <a:pt x="720436" y="932502"/>
                </a:cubicBezTo>
                <a:cubicBezTo>
                  <a:pt x="707736" y="887475"/>
                  <a:pt x="671946" y="867847"/>
                  <a:pt x="658091" y="814738"/>
                </a:cubicBezTo>
                <a:cubicBezTo>
                  <a:pt x="644236" y="761629"/>
                  <a:pt x="673100" y="668110"/>
                  <a:pt x="637309" y="613847"/>
                </a:cubicBezTo>
                <a:cubicBezTo>
                  <a:pt x="601518" y="559583"/>
                  <a:pt x="477981" y="544575"/>
                  <a:pt x="443345" y="489157"/>
                </a:cubicBezTo>
                <a:cubicBezTo>
                  <a:pt x="408709" y="433739"/>
                  <a:pt x="456045" y="362156"/>
                  <a:pt x="429491" y="281338"/>
                </a:cubicBezTo>
                <a:cubicBezTo>
                  <a:pt x="402937" y="200520"/>
                  <a:pt x="329045" y="30801"/>
                  <a:pt x="284018" y="4247"/>
                </a:cubicBezTo>
                <a:cubicBezTo>
                  <a:pt x="238991" y="-22307"/>
                  <a:pt x="187036" y="82756"/>
                  <a:pt x="159327" y="122011"/>
                </a:cubicBezTo>
                <a:cubicBezTo>
                  <a:pt x="131618" y="161266"/>
                  <a:pt x="143163" y="213221"/>
                  <a:pt x="117763" y="239775"/>
                </a:cubicBezTo>
                <a:cubicBezTo>
                  <a:pt x="92363" y="266329"/>
                  <a:pt x="26554" y="257093"/>
                  <a:pt x="6927" y="281338"/>
                </a:cubicBezTo>
                <a:cubicBezTo>
                  <a:pt x="-12700" y="305583"/>
                  <a:pt x="-15009" y="354074"/>
                  <a:pt x="0" y="385247"/>
                </a:cubicBezTo>
                <a:cubicBezTo>
                  <a:pt x="15009" y="416420"/>
                  <a:pt x="86591" y="422193"/>
                  <a:pt x="96982" y="468375"/>
                </a:cubicBezTo>
                <a:cubicBezTo>
                  <a:pt x="107373" y="514557"/>
                  <a:pt x="41563" y="569974"/>
                  <a:pt x="62345" y="662338"/>
                </a:cubicBezTo>
                <a:cubicBezTo>
                  <a:pt x="83127" y="754702"/>
                  <a:pt x="160481" y="916339"/>
                  <a:pt x="221672" y="1022557"/>
                </a:cubicBezTo>
                <a:cubicBezTo>
                  <a:pt x="282863" y="1128775"/>
                  <a:pt x="372918" y="1204974"/>
                  <a:pt x="429491" y="1299647"/>
                </a:cubicBezTo>
                <a:cubicBezTo>
                  <a:pt x="486064" y="1394320"/>
                  <a:pt x="521855" y="1493611"/>
                  <a:pt x="561109" y="1590593"/>
                </a:cubicBezTo>
                <a:cubicBezTo>
                  <a:pt x="600363" y="1687575"/>
                  <a:pt x="641927" y="1806493"/>
                  <a:pt x="665018" y="1881538"/>
                </a:cubicBezTo>
                <a:cubicBezTo>
                  <a:pt x="688109" y="1956583"/>
                  <a:pt x="686954" y="1993529"/>
                  <a:pt x="699654" y="2040866"/>
                </a:cubicBezTo>
                <a:cubicBezTo>
                  <a:pt x="712354" y="2088202"/>
                  <a:pt x="705427" y="2128612"/>
                  <a:pt x="741218" y="2165557"/>
                </a:cubicBezTo>
                <a:cubicBezTo>
                  <a:pt x="777009" y="2202502"/>
                  <a:pt x="885536" y="2272929"/>
                  <a:pt x="914400" y="2262538"/>
                </a:cubicBezTo>
                <a:cubicBezTo>
                  <a:pt x="943264" y="2252147"/>
                  <a:pt x="899391" y="2125147"/>
                  <a:pt x="914400" y="2103211"/>
                </a:cubicBezTo>
                <a:cubicBezTo>
                  <a:pt x="929409" y="2081275"/>
                  <a:pt x="976745" y="2110138"/>
                  <a:pt x="1004454" y="2130920"/>
                </a:cubicBezTo>
                <a:cubicBezTo>
                  <a:pt x="1032163" y="2151702"/>
                  <a:pt x="1044863" y="2216357"/>
                  <a:pt x="1080654" y="2227902"/>
                </a:cubicBezTo>
                <a:cubicBezTo>
                  <a:pt x="1116445" y="2239447"/>
                  <a:pt x="1209963" y="2209430"/>
                  <a:pt x="1226127" y="2165557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Frihåndsform 3"/>
          <p:cNvSpPr/>
          <p:nvPr/>
        </p:nvSpPr>
        <p:spPr>
          <a:xfrm>
            <a:off x="1656594" y="1889323"/>
            <a:ext cx="1310011" cy="2121222"/>
          </a:xfrm>
          <a:custGeom>
            <a:avLst/>
            <a:gdLst>
              <a:gd name="connsiteX0" fmla="*/ 33482 w 1310011"/>
              <a:gd name="connsiteY0" fmla="*/ 1295944 h 2121222"/>
              <a:gd name="connsiteX1" fmla="*/ 282864 w 1310011"/>
              <a:gd name="connsiteY1" fmla="*/ 1399853 h 2121222"/>
              <a:gd name="connsiteX2" fmla="*/ 407555 w 1310011"/>
              <a:gd name="connsiteY2" fmla="*/ 1621526 h 2121222"/>
              <a:gd name="connsiteX3" fmla="*/ 497610 w 1310011"/>
              <a:gd name="connsiteY3" fmla="*/ 1933253 h 2121222"/>
              <a:gd name="connsiteX4" fmla="*/ 608446 w 1310011"/>
              <a:gd name="connsiteY4" fmla="*/ 2051017 h 2121222"/>
              <a:gd name="connsiteX5" fmla="*/ 753919 w 1310011"/>
              <a:gd name="connsiteY5" fmla="*/ 2120289 h 2121222"/>
              <a:gd name="connsiteX6" fmla="*/ 864755 w 1310011"/>
              <a:gd name="connsiteY6" fmla="*/ 2002526 h 2121222"/>
              <a:gd name="connsiteX7" fmla="*/ 857828 w 1310011"/>
              <a:gd name="connsiteY7" fmla="*/ 1905544 h 2121222"/>
              <a:gd name="connsiteX8" fmla="*/ 781628 w 1310011"/>
              <a:gd name="connsiteY8" fmla="*/ 1850126 h 2121222"/>
              <a:gd name="connsiteX9" fmla="*/ 934028 w 1310011"/>
              <a:gd name="connsiteY9" fmla="*/ 1753144 h 2121222"/>
              <a:gd name="connsiteX10" fmla="*/ 927101 w 1310011"/>
              <a:gd name="connsiteY10" fmla="*/ 1559180 h 2121222"/>
              <a:gd name="connsiteX11" fmla="*/ 837046 w 1310011"/>
              <a:gd name="connsiteY11" fmla="*/ 1351362 h 2121222"/>
              <a:gd name="connsiteX12" fmla="*/ 760846 w 1310011"/>
              <a:gd name="connsiteY12" fmla="*/ 1226671 h 2121222"/>
              <a:gd name="connsiteX13" fmla="*/ 934028 w 1310011"/>
              <a:gd name="connsiteY13" fmla="*/ 1268235 h 2121222"/>
              <a:gd name="connsiteX14" fmla="*/ 1044864 w 1310011"/>
              <a:gd name="connsiteY14" fmla="*/ 1074271 h 2121222"/>
              <a:gd name="connsiteX15" fmla="*/ 1259610 w 1310011"/>
              <a:gd name="connsiteY15" fmla="*/ 942653 h 2121222"/>
              <a:gd name="connsiteX16" fmla="*/ 1301173 w 1310011"/>
              <a:gd name="connsiteY16" fmla="*/ 769471 h 2121222"/>
              <a:gd name="connsiteX17" fmla="*/ 1127991 w 1310011"/>
              <a:gd name="connsiteY17" fmla="*/ 582435 h 2121222"/>
              <a:gd name="connsiteX18" fmla="*/ 1224973 w 1310011"/>
              <a:gd name="connsiteY18" fmla="*/ 471598 h 2121222"/>
              <a:gd name="connsiteX19" fmla="*/ 1141846 w 1310011"/>
              <a:gd name="connsiteY19" fmla="*/ 242998 h 2121222"/>
              <a:gd name="connsiteX20" fmla="*/ 996373 w 1310011"/>
              <a:gd name="connsiteY20" fmla="*/ 14398 h 2121222"/>
              <a:gd name="connsiteX21" fmla="*/ 885537 w 1310011"/>
              <a:gd name="connsiteY21" fmla="*/ 118308 h 2121222"/>
              <a:gd name="connsiteX22" fmla="*/ 774701 w 1310011"/>
              <a:gd name="connsiteY22" fmla="*/ 55962 h 2121222"/>
              <a:gd name="connsiteX23" fmla="*/ 650010 w 1310011"/>
              <a:gd name="connsiteY23" fmla="*/ 544 h 2121222"/>
              <a:gd name="connsiteX24" fmla="*/ 594591 w 1310011"/>
              <a:gd name="connsiteY24" fmla="*/ 90598 h 2121222"/>
              <a:gd name="connsiteX25" fmla="*/ 573810 w 1310011"/>
              <a:gd name="connsiteY25" fmla="*/ 263780 h 2121222"/>
              <a:gd name="connsiteX26" fmla="*/ 456046 w 1310011"/>
              <a:gd name="connsiteY26" fmla="*/ 242998 h 2121222"/>
              <a:gd name="connsiteX27" fmla="*/ 352137 w 1310011"/>
              <a:gd name="connsiteY27" fmla="*/ 208362 h 2121222"/>
              <a:gd name="connsiteX28" fmla="*/ 372919 w 1310011"/>
              <a:gd name="connsiteY28" fmla="*/ 305344 h 2121222"/>
              <a:gd name="connsiteX29" fmla="*/ 331355 w 1310011"/>
              <a:gd name="connsiteY29" fmla="*/ 457744 h 2121222"/>
              <a:gd name="connsiteX30" fmla="*/ 303646 w 1310011"/>
              <a:gd name="connsiteY30" fmla="*/ 658635 h 2121222"/>
              <a:gd name="connsiteX31" fmla="*/ 393701 w 1310011"/>
              <a:gd name="connsiteY31" fmla="*/ 838744 h 2121222"/>
              <a:gd name="connsiteX32" fmla="*/ 310573 w 1310011"/>
              <a:gd name="connsiteY32" fmla="*/ 1060417 h 2121222"/>
              <a:gd name="connsiteX33" fmla="*/ 172028 w 1310011"/>
              <a:gd name="connsiteY33" fmla="*/ 1074271 h 2121222"/>
              <a:gd name="connsiteX34" fmla="*/ 19628 w 1310011"/>
              <a:gd name="connsiteY34" fmla="*/ 1101980 h 2121222"/>
              <a:gd name="connsiteX35" fmla="*/ 33482 w 1310011"/>
              <a:gd name="connsiteY35" fmla="*/ 1295944 h 2121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310011" h="2121222">
                <a:moveTo>
                  <a:pt x="33482" y="1295944"/>
                </a:moveTo>
                <a:cubicBezTo>
                  <a:pt x="77355" y="1345590"/>
                  <a:pt x="220519" y="1345589"/>
                  <a:pt x="282864" y="1399853"/>
                </a:cubicBezTo>
                <a:cubicBezTo>
                  <a:pt x="345210" y="1454117"/>
                  <a:pt x="371764" y="1532626"/>
                  <a:pt x="407555" y="1621526"/>
                </a:cubicBezTo>
                <a:cubicBezTo>
                  <a:pt x="443346" y="1710426"/>
                  <a:pt x="464128" y="1861671"/>
                  <a:pt x="497610" y="1933253"/>
                </a:cubicBezTo>
                <a:cubicBezTo>
                  <a:pt x="531092" y="2004835"/>
                  <a:pt x="565728" y="2019844"/>
                  <a:pt x="608446" y="2051017"/>
                </a:cubicBezTo>
                <a:cubicBezTo>
                  <a:pt x="651164" y="2082190"/>
                  <a:pt x="711201" y="2128371"/>
                  <a:pt x="753919" y="2120289"/>
                </a:cubicBezTo>
                <a:cubicBezTo>
                  <a:pt x="796637" y="2112207"/>
                  <a:pt x="847437" y="2038317"/>
                  <a:pt x="864755" y="2002526"/>
                </a:cubicBezTo>
                <a:cubicBezTo>
                  <a:pt x="882073" y="1966735"/>
                  <a:pt x="871682" y="1930944"/>
                  <a:pt x="857828" y="1905544"/>
                </a:cubicBezTo>
                <a:cubicBezTo>
                  <a:pt x="843974" y="1880144"/>
                  <a:pt x="768928" y="1875526"/>
                  <a:pt x="781628" y="1850126"/>
                </a:cubicBezTo>
                <a:cubicBezTo>
                  <a:pt x="794328" y="1824726"/>
                  <a:pt x="909783" y="1801635"/>
                  <a:pt x="934028" y="1753144"/>
                </a:cubicBezTo>
                <a:cubicBezTo>
                  <a:pt x="958273" y="1704653"/>
                  <a:pt x="943265" y="1626144"/>
                  <a:pt x="927101" y="1559180"/>
                </a:cubicBezTo>
                <a:cubicBezTo>
                  <a:pt x="910937" y="1492216"/>
                  <a:pt x="864755" y="1406780"/>
                  <a:pt x="837046" y="1351362"/>
                </a:cubicBezTo>
                <a:cubicBezTo>
                  <a:pt x="809337" y="1295944"/>
                  <a:pt x="744682" y="1240526"/>
                  <a:pt x="760846" y="1226671"/>
                </a:cubicBezTo>
                <a:cubicBezTo>
                  <a:pt x="777010" y="1212816"/>
                  <a:pt x="886692" y="1293635"/>
                  <a:pt x="934028" y="1268235"/>
                </a:cubicBezTo>
                <a:cubicBezTo>
                  <a:pt x="981364" y="1242835"/>
                  <a:pt x="990600" y="1128535"/>
                  <a:pt x="1044864" y="1074271"/>
                </a:cubicBezTo>
                <a:cubicBezTo>
                  <a:pt x="1099128" y="1020007"/>
                  <a:pt x="1216892" y="993453"/>
                  <a:pt x="1259610" y="942653"/>
                </a:cubicBezTo>
                <a:cubicBezTo>
                  <a:pt x="1302328" y="891853"/>
                  <a:pt x="1323110" y="829507"/>
                  <a:pt x="1301173" y="769471"/>
                </a:cubicBezTo>
                <a:cubicBezTo>
                  <a:pt x="1279237" y="709435"/>
                  <a:pt x="1140691" y="632080"/>
                  <a:pt x="1127991" y="582435"/>
                </a:cubicBezTo>
                <a:cubicBezTo>
                  <a:pt x="1115291" y="532790"/>
                  <a:pt x="1222664" y="528171"/>
                  <a:pt x="1224973" y="471598"/>
                </a:cubicBezTo>
                <a:cubicBezTo>
                  <a:pt x="1227282" y="415025"/>
                  <a:pt x="1179946" y="319198"/>
                  <a:pt x="1141846" y="242998"/>
                </a:cubicBezTo>
                <a:cubicBezTo>
                  <a:pt x="1103746" y="166798"/>
                  <a:pt x="1039091" y="35180"/>
                  <a:pt x="996373" y="14398"/>
                </a:cubicBezTo>
                <a:cubicBezTo>
                  <a:pt x="953655" y="-6384"/>
                  <a:pt x="922482" y="111381"/>
                  <a:pt x="885537" y="118308"/>
                </a:cubicBezTo>
                <a:cubicBezTo>
                  <a:pt x="848592" y="125235"/>
                  <a:pt x="813955" y="75589"/>
                  <a:pt x="774701" y="55962"/>
                </a:cubicBezTo>
                <a:cubicBezTo>
                  <a:pt x="735447" y="36335"/>
                  <a:pt x="680028" y="-5229"/>
                  <a:pt x="650010" y="544"/>
                </a:cubicBezTo>
                <a:cubicBezTo>
                  <a:pt x="619992" y="6317"/>
                  <a:pt x="607291" y="46725"/>
                  <a:pt x="594591" y="90598"/>
                </a:cubicBezTo>
                <a:cubicBezTo>
                  <a:pt x="581891" y="134471"/>
                  <a:pt x="596901" y="238380"/>
                  <a:pt x="573810" y="263780"/>
                </a:cubicBezTo>
                <a:cubicBezTo>
                  <a:pt x="550719" y="289180"/>
                  <a:pt x="492991" y="252234"/>
                  <a:pt x="456046" y="242998"/>
                </a:cubicBezTo>
                <a:cubicBezTo>
                  <a:pt x="419101" y="233762"/>
                  <a:pt x="365992" y="197971"/>
                  <a:pt x="352137" y="208362"/>
                </a:cubicBezTo>
                <a:cubicBezTo>
                  <a:pt x="338282" y="218753"/>
                  <a:pt x="376383" y="263780"/>
                  <a:pt x="372919" y="305344"/>
                </a:cubicBezTo>
                <a:cubicBezTo>
                  <a:pt x="369455" y="346908"/>
                  <a:pt x="342900" y="398862"/>
                  <a:pt x="331355" y="457744"/>
                </a:cubicBezTo>
                <a:cubicBezTo>
                  <a:pt x="319810" y="516626"/>
                  <a:pt x="293255" y="595135"/>
                  <a:pt x="303646" y="658635"/>
                </a:cubicBezTo>
                <a:cubicBezTo>
                  <a:pt x="314037" y="722135"/>
                  <a:pt x="392547" y="771780"/>
                  <a:pt x="393701" y="838744"/>
                </a:cubicBezTo>
                <a:cubicBezTo>
                  <a:pt x="394855" y="905708"/>
                  <a:pt x="347518" y="1021163"/>
                  <a:pt x="310573" y="1060417"/>
                </a:cubicBezTo>
                <a:cubicBezTo>
                  <a:pt x="273628" y="1099671"/>
                  <a:pt x="220519" y="1067344"/>
                  <a:pt x="172028" y="1074271"/>
                </a:cubicBezTo>
                <a:cubicBezTo>
                  <a:pt x="123537" y="1081198"/>
                  <a:pt x="46182" y="1068498"/>
                  <a:pt x="19628" y="1101980"/>
                </a:cubicBezTo>
                <a:cubicBezTo>
                  <a:pt x="-6926" y="1135462"/>
                  <a:pt x="-10391" y="1246298"/>
                  <a:pt x="33482" y="1295944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Frihåndsform 4"/>
          <p:cNvSpPr/>
          <p:nvPr/>
        </p:nvSpPr>
        <p:spPr>
          <a:xfrm>
            <a:off x="1468286" y="3656113"/>
            <a:ext cx="557913" cy="942216"/>
          </a:xfrm>
          <a:custGeom>
            <a:avLst/>
            <a:gdLst>
              <a:gd name="connsiteX0" fmla="*/ 547372 w 557913"/>
              <a:gd name="connsiteY0" fmla="*/ 492045 h 942216"/>
              <a:gd name="connsiteX1" fmla="*/ 519663 w 557913"/>
              <a:gd name="connsiteY1" fmla="*/ 360427 h 942216"/>
              <a:gd name="connsiteX2" fmla="*/ 519663 w 557913"/>
              <a:gd name="connsiteY2" fmla="*/ 298081 h 942216"/>
              <a:gd name="connsiteX3" fmla="*/ 464245 w 557913"/>
              <a:gd name="connsiteY3" fmla="*/ 214954 h 942216"/>
              <a:gd name="connsiteX4" fmla="*/ 332627 w 557913"/>
              <a:gd name="connsiteY4" fmla="*/ 90263 h 942216"/>
              <a:gd name="connsiteX5" fmla="*/ 291063 w 557913"/>
              <a:gd name="connsiteY5" fmla="*/ 208 h 942216"/>
              <a:gd name="connsiteX6" fmla="*/ 138663 w 557913"/>
              <a:gd name="connsiteY6" fmla="*/ 69481 h 942216"/>
              <a:gd name="connsiteX7" fmla="*/ 69390 w 557913"/>
              <a:gd name="connsiteY7" fmla="*/ 194172 h 942216"/>
              <a:gd name="connsiteX8" fmla="*/ 69390 w 557913"/>
              <a:gd name="connsiteY8" fmla="*/ 353499 h 942216"/>
              <a:gd name="connsiteX9" fmla="*/ 41681 w 557913"/>
              <a:gd name="connsiteY9" fmla="*/ 505899 h 942216"/>
              <a:gd name="connsiteX10" fmla="*/ 118 w 557913"/>
              <a:gd name="connsiteY10" fmla="*/ 630590 h 942216"/>
              <a:gd name="connsiteX11" fmla="*/ 34754 w 557913"/>
              <a:gd name="connsiteY11" fmla="*/ 789918 h 942216"/>
              <a:gd name="connsiteX12" fmla="*/ 173299 w 557913"/>
              <a:gd name="connsiteY12" fmla="*/ 921536 h 942216"/>
              <a:gd name="connsiteX13" fmla="*/ 256427 w 557913"/>
              <a:gd name="connsiteY13" fmla="*/ 928463 h 942216"/>
              <a:gd name="connsiteX14" fmla="*/ 256427 w 557913"/>
              <a:gd name="connsiteY14" fmla="*/ 789918 h 942216"/>
              <a:gd name="connsiteX15" fmla="*/ 318772 w 557913"/>
              <a:gd name="connsiteY15" fmla="*/ 679081 h 942216"/>
              <a:gd name="connsiteX16" fmla="*/ 547372 w 557913"/>
              <a:gd name="connsiteY16" fmla="*/ 492045 h 94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57913" h="942216">
                <a:moveTo>
                  <a:pt x="547372" y="492045"/>
                </a:moveTo>
                <a:cubicBezTo>
                  <a:pt x="580854" y="438936"/>
                  <a:pt x="524281" y="392754"/>
                  <a:pt x="519663" y="360427"/>
                </a:cubicBezTo>
                <a:cubicBezTo>
                  <a:pt x="515045" y="328100"/>
                  <a:pt x="528899" y="322326"/>
                  <a:pt x="519663" y="298081"/>
                </a:cubicBezTo>
                <a:cubicBezTo>
                  <a:pt x="510427" y="273835"/>
                  <a:pt x="495418" y="249590"/>
                  <a:pt x="464245" y="214954"/>
                </a:cubicBezTo>
                <a:cubicBezTo>
                  <a:pt x="433072" y="180318"/>
                  <a:pt x="361491" y="126054"/>
                  <a:pt x="332627" y="90263"/>
                </a:cubicBezTo>
                <a:cubicBezTo>
                  <a:pt x="303763" y="54472"/>
                  <a:pt x="323390" y="3672"/>
                  <a:pt x="291063" y="208"/>
                </a:cubicBezTo>
                <a:cubicBezTo>
                  <a:pt x="258736" y="-3256"/>
                  <a:pt x="175608" y="37154"/>
                  <a:pt x="138663" y="69481"/>
                </a:cubicBezTo>
                <a:cubicBezTo>
                  <a:pt x="101718" y="101808"/>
                  <a:pt x="80935" y="146836"/>
                  <a:pt x="69390" y="194172"/>
                </a:cubicBezTo>
                <a:cubicBezTo>
                  <a:pt x="57844" y="241508"/>
                  <a:pt x="74008" y="301545"/>
                  <a:pt x="69390" y="353499"/>
                </a:cubicBezTo>
                <a:cubicBezTo>
                  <a:pt x="64772" y="405453"/>
                  <a:pt x="53226" y="459717"/>
                  <a:pt x="41681" y="505899"/>
                </a:cubicBezTo>
                <a:cubicBezTo>
                  <a:pt x="30136" y="552081"/>
                  <a:pt x="1272" y="583254"/>
                  <a:pt x="118" y="630590"/>
                </a:cubicBezTo>
                <a:cubicBezTo>
                  <a:pt x="-1036" y="677926"/>
                  <a:pt x="5891" y="741427"/>
                  <a:pt x="34754" y="789918"/>
                </a:cubicBezTo>
                <a:cubicBezTo>
                  <a:pt x="63617" y="838409"/>
                  <a:pt x="136354" y="898445"/>
                  <a:pt x="173299" y="921536"/>
                </a:cubicBezTo>
                <a:cubicBezTo>
                  <a:pt x="210244" y="944627"/>
                  <a:pt x="242572" y="950399"/>
                  <a:pt x="256427" y="928463"/>
                </a:cubicBezTo>
                <a:cubicBezTo>
                  <a:pt x="270282" y="906527"/>
                  <a:pt x="246036" y="831482"/>
                  <a:pt x="256427" y="789918"/>
                </a:cubicBezTo>
                <a:cubicBezTo>
                  <a:pt x="266818" y="748354"/>
                  <a:pt x="270281" y="725263"/>
                  <a:pt x="318772" y="679081"/>
                </a:cubicBezTo>
                <a:cubicBezTo>
                  <a:pt x="367263" y="632899"/>
                  <a:pt x="513890" y="545154"/>
                  <a:pt x="547372" y="492045"/>
                </a:cubicBezTo>
                <a:close/>
              </a:path>
            </a:pathLst>
          </a:custGeom>
          <a:noFill/>
          <a:ln w="254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Frihåndsform 5"/>
          <p:cNvSpPr/>
          <p:nvPr/>
        </p:nvSpPr>
        <p:spPr>
          <a:xfrm>
            <a:off x="2368934" y="3633342"/>
            <a:ext cx="1360359" cy="1375770"/>
          </a:xfrm>
          <a:custGeom>
            <a:avLst/>
            <a:gdLst>
              <a:gd name="connsiteX0" fmla="*/ 443361 w 1360359"/>
              <a:gd name="connsiteY0" fmla="*/ 16052 h 1375770"/>
              <a:gd name="connsiteX1" fmla="*/ 290961 w 1360359"/>
              <a:gd name="connsiteY1" fmla="*/ 161525 h 1375770"/>
              <a:gd name="connsiteX2" fmla="*/ 277106 w 1360359"/>
              <a:gd name="connsiteY2" fmla="*/ 355489 h 1375770"/>
              <a:gd name="connsiteX3" fmla="*/ 277106 w 1360359"/>
              <a:gd name="connsiteY3" fmla="*/ 494034 h 1375770"/>
              <a:gd name="connsiteX4" fmla="*/ 152415 w 1360359"/>
              <a:gd name="connsiteY4" fmla="*/ 535598 h 1375770"/>
              <a:gd name="connsiteX5" fmla="*/ 83142 w 1360359"/>
              <a:gd name="connsiteY5" fmla="*/ 597943 h 1375770"/>
              <a:gd name="connsiteX6" fmla="*/ 6942 w 1360359"/>
              <a:gd name="connsiteY6" fmla="*/ 701852 h 1375770"/>
              <a:gd name="connsiteX7" fmla="*/ 62361 w 1360359"/>
              <a:gd name="connsiteY7" fmla="*/ 778052 h 1375770"/>
              <a:gd name="connsiteX8" fmla="*/ 15 w 1360359"/>
              <a:gd name="connsiteY8" fmla="*/ 847325 h 1375770"/>
              <a:gd name="connsiteX9" fmla="*/ 69288 w 1360359"/>
              <a:gd name="connsiteY9" fmla="*/ 909670 h 1375770"/>
              <a:gd name="connsiteX10" fmla="*/ 173197 w 1360359"/>
              <a:gd name="connsiteY10" fmla="*/ 833470 h 1375770"/>
              <a:gd name="connsiteX11" fmla="*/ 284033 w 1360359"/>
              <a:gd name="connsiteY11" fmla="*/ 937379 h 1375770"/>
              <a:gd name="connsiteX12" fmla="*/ 318670 w 1360359"/>
              <a:gd name="connsiteY12" fmla="*/ 1013579 h 1375770"/>
              <a:gd name="connsiteX13" fmla="*/ 471070 w 1360359"/>
              <a:gd name="connsiteY13" fmla="*/ 985870 h 1375770"/>
              <a:gd name="connsiteX14" fmla="*/ 581906 w 1360359"/>
              <a:gd name="connsiteY14" fmla="*/ 875034 h 1375770"/>
              <a:gd name="connsiteX15" fmla="*/ 477997 w 1360359"/>
              <a:gd name="connsiteY15" fmla="*/ 784979 h 1375770"/>
              <a:gd name="connsiteX16" fmla="*/ 464142 w 1360359"/>
              <a:gd name="connsiteY16" fmla="*/ 653361 h 1375770"/>
              <a:gd name="connsiteX17" fmla="*/ 637324 w 1360359"/>
              <a:gd name="connsiteY17" fmla="*/ 597943 h 1375770"/>
              <a:gd name="connsiteX18" fmla="*/ 810506 w 1360359"/>
              <a:gd name="connsiteY18" fmla="*/ 521743 h 1375770"/>
              <a:gd name="connsiteX19" fmla="*/ 796651 w 1360359"/>
              <a:gd name="connsiteY19" fmla="*/ 611798 h 1375770"/>
              <a:gd name="connsiteX20" fmla="*/ 789724 w 1360359"/>
              <a:gd name="connsiteY20" fmla="*/ 715707 h 1375770"/>
              <a:gd name="connsiteX21" fmla="*/ 865924 w 1360359"/>
              <a:gd name="connsiteY21" fmla="*/ 771125 h 1375770"/>
              <a:gd name="connsiteX22" fmla="*/ 727379 w 1360359"/>
              <a:gd name="connsiteY22" fmla="*/ 923525 h 1375770"/>
              <a:gd name="connsiteX23" fmla="*/ 734306 w 1360359"/>
              <a:gd name="connsiteY23" fmla="*/ 1034361 h 1375770"/>
              <a:gd name="connsiteX24" fmla="*/ 581906 w 1360359"/>
              <a:gd name="connsiteY24" fmla="*/ 1041289 h 1375770"/>
              <a:gd name="connsiteX25" fmla="*/ 561124 w 1360359"/>
              <a:gd name="connsiteY25" fmla="*/ 1179834 h 1375770"/>
              <a:gd name="connsiteX26" fmla="*/ 595761 w 1360359"/>
              <a:gd name="connsiteY26" fmla="*/ 1332234 h 1375770"/>
              <a:gd name="connsiteX27" fmla="*/ 644251 w 1360359"/>
              <a:gd name="connsiteY27" fmla="*/ 1373798 h 1375770"/>
              <a:gd name="connsiteX28" fmla="*/ 748161 w 1360359"/>
              <a:gd name="connsiteY28" fmla="*/ 1283743 h 1375770"/>
              <a:gd name="connsiteX29" fmla="*/ 741233 w 1360359"/>
              <a:gd name="connsiteY29" fmla="*/ 1172907 h 1375770"/>
              <a:gd name="connsiteX30" fmla="*/ 831288 w 1360359"/>
              <a:gd name="connsiteY30" fmla="*/ 1138270 h 1375770"/>
              <a:gd name="connsiteX31" fmla="*/ 997542 w 1360359"/>
              <a:gd name="connsiteY31" fmla="*/ 1221398 h 1375770"/>
              <a:gd name="connsiteX32" fmla="*/ 1136088 w 1360359"/>
              <a:gd name="connsiteY32" fmla="*/ 1186761 h 1375770"/>
              <a:gd name="connsiteX33" fmla="*/ 1239997 w 1360359"/>
              <a:gd name="connsiteY33" fmla="*/ 1068998 h 1375770"/>
              <a:gd name="connsiteX34" fmla="*/ 1357761 w 1360359"/>
              <a:gd name="connsiteY34" fmla="*/ 881961 h 1375770"/>
              <a:gd name="connsiteX35" fmla="*/ 1309270 w 1360359"/>
              <a:gd name="connsiteY35" fmla="*/ 646434 h 1375770"/>
              <a:gd name="connsiteX36" fmla="*/ 1170724 w 1360359"/>
              <a:gd name="connsiteY36" fmla="*/ 570234 h 1375770"/>
              <a:gd name="connsiteX37" fmla="*/ 1046033 w 1360359"/>
              <a:gd name="connsiteY37" fmla="*/ 597943 h 1375770"/>
              <a:gd name="connsiteX38" fmla="*/ 1039106 w 1360359"/>
              <a:gd name="connsiteY38" fmla="*/ 445543 h 1375770"/>
              <a:gd name="connsiteX39" fmla="*/ 983688 w 1360359"/>
              <a:gd name="connsiteY39" fmla="*/ 216943 h 1375770"/>
              <a:gd name="connsiteX40" fmla="*/ 872851 w 1360359"/>
              <a:gd name="connsiteY40" fmla="*/ 147670 h 1375770"/>
              <a:gd name="connsiteX41" fmla="*/ 713524 w 1360359"/>
              <a:gd name="connsiteY41" fmla="*/ 182307 h 1375770"/>
              <a:gd name="connsiteX42" fmla="*/ 630397 w 1360359"/>
              <a:gd name="connsiteY42" fmla="*/ 189234 h 1375770"/>
              <a:gd name="connsiteX43" fmla="*/ 630397 w 1360359"/>
              <a:gd name="connsiteY43" fmla="*/ 57616 h 1375770"/>
              <a:gd name="connsiteX44" fmla="*/ 588833 w 1360359"/>
              <a:gd name="connsiteY44" fmla="*/ 9125 h 1375770"/>
              <a:gd name="connsiteX45" fmla="*/ 443361 w 1360359"/>
              <a:gd name="connsiteY45" fmla="*/ 16052 h 1375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360359" h="1375770">
                <a:moveTo>
                  <a:pt x="443361" y="16052"/>
                </a:moveTo>
                <a:cubicBezTo>
                  <a:pt x="393716" y="41452"/>
                  <a:pt x="318670" y="104952"/>
                  <a:pt x="290961" y="161525"/>
                </a:cubicBezTo>
                <a:cubicBezTo>
                  <a:pt x="263252" y="218098"/>
                  <a:pt x="279415" y="300071"/>
                  <a:pt x="277106" y="355489"/>
                </a:cubicBezTo>
                <a:cubicBezTo>
                  <a:pt x="274797" y="410907"/>
                  <a:pt x="297888" y="464016"/>
                  <a:pt x="277106" y="494034"/>
                </a:cubicBezTo>
                <a:cubicBezTo>
                  <a:pt x="256324" y="524052"/>
                  <a:pt x="184742" y="518280"/>
                  <a:pt x="152415" y="535598"/>
                </a:cubicBezTo>
                <a:cubicBezTo>
                  <a:pt x="120088" y="552916"/>
                  <a:pt x="107387" y="570234"/>
                  <a:pt x="83142" y="597943"/>
                </a:cubicBezTo>
                <a:cubicBezTo>
                  <a:pt x="58897" y="625652"/>
                  <a:pt x="10405" y="671834"/>
                  <a:pt x="6942" y="701852"/>
                </a:cubicBezTo>
                <a:cubicBezTo>
                  <a:pt x="3479" y="731870"/>
                  <a:pt x="63515" y="753807"/>
                  <a:pt x="62361" y="778052"/>
                </a:cubicBezTo>
                <a:cubicBezTo>
                  <a:pt x="61207" y="802297"/>
                  <a:pt x="-1140" y="825389"/>
                  <a:pt x="15" y="847325"/>
                </a:cubicBezTo>
                <a:cubicBezTo>
                  <a:pt x="1169" y="869261"/>
                  <a:pt x="40424" y="911979"/>
                  <a:pt x="69288" y="909670"/>
                </a:cubicBezTo>
                <a:cubicBezTo>
                  <a:pt x="98152" y="907361"/>
                  <a:pt x="137406" y="828852"/>
                  <a:pt x="173197" y="833470"/>
                </a:cubicBezTo>
                <a:cubicBezTo>
                  <a:pt x="208988" y="838088"/>
                  <a:pt x="259788" y="907361"/>
                  <a:pt x="284033" y="937379"/>
                </a:cubicBezTo>
                <a:cubicBezTo>
                  <a:pt x="308278" y="967397"/>
                  <a:pt x="287497" y="1005497"/>
                  <a:pt x="318670" y="1013579"/>
                </a:cubicBezTo>
                <a:cubicBezTo>
                  <a:pt x="349843" y="1021661"/>
                  <a:pt x="427197" y="1008961"/>
                  <a:pt x="471070" y="985870"/>
                </a:cubicBezTo>
                <a:cubicBezTo>
                  <a:pt x="514943" y="962779"/>
                  <a:pt x="580752" y="908516"/>
                  <a:pt x="581906" y="875034"/>
                </a:cubicBezTo>
                <a:cubicBezTo>
                  <a:pt x="583060" y="841552"/>
                  <a:pt x="497624" y="821924"/>
                  <a:pt x="477997" y="784979"/>
                </a:cubicBezTo>
                <a:cubicBezTo>
                  <a:pt x="458370" y="748034"/>
                  <a:pt x="437587" y="684534"/>
                  <a:pt x="464142" y="653361"/>
                </a:cubicBezTo>
                <a:cubicBezTo>
                  <a:pt x="490697" y="622188"/>
                  <a:pt x="579597" y="619879"/>
                  <a:pt x="637324" y="597943"/>
                </a:cubicBezTo>
                <a:cubicBezTo>
                  <a:pt x="695051" y="576007"/>
                  <a:pt x="783952" y="519434"/>
                  <a:pt x="810506" y="521743"/>
                </a:cubicBezTo>
                <a:cubicBezTo>
                  <a:pt x="837061" y="524052"/>
                  <a:pt x="800115" y="579471"/>
                  <a:pt x="796651" y="611798"/>
                </a:cubicBezTo>
                <a:cubicBezTo>
                  <a:pt x="793187" y="644125"/>
                  <a:pt x="778179" y="689153"/>
                  <a:pt x="789724" y="715707"/>
                </a:cubicBezTo>
                <a:cubicBezTo>
                  <a:pt x="801269" y="742261"/>
                  <a:pt x="876315" y="736489"/>
                  <a:pt x="865924" y="771125"/>
                </a:cubicBezTo>
                <a:cubicBezTo>
                  <a:pt x="855533" y="805761"/>
                  <a:pt x="749315" y="879652"/>
                  <a:pt x="727379" y="923525"/>
                </a:cubicBezTo>
                <a:cubicBezTo>
                  <a:pt x="705443" y="967398"/>
                  <a:pt x="758551" y="1014734"/>
                  <a:pt x="734306" y="1034361"/>
                </a:cubicBezTo>
                <a:cubicBezTo>
                  <a:pt x="710061" y="1053988"/>
                  <a:pt x="610770" y="1017044"/>
                  <a:pt x="581906" y="1041289"/>
                </a:cubicBezTo>
                <a:cubicBezTo>
                  <a:pt x="553042" y="1065535"/>
                  <a:pt x="558815" y="1131343"/>
                  <a:pt x="561124" y="1179834"/>
                </a:cubicBezTo>
                <a:cubicBezTo>
                  <a:pt x="563433" y="1228325"/>
                  <a:pt x="581907" y="1299907"/>
                  <a:pt x="595761" y="1332234"/>
                </a:cubicBezTo>
                <a:cubicBezTo>
                  <a:pt x="609615" y="1364561"/>
                  <a:pt x="618851" y="1381880"/>
                  <a:pt x="644251" y="1373798"/>
                </a:cubicBezTo>
                <a:cubicBezTo>
                  <a:pt x="669651" y="1365716"/>
                  <a:pt x="731997" y="1317225"/>
                  <a:pt x="748161" y="1283743"/>
                </a:cubicBezTo>
                <a:cubicBezTo>
                  <a:pt x="764325" y="1250261"/>
                  <a:pt x="727379" y="1197152"/>
                  <a:pt x="741233" y="1172907"/>
                </a:cubicBezTo>
                <a:cubicBezTo>
                  <a:pt x="755087" y="1148662"/>
                  <a:pt x="788570" y="1130188"/>
                  <a:pt x="831288" y="1138270"/>
                </a:cubicBezTo>
                <a:cubicBezTo>
                  <a:pt x="874006" y="1146352"/>
                  <a:pt x="946742" y="1213316"/>
                  <a:pt x="997542" y="1221398"/>
                </a:cubicBezTo>
                <a:cubicBezTo>
                  <a:pt x="1048342" y="1229480"/>
                  <a:pt x="1095679" y="1212161"/>
                  <a:pt x="1136088" y="1186761"/>
                </a:cubicBezTo>
                <a:cubicBezTo>
                  <a:pt x="1176497" y="1161361"/>
                  <a:pt x="1203052" y="1119798"/>
                  <a:pt x="1239997" y="1068998"/>
                </a:cubicBezTo>
                <a:cubicBezTo>
                  <a:pt x="1276942" y="1018198"/>
                  <a:pt x="1346216" y="952388"/>
                  <a:pt x="1357761" y="881961"/>
                </a:cubicBezTo>
                <a:cubicBezTo>
                  <a:pt x="1369307" y="811534"/>
                  <a:pt x="1340443" y="698388"/>
                  <a:pt x="1309270" y="646434"/>
                </a:cubicBezTo>
                <a:cubicBezTo>
                  <a:pt x="1278097" y="594480"/>
                  <a:pt x="1214597" y="578316"/>
                  <a:pt x="1170724" y="570234"/>
                </a:cubicBezTo>
                <a:cubicBezTo>
                  <a:pt x="1126851" y="562152"/>
                  <a:pt x="1067969" y="618725"/>
                  <a:pt x="1046033" y="597943"/>
                </a:cubicBezTo>
                <a:cubicBezTo>
                  <a:pt x="1024097" y="577161"/>
                  <a:pt x="1049497" y="509043"/>
                  <a:pt x="1039106" y="445543"/>
                </a:cubicBezTo>
                <a:cubicBezTo>
                  <a:pt x="1028715" y="382043"/>
                  <a:pt x="1011397" y="266589"/>
                  <a:pt x="983688" y="216943"/>
                </a:cubicBezTo>
                <a:cubicBezTo>
                  <a:pt x="955979" y="167298"/>
                  <a:pt x="917878" y="153443"/>
                  <a:pt x="872851" y="147670"/>
                </a:cubicBezTo>
                <a:cubicBezTo>
                  <a:pt x="827824" y="141897"/>
                  <a:pt x="753933" y="175380"/>
                  <a:pt x="713524" y="182307"/>
                </a:cubicBezTo>
                <a:cubicBezTo>
                  <a:pt x="673115" y="189234"/>
                  <a:pt x="644251" y="210016"/>
                  <a:pt x="630397" y="189234"/>
                </a:cubicBezTo>
                <a:cubicBezTo>
                  <a:pt x="616543" y="168452"/>
                  <a:pt x="637324" y="87634"/>
                  <a:pt x="630397" y="57616"/>
                </a:cubicBezTo>
                <a:cubicBezTo>
                  <a:pt x="623470" y="27598"/>
                  <a:pt x="615387" y="17207"/>
                  <a:pt x="588833" y="9125"/>
                </a:cubicBezTo>
                <a:cubicBezTo>
                  <a:pt x="562279" y="1043"/>
                  <a:pt x="493006" y="-9348"/>
                  <a:pt x="443361" y="16052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Bildeforklaring formet som en sky 1"/>
          <p:cNvSpPr/>
          <p:nvPr/>
        </p:nvSpPr>
        <p:spPr>
          <a:xfrm>
            <a:off x="6089080" y="2492400"/>
            <a:ext cx="1962089" cy="1008112"/>
          </a:xfrm>
          <a:prstGeom prst="cloudCallout">
            <a:avLst>
              <a:gd name="adj1" fmla="val -132169"/>
              <a:gd name="adj2" fmla="val 3133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Minsteareal?</a:t>
            </a:r>
            <a:endParaRPr lang="nb-NO" sz="16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" name="Bildeforklaring formet som en sky 8"/>
          <p:cNvSpPr/>
          <p:nvPr/>
        </p:nvSpPr>
        <p:spPr>
          <a:xfrm>
            <a:off x="2606950" y="5588868"/>
            <a:ext cx="2244686" cy="1008112"/>
          </a:xfrm>
          <a:prstGeom prst="cloudCallout">
            <a:avLst>
              <a:gd name="adj1" fmla="val -36017"/>
              <a:gd name="adj2" fmla="val -143002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Minstebredde?</a:t>
            </a:r>
            <a:endParaRPr lang="nb-NO" sz="16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0" name="Bildeforklaring formet som en sky 9"/>
          <p:cNvSpPr/>
          <p:nvPr/>
        </p:nvSpPr>
        <p:spPr>
          <a:xfrm>
            <a:off x="5220072" y="5633268"/>
            <a:ext cx="3600400" cy="748060"/>
          </a:xfrm>
          <a:prstGeom prst="cloudCallout">
            <a:avLst>
              <a:gd name="adj1" fmla="val -66842"/>
              <a:gd name="adj2" fmla="val -125851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Linjeføringspresisjon?</a:t>
            </a:r>
          </a:p>
        </p:txBody>
      </p:sp>
      <p:sp>
        <p:nvSpPr>
          <p:cNvPr id="11" name="Bildeforklaring formet som en sky 10"/>
          <p:cNvSpPr/>
          <p:nvPr/>
        </p:nvSpPr>
        <p:spPr>
          <a:xfrm>
            <a:off x="107504" y="548680"/>
            <a:ext cx="2244686" cy="1008112"/>
          </a:xfrm>
          <a:prstGeom prst="cloudCallout">
            <a:avLst>
              <a:gd name="adj1" fmla="val 56205"/>
              <a:gd name="adj2" fmla="val 134151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Sammensatt polygon?</a:t>
            </a:r>
            <a:endParaRPr lang="nb-NO" sz="16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4" name="Frihåndsform 13"/>
          <p:cNvSpPr/>
          <p:nvPr/>
        </p:nvSpPr>
        <p:spPr>
          <a:xfrm>
            <a:off x="5419328" y="4399012"/>
            <a:ext cx="241300" cy="368300"/>
          </a:xfrm>
          <a:custGeom>
            <a:avLst/>
            <a:gdLst>
              <a:gd name="connsiteX0" fmla="*/ 241300 w 241300"/>
              <a:gd name="connsiteY0" fmla="*/ 368300 h 368300"/>
              <a:gd name="connsiteX1" fmla="*/ 190500 w 241300"/>
              <a:gd name="connsiteY1" fmla="*/ 203200 h 368300"/>
              <a:gd name="connsiteX2" fmla="*/ 114300 w 241300"/>
              <a:gd name="connsiteY2" fmla="*/ 114300 h 368300"/>
              <a:gd name="connsiteX3" fmla="*/ 88900 w 241300"/>
              <a:gd name="connsiteY3" fmla="*/ 25400 h 368300"/>
              <a:gd name="connsiteX4" fmla="*/ 0 w 241300"/>
              <a:gd name="connsiteY4" fmla="*/ 0 h 36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1300" h="368300">
                <a:moveTo>
                  <a:pt x="241300" y="368300"/>
                </a:moveTo>
                <a:cubicBezTo>
                  <a:pt x="226483" y="306916"/>
                  <a:pt x="211667" y="245533"/>
                  <a:pt x="190500" y="203200"/>
                </a:cubicBezTo>
                <a:cubicBezTo>
                  <a:pt x="169333" y="160867"/>
                  <a:pt x="131233" y="143933"/>
                  <a:pt x="114300" y="114300"/>
                </a:cubicBezTo>
                <a:cubicBezTo>
                  <a:pt x="97367" y="84667"/>
                  <a:pt x="107950" y="44450"/>
                  <a:pt x="88900" y="25400"/>
                </a:cubicBezTo>
                <a:cubicBezTo>
                  <a:pt x="69850" y="6350"/>
                  <a:pt x="34925" y="3175"/>
                  <a:pt x="0" y="0"/>
                </a:cubicBezTo>
              </a:path>
            </a:pathLst>
          </a:custGeom>
          <a:noFill/>
          <a:ln w="254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Bildeforklaring formet som en sky 15"/>
          <p:cNvSpPr/>
          <p:nvPr/>
        </p:nvSpPr>
        <p:spPr>
          <a:xfrm>
            <a:off x="6655792" y="3600950"/>
            <a:ext cx="2308696" cy="1008112"/>
          </a:xfrm>
          <a:prstGeom prst="cloudCallout">
            <a:avLst>
              <a:gd name="adj1" fmla="val -95104"/>
              <a:gd name="adj2" fmla="val 45966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Linjeelement?</a:t>
            </a:r>
            <a:endParaRPr lang="nb-NO" sz="16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7" name="Bildeforklaring formet som en sky 16"/>
          <p:cNvSpPr/>
          <p:nvPr/>
        </p:nvSpPr>
        <p:spPr>
          <a:xfrm>
            <a:off x="179512" y="5445224"/>
            <a:ext cx="2244686" cy="1008112"/>
          </a:xfrm>
          <a:prstGeom prst="cloudCallout">
            <a:avLst>
              <a:gd name="adj1" fmla="val 13205"/>
              <a:gd name="adj2" fmla="val -139223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smtClean="0">
                <a:solidFill>
                  <a:schemeClr val="tx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Kartografi?</a:t>
            </a:r>
            <a:endParaRPr lang="nb-NO" sz="1600" dirty="0">
              <a:solidFill>
                <a:schemeClr val="tx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33" name="Gruppe 32"/>
          <p:cNvGrpSpPr/>
          <p:nvPr/>
        </p:nvGrpSpPr>
        <p:grpSpPr>
          <a:xfrm>
            <a:off x="2488680" y="550003"/>
            <a:ext cx="6331792" cy="1620000"/>
            <a:chOff x="2488680" y="766027"/>
            <a:chExt cx="6331792" cy="1620000"/>
          </a:xfrm>
        </p:grpSpPr>
        <p:grpSp>
          <p:nvGrpSpPr>
            <p:cNvPr id="29" name="Gruppe 28"/>
            <p:cNvGrpSpPr>
              <a:grpSpLocks noChangeAspect="1"/>
            </p:cNvGrpSpPr>
            <p:nvPr/>
          </p:nvGrpSpPr>
          <p:grpSpPr>
            <a:xfrm>
              <a:off x="6240464" y="766027"/>
              <a:ext cx="2580008" cy="1620000"/>
              <a:chOff x="395536" y="878367"/>
              <a:chExt cx="8305257" cy="5214929"/>
            </a:xfrm>
          </p:grpSpPr>
          <p:pic>
            <p:nvPicPr>
              <p:cNvPr id="30" name="Picture 2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153" t="20125" r="12044" b="9769"/>
              <a:stretch/>
            </p:blipFill>
            <p:spPr bwMode="auto">
              <a:xfrm>
                <a:off x="395536" y="878367"/>
                <a:ext cx="8305257" cy="52149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" name="Frihåndsform 30"/>
              <p:cNvSpPr/>
              <p:nvPr/>
            </p:nvSpPr>
            <p:spPr>
              <a:xfrm>
                <a:off x="3190875" y="3124200"/>
                <a:ext cx="1266825" cy="2266950"/>
              </a:xfrm>
              <a:custGeom>
                <a:avLst/>
                <a:gdLst>
                  <a:gd name="connsiteX0" fmla="*/ 1266825 w 1266825"/>
                  <a:gd name="connsiteY0" fmla="*/ 2152650 h 2266950"/>
                  <a:gd name="connsiteX1" fmla="*/ 1019175 w 1266825"/>
                  <a:gd name="connsiteY1" fmla="*/ 1114425 h 2266950"/>
                  <a:gd name="connsiteX2" fmla="*/ 342900 w 1266825"/>
                  <a:gd name="connsiteY2" fmla="*/ 0 h 2266950"/>
                  <a:gd name="connsiteX3" fmla="*/ 0 w 1266825"/>
                  <a:gd name="connsiteY3" fmla="*/ 323850 h 2266950"/>
                  <a:gd name="connsiteX4" fmla="*/ 657225 w 1266825"/>
                  <a:gd name="connsiteY4" fmla="*/ 1504950 h 2266950"/>
                  <a:gd name="connsiteX5" fmla="*/ 971550 w 1266825"/>
                  <a:gd name="connsiteY5" fmla="*/ 2266950 h 2266950"/>
                  <a:gd name="connsiteX6" fmla="*/ 1266825 w 1266825"/>
                  <a:gd name="connsiteY6" fmla="*/ 2152650 h 2266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66825" h="2266950">
                    <a:moveTo>
                      <a:pt x="1266825" y="2152650"/>
                    </a:moveTo>
                    <a:lnTo>
                      <a:pt x="1019175" y="1114425"/>
                    </a:lnTo>
                    <a:lnTo>
                      <a:pt x="342900" y="0"/>
                    </a:lnTo>
                    <a:lnTo>
                      <a:pt x="0" y="323850"/>
                    </a:lnTo>
                    <a:lnTo>
                      <a:pt x="657225" y="1504950"/>
                    </a:lnTo>
                    <a:lnTo>
                      <a:pt x="971550" y="2266950"/>
                    </a:lnTo>
                    <a:lnTo>
                      <a:pt x="1266825" y="2152650"/>
                    </a:lnTo>
                    <a:close/>
                  </a:path>
                </a:pathLst>
              </a:custGeom>
              <a:noFill/>
              <a:ln w="254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32" name="Frihåndsform 31"/>
              <p:cNvSpPr/>
              <p:nvPr/>
            </p:nvSpPr>
            <p:spPr>
              <a:xfrm>
                <a:off x="1123950" y="2076450"/>
                <a:ext cx="2247900" cy="3124200"/>
              </a:xfrm>
              <a:custGeom>
                <a:avLst/>
                <a:gdLst>
                  <a:gd name="connsiteX0" fmla="*/ 1533525 w 2247900"/>
                  <a:gd name="connsiteY0" fmla="*/ 3124200 h 3124200"/>
                  <a:gd name="connsiteX1" fmla="*/ 2247900 w 2247900"/>
                  <a:gd name="connsiteY1" fmla="*/ 2609850 h 3124200"/>
                  <a:gd name="connsiteX2" fmla="*/ 1828800 w 2247900"/>
                  <a:gd name="connsiteY2" fmla="*/ 1924050 h 3124200"/>
                  <a:gd name="connsiteX3" fmla="*/ 1114425 w 2247900"/>
                  <a:gd name="connsiteY3" fmla="*/ 1781175 h 3124200"/>
                  <a:gd name="connsiteX4" fmla="*/ 1514475 w 2247900"/>
                  <a:gd name="connsiteY4" fmla="*/ 733425 h 3124200"/>
                  <a:gd name="connsiteX5" fmla="*/ 1200150 w 2247900"/>
                  <a:gd name="connsiteY5" fmla="*/ 0 h 3124200"/>
                  <a:gd name="connsiteX6" fmla="*/ 533400 w 2247900"/>
                  <a:gd name="connsiteY6" fmla="*/ 228600 h 3124200"/>
                  <a:gd name="connsiteX7" fmla="*/ 457200 w 2247900"/>
                  <a:gd name="connsiteY7" fmla="*/ 790575 h 3124200"/>
                  <a:gd name="connsiteX8" fmla="*/ 180975 w 2247900"/>
                  <a:gd name="connsiteY8" fmla="*/ 1285875 h 3124200"/>
                  <a:gd name="connsiteX9" fmla="*/ 161925 w 2247900"/>
                  <a:gd name="connsiteY9" fmla="*/ 1847850 h 3124200"/>
                  <a:gd name="connsiteX10" fmla="*/ 0 w 2247900"/>
                  <a:gd name="connsiteY10" fmla="*/ 2524125 h 3124200"/>
                  <a:gd name="connsiteX11" fmla="*/ 209550 w 2247900"/>
                  <a:gd name="connsiteY11" fmla="*/ 2743200 h 3124200"/>
                  <a:gd name="connsiteX12" fmla="*/ 752475 w 2247900"/>
                  <a:gd name="connsiteY12" fmla="*/ 2066925 h 3124200"/>
                  <a:gd name="connsiteX13" fmla="*/ 942975 w 2247900"/>
                  <a:gd name="connsiteY13" fmla="*/ 2667000 h 3124200"/>
                  <a:gd name="connsiteX14" fmla="*/ 1533525 w 2247900"/>
                  <a:gd name="connsiteY14" fmla="*/ 3124200 h 3124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247900" h="3124200">
                    <a:moveTo>
                      <a:pt x="1533525" y="3124200"/>
                    </a:moveTo>
                    <a:lnTo>
                      <a:pt x="2247900" y="2609850"/>
                    </a:lnTo>
                    <a:lnTo>
                      <a:pt x="1828800" y="1924050"/>
                    </a:lnTo>
                    <a:lnTo>
                      <a:pt x="1114425" y="1781175"/>
                    </a:lnTo>
                    <a:lnTo>
                      <a:pt x="1514475" y="733425"/>
                    </a:lnTo>
                    <a:lnTo>
                      <a:pt x="1200150" y="0"/>
                    </a:lnTo>
                    <a:lnTo>
                      <a:pt x="533400" y="228600"/>
                    </a:lnTo>
                    <a:lnTo>
                      <a:pt x="457200" y="790575"/>
                    </a:lnTo>
                    <a:lnTo>
                      <a:pt x="180975" y="1285875"/>
                    </a:lnTo>
                    <a:lnTo>
                      <a:pt x="161925" y="1847850"/>
                    </a:lnTo>
                    <a:lnTo>
                      <a:pt x="0" y="2524125"/>
                    </a:lnTo>
                    <a:lnTo>
                      <a:pt x="209550" y="2743200"/>
                    </a:lnTo>
                    <a:lnTo>
                      <a:pt x="752475" y="2066925"/>
                    </a:lnTo>
                    <a:lnTo>
                      <a:pt x="942975" y="2667000"/>
                    </a:lnTo>
                    <a:lnTo>
                      <a:pt x="1533525" y="3124200"/>
                    </a:lnTo>
                    <a:close/>
                  </a:path>
                </a:pathLst>
              </a:custGeom>
              <a:noFill/>
              <a:ln w="254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  <p:sp>
          <p:nvSpPr>
            <p:cNvPr id="34" name="Bildeforklaring formet som en sky 33"/>
            <p:cNvSpPr/>
            <p:nvPr/>
          </p:nvSpPr>
          <p:spPr>
            <a:xfrm>
              <a:off x="2488680" y="894730"/>
              <a:ext cx="3600400" cy="748060"/>
            </a:xfrm>
            <a:prstGeom prst="cloudCallout">
              <a:avLst>
                <a:gd name="adj1" fmla="val 59791"/>
                <a:gd name="adj2" fmla="val 43921"/>
              </a:avLst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b-NO" sz="1600" dirty="0" smtClean="0">
                  <a:solidFill>
                    <a:schemeClr val="tx1"/>
                  </a:solidFill>
                  <a:latin typeface="Andalus" panose="02020603050405020304" pitchFamily="18" charset="-78"/>
                  <a:cs typeface="Andalus" panose="02020603050405020304" pitchFamily="18" charset="-78"/>
                </a:rPr>
                <a:t>Digitaliseringsmålestokk?</a:t>
              </a:r>
            </a:p>
          </p:txBody>
        </p:sp>
      </p:grpSp>
      <p:pic>
        <p:nvPicPr>
          <p:cNvPr id="7" name="Lyd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7423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5065"/>
    </mc:Choice>
    <mc:Fallback>
      <p:transition spd="slow" advTm="1550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6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9552" y="1484784"/>
            <a:ext cx="8136904" cy="14401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Er det ok at noen bruker flybilder, og andre kart?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Hvordan får vi «styrt» viktige kvalitetsparametere?</a:t>
            </a:r>
            <a:endParaRPr lang="nb-NO" sz="28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2" name="Gruppe 1"/>
          <p:cNvGrpSpPr>
            <a:grpSpLocks noChangeAspect="1"/>
          </p:cNvGrpSpPr>
          <p:nvPr/>
        </p:nvGrpSpPr>
        <p:grpSpPr>
          <a:xfrm>
            <a:off x="1193867" y="3081489"/>
            <a:ext cx="6877457" cy="3600000"/>
            <a:chOff x="317500" y="2203152"/>
            <a:chExt cx="8394700" cy="439420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31" t="19647" r="4479" b="10849"/>
            <a:stretch/>
          </p:blipFill>
          <p:spPr bwMode="auto">
            <a:xfrm>
              <a:off x="317500" y="2203152"/>
              <a:ext cx="8394700" cy="4394200"/>
            </a:xfrm>
            <a:prstGeom prst="rect">
              <a:avLst/>
            </a:prstGeom>
            <a:noFill/>
            <a:ln w="25400">
              <a:solidFill>
                <a:schemeClr val="tx1">
                  <a:lumMod val="50000"/>
                  <a:lumOff val="50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grpSp>
          <p:nvGrpSpPr>
            <p:cNvPr id="4" name="Gruppe 3"/>
            <p:cNvGrpSpPr/>
            <p:nvPr/>
          </p:nvGrpSpPr>
          <p:grpSpPr>
            <a:xfrm>
              <a:off x="1108246" y="3114699"/>
              <a:ext cx="3390927" cy="3264323"/>
              <a:chOff x="1108246" y="2105347"/>
              <a:chExt cx="3390927" cy="3264323"/>
            </a:xfrm>
          </p:grpSpPr>
          <p:sp>
            <p:nvSpPr>
              <p:cNvPr id="5" name="Frihåndsform 4"/>
              <p:cNvSpPr/>
              <p:nvPr/>
            </p:nvSpPr>
            <p:spPr>
              <a:xfrm>
                <a:off x="3269673" y="3106098"/>
                <a:ext cx="1229500" cy="2263572"/>
              </a:xfrm>
              <a:custGeom>
                <a:avLst/>
                <a:gdLst>
                  <a:gd name="connsiteX0" fmla="*/ 1226127 w 1229500"/>
                  <a:gd name="connsiteY0" fmla="*/ 2165557 h 2263572"/>
                  <a:gd name="connsiteX1" fmla="*/ 1177636 w 1229500"/>
                  <a:gd name="connsiteY1" fmla="*/ 1964666 h 2263572"/>
                  <a:gd name="connsiteX2" fmla="*/ 1115291 w 1229500"/>
                  <a:gd name="connsiteY2" fmla="*/ 1749920 h 2263572"/>
                  <a:gd name="connsiteX3" fmla="*/ 1136072 w 1229500"/>
                  <a:gd name="connsiteY3" fmla="*/ 1597520 h 2263572"/>
                  <a:gd name="connsiteX4" fmla="*/ 983672 w 1229500"/>
                  <a:gd name="connsiteY4" fmla="*/ 1313502 h 2263572"/>
                  <a:gd name="connsiteX5" fmla="*/ 955963 w 1229500"/>
                  <a:gd name="connsiteY5" fmla="*/ 1168029 h 2263572"/>
                  <a:gd name="connsiteX6" fmla="*/ 845127 w 1229500"/>
                  <a:gd name="connsiteY6" fmla="*/ 1174957 h 2263572"/>
                  <a:gd name="connsiteX7" fmla="*/ 734291 w 1229500"/>
                  <a:gd name="connsiteY7" fmla="*/ 1084902 h 2263572"/>
                  <a:gd name="connsiteX8" fmla="*/ 720436 w 1229500"/>
                  <a:gd name="connsiteY8" fmla="*/ 932502 h 2263572"/>
                  <a:gd name="connsiteX9" fmla="*/ 658091 w 1229500"/>
                  <a:gd name="connsiteY9" fmla="*/ 814738 h 2263572"/>
                  <a:gd name="connsiteX10" fmla="*/ 637309 w 1229500"/>
                  <a:gd name="connsiteY10" fmla="*/ 613847 h 2263572"/>
                  <a:gd name="connsiteX11" fmla="*/ 443345 w 1229500"/>
                  <a:gd name="connsiteY11" fmla="*/ 489157 h 2263572"/>
                  <a:gd name="connsiteX12" fmla="*/ 429491 w 1229500"/>
                  <a:gd name="connsiteY12" fmla="*/ 281338 h 2263572"/>
                  <a:gd name="connsiteX13" fmla="*/ 284018 w 1229500"/>
                  <a:gd name="connsiteY13" fmla="*/ 4247 h 2263572"/>
                  <a:gd name="connsiteX14" fmla="*/ 159327 w 1229500"/>
                  <a:gd name="connsiteY14" fmla="*/ 122011 h 2263572"/>
                  <a:gd name="connsiteX15" fmla="*/ 117763 w 1229500"/>
                  <a:gd name="connsiteY15" fmla="*/ 239775 h 2263572"/>
                  <a:gd name="connsiteX16" fmla="*/ 6927 w 1229500"/>
                  <a:gd name="connsiteY16" fmla="*/ 281338 h 2263572"/>
                  <a:gd name="connsiteX17" fmla="*/ 0 w 1229500"/>
                  <a:gd name="connsiteY17" fmla="*/ 385247 h 2263572"/>
                  <a:gd name="connsiteX18" fmla="*/ 96982 w 1229500"/>
                  <a:gd name="connsiteY18" fmla="*/ 468375 h 2263572"/>
                  <a:gd name="connsiteX19" fmla="*/ 62345 w 1229500"/>
                  <a:gd name="connsiteY19" fmla="*/ 662338 h 2263572"/>
                  <a:gd name="connsiteX20" fmla="*/ 221672 w 1229500"/>
                  <a:gd name="connsiteY20" fmla="*/ 1022557 h 2263572"/>
                  <a:gd name="connsiteX21" fmla="*/ 429491 w 1229500"/>
                  <a:gd name="connsiteY21" fmla="*/ 1299647 h 2263572"/>
                  <a:gd name="connsiteX22" fmla="*/ 561109 w 1229500"/>
                  <a:gd name="connsiteY22" fmla="*/ 1590593 h 2263572"/>
                  <a:gd name="connsiteX23" fmla="*/ 665018 w 1229500"/>
                  <a:gd name="connsiteY23" fmla="*/ 1881538 h 2263572"/>
                  <a:gd name="connsiteX24" fmla="*/ 699654 w 1229500"/>
                  <a:gd name="connsiteY24" fmla="*/ 2040866 h 2263572"/>
                  <a:gd name="connsiteX25" fmla="*/ 741218 w 1229500"/>
                  <a:gd name="connsiteY25" fmla="*/ 2165557 h 2263572"/>
                  <a:gd name="connsiteX26" fmla="*/ 914400 w 1229500"/>
                  <a:gd name="connsiteY26" fmla="*/ 2262538 h 2263572"/>
                  <a:gd name="connsiteX27" fmla="*/ 914400 w 1229500"/>
                  <a:gd name="connsiteY27" fmla="*/ 2103211 h 2263572"/>
                  <a:gd name="connsiteX28" fmla="*/ 1004454 w 1229500"/>
                  <a:gd name="connsiteY28" fmla="*/ 2130920 h 2263572"/>
                  <a:gd name="connsiteX29" fmla="*/ 1080654 w 1229500"/>
                  <a:gd name="connsiteY29" fmla="*/ 2227902 h 2263572"/>
                  <a:gd name="connsiteX30" fmla="*/ 1226127 w 1229500"/>
                  <a:gd name="connsiteY30" fmla="*/ 2165557 h 2263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229500" h="2263572">
                    <a:moveTo>
                      <a:pt x="1226127" y="2165557"/>
                    </a:moveTo>
                    <a:cubicBezTo>
                      <a:pt x="1242291" y="2121684"/>
                      <a:pt x="1196109" y="2033939"/>
                      <a:pt x="1177636" y="1964666"/>
                    </a:cubicBezTo>
                    <a:cubicBezTo>
                      <a:pt x="1159163" y="1895393"/>
                      <a:pt x="1122218" y="1811111"/>
                      <a:pt x="1115291" y="1749920"/>
                    </a:cubicBezTo>
                    <a:cubicBezTo>
                      <a:pt x="1108364" y="1688729"/>
                      <a:pt x="1158008" y="1670256"/>
                      <a:pt x="1136072" y="1597520"/>
                    </a:cubicBezTo>
                    <a:cubicBezTo>
                      <a:pt x="1114136" y="1524784"/>
                      <a:pt x="1013690" y="1385084"/>
                      <a:pt x="983672" y="1313502"/>
                    </a:cubicBezTo>
                    <a:cubicBezTo>
                      <a:pt x="953654" y="1241920"/>
                      <a:pt x="979054" y="1191120"/>
                      <a:pt x="955963" y="1168029"/>
                    </a:cubicBezTo>
                    <a:cubicBezTo>
                      <a:pt x="932872" y="1144938"/>
                      <a:pt x="882072" y="1188811"/>
                      <a:pt x="845127" y="1174957"/>
                    </a:cubicBezTo>
                    <a:cubicBezTo>
                      <a:pt x="808182" y="1161103"/>
                      <a:pt x="755073" y="1125311"/>
                      <a:pt x="734291" y="1084902"/>
                    </a:cubicBezTo>
                    <a:cubicBezTo>
                      <a:pt x="713509" y="1044493"/>
                      <a:pt x="733136" y="977529"/>
                      <a:pt x="720436" y="932502"/>
                    </a:cubicBezTo>
                    <a:cubicBezTo>
                      <a:pt x="707736" y="887475"/>
                      <a:pt x="671946" y="867847"/>
                      <a:pt x="658091" y="814738"/>
                    </a:cubicBezTo>
                    <a:cubicBezTo>
                      <a:pt x="644236" y="761629"/>
                      <a:pt x="673100" y="668110"/>
                      <a:pt x="637309" y="613847"/>
                    </a:cubicBezTo>
                    <a:cubicBezTo>
                      <a:pt x="601518" y="559583"/>
                      <a:pt x="477981" y="544575"/>
                      <a:pt x="443345" y="489157"/>
                    </a:cubicBezTo>
                    <a:cubicBezTo>
                      <a:pt x="408709" y="433739"/>
                      <a:pt x="456045" y="362156"/>
                      <a:pt x="429491" y="281338"/>
                    </a:cubicBezTo>
                    <a:cubicBezTo>
                      <a:pt x="402937" y="200520"/>
                      <a:pt x="329045" y="30801"/>
                      <a:pt x="284018" y="4247"/>
                    </a:cubicBezTo>
                    <a:cubicBezTo>
                      <a:pt x="238991" y="-22307"/>
                      <a:pt x="187036" y="82756"/>
                      <a:pt x="159327" y="122011"/>
                    </a:cubicBezTo>
                    <a:cubicBezTo>
                      <a:pt x="131618" y="161266"/>
                      <a:pt x="143163" y="213221"/>
                      <a:pt x="117763" y="239775"/>
                    </a:cubicBezTo>
                    <a:cubicBezTo>
                      <a:pt x="92363" y="266329"/>
                      <a:pt x="26554" y="257093"/>
                      <a:pt x="6927" y="281338"/>
                    </a:cubicBezTo>
                    <a:cubicBezTo>
                      <a:pt x="-12700" y="305583"/>
                      <a:pt x="-15009" y="354074"/>
                      <a:pt x="0" y="385247"/>
                    </a:cubicBezTo>
                    <a:cubicBezTo>
                      <a:pt x="15009" y="416420"/>
                      <a:pt x="86591" y="422193"/>
                      <a:pt x="96982" y="468375"/>
                    </a:cubicBezTo>
                    <a:cubicBezTo>
                      <a:pt x="107373" y="514557"/>
                      <a:pt x="41563" y="569974"/>
                      <a:pt x="62345" y="662338"/>
                    </a:cubicBezTo>
                    <a:cubicBezTo>
                      <a:pt x="83127" y="754702"/>
                      <a:pt x="160481" y="916339"/>
                      <a:pt x="221672" y="1022557"/>
                    </a:cubicBezTo>
                    <a:cubicBezTo>
                      <a:pt x="282863" y="1128775"/>
                      <a:pt x="372918" y="1204974"/>
                      <a:pt x="429491" y="1299647"/>
                    </a:cubicBezTo>
                    <a:cubicBezTo>
                      <a:pt x="486064" y="1394320"/>
                      <a:pt x="521855" y="1493611"/>
                      <a:pt x="561109" y="1590593"/>
                    </a:cubicBezTo>
                    <a:cubicBezTo>
                      <a:pt x="600363" y="1687575"/>
                      <a:pt x="641927" y="1806493"/>
                      <a:pt x="665018" y="1881538"/>
                    </a:cubicBezTo>
                    <a:cubicBezTo>
                      <a:pt x="688109" y="1956583"/>
                      <a:pt x="686954" y="1993529"/>
                      <a:pt x="699654" y="2040866"/>
                    </a:cubicBezTo>
                    <a:cubicBezTo>
                      <a:pt x="712354" y="2088202"/>
                      <a:pt x="705427" y="2128612"/>
                      <a:pt x="741218" y="2165557"/>
                    </a:cubicBezTo>
                    <a:cubicBezTo>
                      <a:pt x="777009" y="2202502"/>
                      <a:pt x="885536" y="2272929"/>
                      <a:pt x="914400" y="2262538"/>
                    </a:cubicBezTo>
                    <a:cubicBezTo>
                      <a:pt x="943264" y="2252147"/>
                      <a:pt x="899391" y="2125147"/>
                      <a:pt x="914400" y="2103211"/>
                    </a:cubicBezTo>
                    <a:cubicBezTo>
                      <a:pt x="929409" y="2081275"/>
                      <a:pt x="976745" y="2110138"/>
                      <a:pt x="1004454" y="2130920"/>
                    </a:cubicBezTo>
                    <a:cubicBezTo>
                      <a:pt x="1032163" y="2151702"/>
                      <a:pt x="1044863" y="2216357"/>
                      <a:pt x="1080654" y="2227902"/>
                    </a:cubicBezTo>
                    <a:cubicBezTo>
                      <a:pt x="1116445" y="2239447"/>
                      <a:pt x="1209963" y="2209430"/>
                      <a:pt x="1226127" y="2165557"/>
                    </a:cubicBezTo>
                    <a:close/>
                  </a:path>
                </a:pathLst>
              </a:custGeom>
              <a:noFill/>
              <a:ln w="508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6" name="Frihåndsform 5"/>
              <p:cNvSpPr/>
              <p:nvPr/>
            </p:nvSpPr>
            <p:spPr>
              <a:xfrm>
                <a:off x="1296554" y="2105347"/>
                <a:ext cx="1310011" cy="2121222"/>
              </a:xfrm>
              <a:custGeom>
                <a:avLst/>
                <a:gdLst>
                  <a:gd name="connsiteX0" fmla="*/ 33482 w 1310011"/>
                  <a:gd name="connsiteY0" fmla="*/ 1295944 h 2121222"/>
                  <a:gd name="connsiteX1" fmla="*/ 282864 w 1310011"/>
                  <a:gd name="connsiteY1" fmla="*/ 1399853 h 2121222"/>
                  <a:gd name="connsiteX2" fmla="*/ 407555 w 1310011"/>
                  <a:gd name="connsiteY2" fmla="*/ 1621526 h 2121222"/>
                  <a:gd name="connsiteX3" fmla="*/ 497610 w 1310011"/>
                  <a:gd name="connsiteY3" fmla="*/ 1933253 h 2121222"/>
                  <a:gd name="connsiteX4" fmla="*/ 608446 w 1310011"/>
                  <a:gd name="connsiteY4" fmla="*/ 2051017 h 2121222"/>
                  <a:gd name="connsiteX5" fmla="*/ 753919 w 1310011"/>
                  <a:gd name="connsiteY5" fmla="*/ 2120289 h 2121222"/>
                  <a:gd name="connsiteX6" fmla="*/ 864755 w 1310011"/>
                  <a:gd name="connsiteY6" fmla="*/ 2002526 h 2121222"/>
                  <a:gd name="connsiteX7" fmla="*/ 857828 w 1310011"/>
                  <a:gd name="connsiteY7" fmla="*/ 1905544 h 2121222"/>
                  <a:gd name="connsiteX8" fmla="*/ 781628 w 1310011"/>
                  <a:gd name="connsiteY8" fmla="*/ 1850126 h 2121222"/>
                  <a:gd name="connsiteX9" fmla="*/ 934028 w 1310011"/>
                  <a:gd name="connsiteY9" fmla="*/ 1753144 h 2121222"/>
                  <a:gd name="connsiteX10" fmla="*/ 927101 w 1310011"/>
                  <a:gd name="connsiteY10" fmla="*/ 1559180 h 2121222"/>
                  <a:gd name="connsiteX11" fmla="*/ 837046 w 1310011"/>
                  <a:gd name="connsiteY11" fmla="*/ 1351362 h 2121222"/>
                  <a:gd name="connsiteX12" fmla="*/ 760846 w 1310011"/>
                  <a:gd name="connsiteY12" fmla="*/ 1226671 h 2121222"/>
                  <a:gd name="connsiteX13" fmla="*/ 934028 w 1310011"/>
                  <a:gd name="connsiteY13" fmla="*/ 1268235 h 2121222"/>
                  <a:gd name="connsiteX14" fmla="*/ 1044864 w 1310011"/>
                  <a:gd name="connsiteY14" fmla="*/ 1074271 h 2121222"/>
                  <a:gd name="connsiteX15" fmla="*/ 1259610 w 1310011"/>
                  <a:gd name="connsiteY15" fmla="*/ 942653 h 2121222"/>
                  <a:gd name="connsiteX16" fmla="*/ 1301173 w 1310011"/>
                  <a:gd name="connsiteY16" fmla="*/ 769471 h 2121222"/>
                  <a:gd name="connsiteX17" fmla="*/ 1127991 w 1310011"/>
                  <a:gd name="connsiteY17" fmla="*/ 582435 h 2121222"/>
                  <a:gd name="connsiteX18" fmla="*/ 1224973 w 1310011"/>
                  <a:gd name="connsiteY18" fmla="*/ 471598 h 2121222"/>
                  <a:gd name="connsiteX19" fmla="*/ 1141846 w 1310011"/>
                  <a:gd name="connsiteY19" fmla="*/ 242998 h 2121222"/>
                  <a:gd name="connsiteX20" fmla="*/ 996373 w 1310011"/>
                  <a:gd name="connsiteY20" fmla="*/ 14398 h 2121222"/>
                  <a:gd name="connsiteX21" fmla="*/ 885537 w 1310011"/>
                  <a:gd name="connsiteY21" fmla="*/ 118308 h 2121222"/>
                  <a:gd name="connsiteX22" fmla="*/ 774701 w 1310011"/>
                  <a:gd name="connsiteY22" fmla="*/ 55962 h 2121222"/>
                  <a:gd name="connsiteX23" fmla="*/ 650010 w 1310011"/>
                  <a:gd name="connsiteY23" fmla="*/ 544 h 2121222"/>
                  <a:gd name="connsiteX24" fmla="*/ 594591 w 1310011"/>
                  <a:gd name="connsiteY24" fmla="*/ 90598 h 2121222"/>
                  <a:gd name="connsiteX25" fmla="*/ 573810 w 1310011"/>
                  <a:gd name="connsiteY25" fmla="*/ 263780 h 2121222"/>
                  <a:gd name="connsiteX26" fmla="*/ 456046 w 1310011"/>
                  <a:gd name="connsiteY26" fmla="*/ 242998 h 2121222"/>
                  <a:gd name="connsiteX27" fmla="*/ 352137 w 1310011"/>
                  <a:gd name="connsiteY27" fmla="*/ 208362 h 2121222"/>
                  <a:gd name="connsiteX28" fmla="*/ 372919 w 1310011"/>
                  <a:gd name="connsiteY28" fmla="*/ 305344 h 2121222"/>
                  <a:gd name="connsiteX29" fmla="*/ 331355 w 1310011"/>
                  <a:gd name="connsiteY29" fmla="*/ 457744 h 2121222"/>
                  <a:gd name="connsiteX30" fmla="*/ 303646 w 1310011"/>
                  <a:gd name="connsiteY30" fmla="*/ 658635 h 2121222"/>
                  <a:gd name="connsiteX31" fmla="*/ 393701 w 1310011"/>
                  <a:gd name="connsiteY31" fmla="*/ 838744 h 2121222"/>
                  <a:gd name="connsiteX32" fmla="*/ 310573 w 1310011"/>
                  <a:gd name="connsiteY32" fmla="*/ 1060417 h 2121222"/>
                  <a:gd name="connsiteX33" fmla="*/ 172028 w 1310011"/>
                  <a:gd name="connsiteY33" fmla="*/ 1074271 h 2121222"/>
                  <a:gd name="connsiteX34" fmla="*/ 19628 w 1310011"/>
                  <a:gd name="connsiteY34" fmla="*/ 1101980 h 2121222"/>
                  <a:gd name="connsiteX35" fmla="*/ 33482 w 1310011"/>
                  <a:gd name="connsiteY35" fmla="*/ 1295944 h 2121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1310011" h="2121222">
                    <a:moveTo>
                      <a:pt x="33482" y="1295944"/>
                    </a:moveTo>
                    <a:cubicBezTo>
                      <a:pt x="77355" y="1345590"/>
                      <a:pt x="220519" y="1345589"/>
                      <a:pt x="282864" y="1399853"/>
                    </a:cubicBezTo>
                    <a:cubicBezTo>
                      <a:pt x="345210" y="1454117"/>
                      <a:pt x="371764" y="1532626"/>
                      <a:pt x="407555" y="1621526"/>
                    </a:cubicBezTo>
                    <a:cubicBezTo>
                      <a:pt x="443346" y="1710426"/>
                      <a:pt x="464128" y="1861671"/>
                      <a:pt x="497610" y="1933253"/>
                    </a:cubicBezTo>
                    <a:cubicBezTo>
                      <a:pt x="531092" y="2004835"/>
                      <a:pt x="565728" y="2019844"/>
                      <a:pt x="608446" y="2051017"/>
                    </a:cubicBezTo>
                    <a:cubicBezTo>
                      <a:pt x="651164" y="2082190"/>
                      <a:pt x="711201" y="2128371"/>
                      <a:pt x="753919" y="2120289"/>
                    </a:cubicBezTo>
                    <a:cubicBezTo>
                      <a:pt x="796637" y="2112207"/>
                      <a:pt x="847437" y="2038317"/>
                      <a:pt x="864755" y="2002526"/>
                    </a:cubicBezTo>
                    <a:cubicBezTo>
                      <a:pt x="882073" y="1966735"/>
                      <a:pt x="871682" y="1930944"/>
                      <a:pt x="857828" y="1905544"/>
                    </a:cubicBezTo>
                    <a:cubicBezTo>
                      <a:pt x="843974" y="1880144"/>
                      <a:pt x="768928" y="1875526"/>
                      <a:pt x="781628" y="1850126"/>
                    </a:cubicBezTo>
                    <a:cubicBezTo>
                      <a:pt x="794328" y="1824726"/>
                      <a:pt x="909783" y="1801635"/>
                      <a:pt x="934028" y="1753144"/>
                    </a:cubicBezTo>
                    <a:cubicBezTo>
                      <a:pt x="958273" y="1704653"/>
                      <a:pt x="943265" y="1626144"/>
                      <a:pt x="927101" y="1559180"/>
                    </a:cubicBezTo>
                    <a:cubicBezTo>
                      <a:pt x="910937" y="1492216"/>
                      <a:pt x="864755" y="1406780"/>
                      <a:pt x="837046" y="1351362"/>
                    </a:cubicBezTo>
                    <a:cubicBezTo>
                      <a:pt x="809337" y="1295944"/>
                      <a:pt x="744682" y="1240526"/>
                      <a:pt x="760846" y="1226671"/>
                    </a:cubicBezTo>
                    <a:cubicBezTo>
                      <a:pt x="777010" y="1212816"/>
                      <a:pt x="886692" y="1293635"/>
                      <a:pt x="934028" y="1268235"/>
                    </a:cubicBezTo>
                    <a:cubicBezTo>
                      <a:pt x="981364" y="1242835"/>
                      <a:pt x="990600" y="1128535"/>
                      <a:pt x="1044864" y="1074271"/>
                    </a:cubicBezTo>
                    <a:cubicBezTo>
                      <a:pt x="1099128" y="1020007"/>
                      <a:pt x="1216892" y="993453"/>
                      <a:pt x="1259610" y="942653"/>
                    </a:cubicBezTo>
                    <a:cubicBezTo>
                      <a:pt x="1302328" y="891853"/>
                      <a:pt x="1323110" y="829507"/>
                      <a:pt x="1301173" y="769471"/>
                    </a:cubicBezTo>
                    <a:cubicBezTo>
                      <a:pt x="1279237" y="709435"/>
                      <a:pt x="1140691" y="632080"/>
                      <a:pt x="1127991" y="582435"/>
                    </a:cubicBezTo>
                    <a:cubicBezTo>
                      <a:pt x="1115291" y="532790"/>
                      <a:pt x="1222664" y="528171"/>
                      <a:pt x="1224973" y="471598"/>
                    </a:cubicBezTo>
                    <a:cubicBezTo>
                      <a:pt x="1227282" y="415025"/>
                      <a:pt x="1179946" y="319198"/>
                      <a:pt x="1141846" y="242998"/>
                    </a:cubicBezTo>
                    <a:cubicBezTo>
                      <a:pt x="1103746" y="166798"/>
                      <a:pt x="1039091" y="35180"/>
                      <a:pt x="996373" y="14398"/>
                    </a:cubicBezTo>
                    <a:cubicBezTo>
                      <a:pt x="953655" y="-6384"/>
                      <a:pt x="922482" y="111381"/>
                      <a:pt x="885537" y="118308"/>
                    </a:cubicBezTo>
                    <a:cubicBezTo>
                      <a:pt x="848592" y="125235"/>
                      <a:pt x="813955" y="75589"/>
                      <a:pt x="774701" y="55962"/>
                    </a:cubicBezTo>
                    <a:cubicBezTo>
                      <a:pt x="735447" y="36335"/>
                      <a:pt x="680028" y="-5229"/>
                      <a:pt x="650010" y="544"/>
                    </a:cubicBezTo>
                    <a:cubicBezTo>
                      <a:pt x="619992" y="6317"/>
                      <a:pt x="607291" y="46725"/>
                      <a:pt x="594591" y="90598"/>
                    </a:cubicBezTo>
                    <a:cubicBezTo>
                      <a:pt x="581891" y="134471"/>
                      <a:pt x="596901" y="238380"/>
                      <a:pt x="573810" y="263780"/>
                    </a:cubicBezTo>
                    <a:cubicBezTo>
                      <a:pt x="550719" y="289180"/>
                      <a:pt x="492991" y="252234"/>
                      <a:pt x="456046" y="242998"/>
                    </a:cubicBezTo>
                    <a:cubicBezTo>
                      <a:pt x="419101" y="233762"/>
                      <a:pt x="365992" y="197971"/>
                      <a:pt x="352137" y="208362"/>
                    </a:cubicBezTo>
                    <a:cubicBezTo>
                      <a:pt x="338282" y="218753"/>
                      <a:pt x="376383" y="263780"/>
                      <a:pt x="372919" y="305344"/>
                    </a:cubicBezTo>
                    <a:cubicBezTo>
                      <a:pt x="369455" y="346908"/>
                      <a:pt x="342900" y="398862"/>
                      <a:pt x="331355" y="457744"/>
                    </a:cubicBezTo>
                    <a:cubicBezTo>
                      <a:pt x="319810" y="516626"/>
                      <a:pt x="293255" y="595135"/>
                      <a:pt x="303646" y="658635"/>
                    </a:cubicBezTo>
                    <a:cubicBezTo>
                      <a:pt x="314037" y="722135"/>
                      <a:pt x="392547" y="771780"/>
                      <a:pt x="393701" y="838744"/>
                    </a:cubicBezTo>
                    <a:cubicBezTo>
                      <a:pt x="394855" y="905708"/>
                      <a:pt x="347518" y="1021163"/>
                      <a:pt x="310573" y="1060417"/>
                    </a:cubicBezTo>
                    <a:cubicBezTo>
                      <a:pt x="273628" y="1099671"/>
                      <a:pt x="220519" y="1067344"/>
                      <a:pt x="172028" y="1074271"/>
                    </a:cubicBezTo>
                    <a:cubicBezTo>
                      <a:pt x="123537" y="1081198"/>
                      <a:pt x="46182" y="1068498"/>
                      <a:pt x="19628" y="1101980"/>
                    </a:cubicBezTo>
                    <a:cubicBezTo>
                      <a:pt x="-6926" y="1135462"/>
                      <a:pt x="-10391" y="1246298"/>
                      <a:pt x="33482" y="1295944"/>
                    </a:cubicBezTo>
                    <a:close/>
                  </a:path>
                </a:pathLst>
              </a:custGeom>
              <a:noFill/>
              <a:ln w="508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7" name="Frihåndsform 6"/>
              <p:cNvSpPr/>
              <p:nvPr/>
            </p:nvSpPr>
            <p:spPr>
              <a:xfrm>
                <a:off x="1108246" y="3872137"/>
                <a:ext cx="557913" cy="942216"/>
              </a:xfrm>
              <a:custGeom>
                <a:avLst/>
                <a:gdLst>
                  <a:gd name="connsiteX0" fmla="*/ 547372 w 557913"/>
                  <a:gd name="connsiteY0" fmla="*/ 492045 h 942216"/>
                  <a:gd name="connsiteX1" fmla="*/ 519663 w 557913"/>
                  <a:gd name="connsiteY1" fmla="*/ 360427 h 942216"/>
                  <a:gd name="connsiteX2" fmla="*/ 519663 w 557913"/>
                  <a:gd name="connsiteY2" fmla="*/ 298081 h 942216"/>
                  <a:gd name="connsiteX3" fmla="*/ 464245 w 557913"/>
                  <a:gd name="connsiteY3" fmla="*/ 214954 h 942216"/>
                  <a:gd name="connsiteX4" fmla="*/ 332627 w 557913"/>
                  <a:gd name="connsiteY4" fmla="*/ 90263 h 942216"/>
                  <a:gd name="connsiteX5" fmla="*/ 291063 w 557913"/>
                  <a:gd name="connsiteY5" fmla="*/ 208 h 942216"/>
                  <a:gd name="connsiteX6" fmla="*/ 138663 w 557913"/>
                  <a:gd name="connsiteY6" fmla="*/ 69481 h 942216"/>
                  <a:gd name="connsiteX7" fmla="*/ 69390 w 557913"/>
                  <a:gd name="connsiteY7" fmla="*/ 194172 h 942216"/>
                  <a:gd name="connsiteX8" fmla="*/ 69390 w 557913"/>
                  <a:gd name="connsiteY8" fmla="*/ 353499 h 942216"/>
                  <a:gd name="connsiteX9" fmla="*/ 41681 w 557913"/>
                  <a:gd name="connsiteY9" fmla="*/ 505899 h 942216"/>
                  <a:gd name="connsiteX10" fmla="*/ 118 w 557913"/>
                  <a:gd name="connsiteY10" fmla="*/ 630590 h 942216"/>
                  <a:gd name="connsiteX11" fmla="*/ 34754 w 557913"/>
                  <a:gd name="connsiteY11" fmla="*/ 789918 h 942216"/>
                  <a:gd name="connsiteX12" fmla="*/ 173299 w 557913"/>
                  <a:gd name="connsiteY12" fmla="*/ 921536 h 942216"/>
                  <a:gd name="connsiteX13" fmla="*/ 256427 w 557913"/>
                  <a:gd name="connsiteY13" fmla="*/ 928463 h 942216"/>
                  <a:gd name="connsiteX14" fmla="*/ 256427 w 557913"/>
                  <a:gd name="connsiteY14" fmla="*/ 789918 h 942216"/>
                  <a:gd name="connsiteX15" fmla="*/ 318772 w 557913"/>
                  <a:gd name="connsiteY15" fmla="*/ 679081 h 942216"/>
                  <a:gd name="connsiteX16" fmla="*/ 547372 w 557913"/>
                  <a:gd name="connsiteY16" fmla="*/ 492045 h 942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557913" h="942216">
                    <a:moveTo>
                      <a:pt x="547372" y="492045"/>
                    </a:moveTo>
                    <a:cubicBezTo>
                      <a:pt x="580854" y="438936"/>
                      <a:pt x="524281" y="392754"/>
                      <a:pt x="519663" y="360427"/>
                    </a:cubicBezTo>
                    <a:cubicBezTo>
                      <a:pt x="515045" y="328100"/>
                      <a:pt x="528899" y="322326"/>
                      <a:pt x="519663" y="298081"/>
                    </a:cubicBezTo>
                    <a:cubicBezTo>
                      <a:pt x="510427" y="273835"/>
                      <a:pt x="495418" y="249590"/>
                      <a:pt x="464245" y="214954"/>
                    </a:cubicBezTo>
                    <a:cubicBezTo>
                      <a:pt x="433072" y="180318"/>
                      <a:pt x="361491" y="126054"/>
                      <a:pt x="332627" y="90263"/>
                    </a:cubicBezTo>
                    <a:cubicBezTo>
                      <a:pt x="303763" y="54472"/>
                      <a:pt x="323390" y="3672"/>
                      <a:pt x="291063" y="208"/>
                    </a:cubicBezTo>
                    <a:cubicBezTo>
                      <a:pt x="258736" y="-3256"/>
                      <a:pt x="175608" y="37154"/>
                      <a:pt x="138663" y="69481"/>
                    </a:cubicBezTo>
                    <a:cubicBezTo>
                      <a:pt x="101718" y="101808"/>
                      <a:pt x="80935" y="146836"/>
                      <a:pt x="69390" y="194172"/>
                    </a:cubicBezTo>
                    <a:cubicBezTo>
                      <a:pt x="57844" y="241508"/>
                      <a:pt x="74008" y="301545"/>
                      <a:pt x="69390" y="353499"/>
                    </a:cubicBezTo>
                    <a:cubicBezTo>
                      <a:pt x="64772" y="405453"/>
                      <a:pt x="53226" y="459717"/>
                      <a:pt x="41681" y="505899"/>
                    </a:cubicBezTo>
                    <a:cubicBezTo>
                      <a:pt x="30136" y="552081"/>
                      <a:pt x="1272" y="583254"/>
                      <a:pt x="118" y="630590"/>
                    </a:cubicBezTo>
                    <a:cubicBezTo>
                      <a:pt x="-1036" y="677926"/>
                      <a:pt x="5891" y="741427"/>
                      <a:pt x="34754" y="789918"/>
                    </a:cubicBezTo>
                    <a:cubicBezTo>
                      <a:pt x="63617" y="838409"/>
                      <a:pt x="136354" y="898445"/>
                      <a:pt x="173299" y="921536"/>
                    </a:cubicBezTo>
                    <a:cubicBezTo>
                      <a:pt x="210244" y="944627"/>
                      <a:pt x="242572" y="950399"/>
                      <a:pt x="256427" y="928463"/>
                    </a:cubicBezTo>
                    <a:cubicBezTo>
                      <a:pt x="270282" y="906527"/>
                      <a:pt x="246036" y="831482"/>
                      <a:pt x="256427" y="789918"/>
                    </a:cubicBezTo>
                    <a:cubicBezTo>
                      <a:pt x="266818" y="748354"/>
                      <a:pt x="270281" y="725263"/>
                      <a:pt x="318772" y="679081"/>
                    </a:cubicBezTo>
                    <a:cubicBezTo>
                      <a:pt x="367263" y="632899"/>
                      <a:pt x="513890" y="545154"/>
                      <a:pt x="547372" y="492045"/>
                    </a:cubicBezTo>
                    <a:close/>
                  </a:path>
                </a:pathLst>
              </a:custGeom>
              <a:noFill/>
              <a:ln w="508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  <p:sp>
            <p:nvSpPr>
              <p:cNvPr id="8" name="Frihåndsform 7"/>
              <p:cNvSpPr/>
              <p:nvPr/>
            </p:nvSpPr>
            <p:spPr>
              <a:xfrm>
                <a:off x="2008894" y="3849366"/>
                <a:ext cx="1360359" cy="1375770"/>
              </a:xfrm>
              <a:custGeom>
                <a:avLst/>
                <a:gdLst>
                  <a:gd name="connsiteX0" fmla="*/ 443361 w 1360359"/>
                  <a:gd name="connsiteY0" fmla="*/ 16052 h 1375770"/>
                  <a:gd name="connsiteX1" fmla="*/ 290961 w 1360359"/>
                  <a:gd name="connsiteY1" fmla="*/ 161525 h 1375770"/>
                  <a:gd name="connsiteX2" fmla="*/ 277106 w 1360359"/>
                  <a:gd name="connsiteY2" fmla="*/ 355489 h 1375770"/>
                  <a:gd name="connsiteX3" fmla="*/ 277106 w 1360359"/>
                  <a:gd name="connsiteY3" fmla="*/ 494034 h 1375770"/>
                  <a:gd name="connsiteX4" fmla="*/ 152415 w 1360359"/>
                  <a:gd name="connsiteY4" fmla="*/ 535598 h 1375770"/>
                  <a:gd name="connsiteX5" fmla="*/ 83142 w 1360359"/>
                  <a:gd name="connsiteY5" fmla="*/ 597943 h 1375770"/>
                  <a:gd name="connsiteX6" fmla="*/ 6942 w 1360359"/>
                  <a:gd name="connsiteY6" fmla="*/ 701852 h 1375770"/>
                  <a:gd name="connsiteX7" fmla="*/ 62361 w 1360359"/>
                  <a:gd name="connsiteY7" fmla="*/ 778052 h 1375770"/>
                  <a:gd name="connsiteX8" fmla="*/ 15 w 1360359"/>
                  <a:gd name="connsiteY8" fmla="*/ 847325 h 1375770"/>
                  <a:gd name="connsiteX9" fmla="*/ 69288 w 1360359"/>
                  <a:gd name="connsiteY9" fmla="*/ 909670 h 1375770"/>
                  <a:gd name="connsiteX10" fmla="*/ 173197 w 1360359"/>
                  <a:gd name="connsiteY10" fmla="*/ 833470 h 1375770"/>
                  <a:gd name="connsiteX11" fmla="*/ 284033 w 1360359"/>
                  <a:gd name="connsiteY11" fmla="*/ 937379 h 1375770"/>
                  <a:gd name="connsiteX12" fmla="*/ 318670 w 1360359"/>
                  <a:gd name="connsiteY12" fmla="*/ 1013579 h 1375770"/>
                  <a:gd name="connsiteX13" fmla="*/ 471070 w 1360359"/>
                  <a:gd name="connsiteY13" fmla="*/ 985870 h 1375770"/>
                  <a:gd name="connsiteX14" fmla="*/ 581906 w 1360359"/>
                  <a:gd name="connsiteY14" fmla="*/ 875034 h 1375770"/>
                  <a:gd name="connsiteX15" fmla="*/ 477997 w 1360359"/>
                  <a:gd name="connsiteY15" fmla="*/ 784979 h 1375770"/>
                  <a:gd name="connsiteX16" fmla="*/ 464142 w 1360359"/>
                  <a:gd name="connsiteY16" fmla="*/ 653361 h 1375770"/>
                  <a:gd name="connsiteX17" fmla="*/ 637324 w 1360359"/>
                  <a:gd name="connsiteY17" fmla="*/ 597943 h 1375770"/>
                  <a:gd name="connsiteX18" fmla="*/ 810506 w 1360359"/>
                  <a:gd name="connsiteY18" fmla="*/ 521743 h 1375770"/>
                  <a:gd name="connsiteX19" fmla="*/ 796651 w 1360359"/>
                  <a:gd name="connsiteY19" fmla="*/ 611798 h 1375770"/>
                  <a:gd name="connsiteX20" fmla="*/ 789724 w 1360359"/>
                  <a:gd name="connsiteY20" fmla="*/ 715707 h 1375770"/>
                  <a:gd name="connsiteX21" fmla="*/ 865924 w 1360359"/>
                  <a:gd name="connsiteY21" fmla="*/ 771125 h 1375770"/>
                  <a:gd name="connsiteX22" fmla="*/ 727379 w 1360359"/>
                  <a:gd name="connsiteY22" fmla="*/ 923525 h 1375770"/>
                  <a:gd name="connsiteX23" fmla="*/ 734306 w 1360359"/>
                  <a:gd name="connsiteY23" fmla="*/ 1034361 h 1375770"/>
                  <a:gd name="connsiteX24" fmla="*/ 581906 w 1360359"/>
                  <a:gd name="connsiteY24" fmla="*/ 1041289 h 1375770"/>
                  <a:gd name="connsiteX25" fmla="*/ 561124 w 1360359"/>
                  <a:gd name="connsiteY25" fmla="*/ 1179834 h 1375770"/>
                  <a:gd name="connsiteX26" fmla="*/ 595761 w 1360359"/>
                  <a:gd name="connsiteY26" fmla="*/ 1332234 h 1375770"/>
                  <a:gd name="connsiteX27" fmla="*/ 644251 w 1360359"/>
                  <a:gd name="connsiteY27" fmla="*/ 1373798 h 1375770"/>
                  <a:gd name="connsiteX28" fmla="*/ 748161 w 1360359"/>
                  <a:gd name="connsiteY28" fmla="*/ 1283743 h 1375770"/>
                  <a:gd name="connsiteX29" fmla="*/ 741233 w 1360359"/>
                  <a:gd name="connsiteY29" fmla="*/ 1172907 h 1375770"/>
                  <a:gd name="connsiteX30" fmla="*/ 831288 w 1360359"/>
                  <a:gd name="connsiteY30" fmla="*/ 1138270 h 1375770"/>
                  <a:gd name="connsiteX31" fmla="*/ 997542 w 1360359"/>
                  <a:gd name="connsiteY31" fmla="*/ 1221398 h 1375770"/>
                  <a:gd name="connsiteX32" fmla="*/ 1136088 w 1360359"/>
                  <a:gd name="connsiteY32" fmla="*/ 1186761 h 1375770"/>
                  <a:gd name="connsiteX33" fmla="*/ 1239997 w 1360359"/>
                  <a:gd name="connsiteY33" fmla="*/ 1068998 h 1375770"/>
                  <a:gd name="connsiteX34" fmla="*/ 1357761 w 1360359"/>
                  <a:gd name="connsiteY34" fmla="*/ 881961 h 1375770"/>
                  <a:gd name="connsiteX35" fmla="*/ 1309270 w 1360359"/>
                  <a:gd name="connsiteY35" fmla="*/ 646434 h 1375770"/>
                  <a:gd name="connsiteX36" fmla="*/ 1170724 w 1360359"/>
                  <a:gd name="connsiteY36" fmla="*/ 570234 h 1375770"/>
                  <a:gd name="connsiteX37" fmla="*/ 1046033 w 1360359"/>
                  <a:gd name="connsiteY37" fmla="*/ 597943 h 1375770"/>
                  <a:gd name="connsiteX38" fmla="*/ 1039106 w 1360359"/>
                  <a:gd name="connsiteY38" fmla="*/ 445543 h 1375770"/>
                  <a:gd name="connsiteX39" fmla="*/ 983688 w 1360359"/>
                  <a:gd name="connsiteY39" fmla="*/ 216943 h 1375770"/>
                  <a:gd name="connsiteX40" fmla="*/ 872851 w 1360359"/>
                  <a:gd name="connsiteY40" fmla="*/ 147670 h 1375770"/>
                  <a:gd name="connsiteX41" fmla="*/ 713524 w 1360359"/>
                  <a:gd name="connsiteY41" fmla="*/ 182307 h 1375770"/>
                  <a:gd name="connsiteX42" fmla="*/ 630397 w 1360359"/>
                  <a:gd name="connsiteY42" fmla="*/ 189234 h 1375770"/>
                  <a:gd name="connsiteX43" fmla="*/ 630397 w 1360359"/>
                  <a:gd name="connsiteY43" fmla="*/ 57616 h 1375770"/>
                  <a:gd name="connsiteX44" fmla="*/ 588833 w 1360359"/>
                  <a:gd name="connsiteY44" fmla="*/ 9125 h 1375770"/>
                  <a:gd name="connsiteX45" fmla="*/ 443361 w 1360359"/>
                  <a:gd name="connsiteY45" fmla="*/ 16052 h 1375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1360359" h="1375770">
                    <a:moveTo>
                      <a:pt x="443361" y="16052"/>
                    </a:moveTo>
                    <a:cubicBezTo>
                      <a:pt x="393716" y="41452"/>
                      <a:pt x="318670" y="104952"/>
                      <a:pt x="290961" y="161525"/>
                    </a:cubicBezTo>
                    <a:cubicBezTo>
                      <a:pt x="263252" y="218098"/>
                      <a:pt x="279415" y="300071"/>
                      <a:pt x="277106" y="355489"/>
                    </a:cubicBezTo>
                    <a:cubicBezTo>
                      <a:pt x="274797" y="410907"/>
                      <a:pt x="297888" y="464016"/>
                      <a:pt x="277106" y="494034"/>
                    </a:cubicBezTo>
                    <a:cubicBezTo>
                      <a:pt x="256324" y="524052"/>
                      <a:pt x="184742" y="518280"/>
                      <a:pt x="152415" y="535598"/>
                    </a:cubicBezTo>
                    <a:cubicBezTo>
                      <a:pt x="120088" y="552916"/>
                      <a:pt x="107387" y="570234"/>
                      <a:pt x="83142" y="597943"/>
                    </a:cubicBezTo>
                    <a:cubicBezTo>
                      <a:pt x="58897" y="625652"/>
                      <a:pt x="10405" y="671834"/>
                      <a:pt x="6942" y="701852"/>
                    </a:cubicBezTo>
                    <a:cubicBezTo>
                      <a:pt x="3479" y="731870"/>
                      <a:pt x="63515" y="753807"/>
                      <a:pt x="62361" y="778052"/>
                    </a:cubicBezTo>
                    <a:cubicBezTo>
                      <a:pt x="61207" y="802297"/>
                      <a:pt x="-1140" y="825389"/>
                      <a:pt x="15" y="847325"/>
                    </a:cubicBezTo>
                    <a:cubicBezTo>
                      <a:pt x="1169" y="869261"/>
                      <a:pt x="40424" y="911979"/>
                      <a:pt x="69288" y="909670"/>
                    </a:cubicBezTo>
                    <a:cubicBezTo>
                      <a:pt x="98152" y="907361"/>
                      <a:pt x="137406" y="828852"/>
                      <a:pt x="173197" y="833470"/>
                    </a:cubicBezTo>
                    <a:cubicBezTo>
                      <a:pt x="208988" y="838088"/>
                      <a:pt x="259788" y="907361"/>
                      <a:pt x="284033" y="937379"/>
                    </a:cubicBezTo>
                    <a:cubicBezTo>
                      <a:pt x="308278" y="967397"/>
                      <a:pt x="287497" y="1005497"/>
                      <a:pt x="318670" y="1013579"/>
                    </a:cubicBezTo>
                    <a:cubicBezTo>
                      <a:pt x="349843" y="1021661"/>
                      <a:pt x="427197" y="1008961"/>
                      <a:pt x="471070" y="985870"/>
                    </a:cubicBezTo>
                    <a:cubicBezTo>
                      <a:pt x="514943" y="962779"/>
                      <a:pt x="580752" y="908516"/>
                      <a:pt x="581906" y="875034"/>
                    </a:cubicBezTo>
                    <a:cubicBezTo>
                      <a:pt x="583060" y="841552"/>
                      <a:pt x="497624" y="821924"/>
                      <a:pt x="477997" y="784979"/>
                    </a:cubicBezTo>
                    <a:cubicBezTo>
                      <a:pt x="458370" y="748034"/>
                      <a:pt x="437587" y="684534"/>
                      <a:pt x="464142" y="653361"/>
                    </a:cubicBezTo>
                    <a:cubicBezTo>
                      <a:pt x="490697" y="622188"/>
                      <a:pt x="579597" y="619879"/>
                      <a:pt x="637324" y="597943"/>
                    </a:cubicBezTo>
                    <a:cubicBezTo>
                      <a:pt x="695051" y="576007"/>
                      <a:pt x="783952" y="519434"/>
                      <a:pt x="810506" y="521743"/>
                    </a:cubicBezTo>
                    <a:cubicBezTo>
                      <a:pt x="837061" y="524052"/>
                      <a:pt x="800115" y="579471"/>
                      <a:pt x="796651" y="611798"/>
                    </a:cubicBezTo>
                    <a:cubicBezTo>
                      <a:pt x="793187" y="644125"/>
                      <a:pt x="778179" y="689153"/>
                      <a:pt x="789724" y="715707"/>
                    </a:cubicBezTo>
                    <a:cubicBezTo>
                      <a:pt x="801269" y="742261"/>
                      <a:pt x="876315" y="736489"/>
                      <a:pt x="865924" y="771125"/>
                    </a:cubicBezTo>
                    <a:cubicBezTo>
                      <a:pt x="855533" y="805761"/>
                      <a:pt x="749315" y="879652"/>
                      <a:pt x="727379" y="923525"/>
                    </a:cubicBezTo>
                    <a:cubicBezTo>
                      <a:pt x="705443" y="967398"/>
                      <a:pt x="758551" y="1014734"/>
                      <a:pt x="734306" y="1034361"/>
                    </a:cubicBezTo>
                    <a:cubicBezTo>
                      <a:pt x="710061" y="1053988"/>
                      <a:pt x="610770" y="1017044"/>
                      <a:pt x="581906" y="1041289"/>
                    </a:cubicBezTo>
                    <a:cubicBezTo>
                      <a:pt x="553042" y="1065535"/>
                      <a:pt x="558815" y="1131343"/>
                      <a:pt x="561124" y="1179834"/>
                    </a:cubicBezTo>
                    <a:cubicBezTo>
                      <a:pt x="563433" y="1228325"/>
                      <a:pt x="581907" y="1299907"/>
                      <a:pt x="595761" y="1332234"/>
                    </a:cubicBezTo>
                    <a:cubicBezTo>
                      <a:pt x="609615" y="1364561"/>
                      <a:pt x="618851" y="1381880"/>
                      <a:pt x="644251" y="1373798"/>
                    </a:cubicBezTo>
                    <a:cubicBezTo>
                      <a:pt x="669651" y="1365716"/>
                      <a:pt x="731997" y="1317225"/>
                      <a:pt x="748161" y="1283743"/>
                    </a:cubicBezTo>
                    <a:cubicBezTo>
                      <a:pt x="764325" y="1250261"/>
                      <a:pt x="727379" y="1197152"/>
                      <a:pt x="741233" y="1172907"/>
                    </a:cubicBezTo>
                    <a:cubicBezTo>
                      <a:pt x="755087" y="1148662"/>
                      <a:pt x="788570" y="1130188"/>
                      <a:pt x="831288" y="1138270"/>
                    </a:cubicBezTo>
                    <a:cubicBezTo>
                      <a:pt x="874006" y="1146352"/>
                      <a:pt x="946742" y="1213316"/>
                      <a:pt x="997542" y="1221398"/>
                    </a:cubicBezTo>
                    <a:cubicBezTo>
                      <a:pt x="1048342" y="1229480"/>
                      <a:pt x="1095679" y="1212161"/>
                      <a:pt x="1136088" y="1186761"/>
                    </a:cubicBezTo>
                    <a:cubicBezTo>
                      <a:pt x="1176497" y="1161361"/>
                      <a:pt x="1203052" y="1119798"/>
                      <a:pt x="1239997" y="1068998"/>
                    </a:cubicBezTo>
                    <a:cubicBezTo>
                      <a:pt x="1276942" y="1018198"/>
                      <a:pt x="1346216" y="952388"/>
                      <a:pt x="1357761" y="881961"/>
                    </a:cubicBezTo>
                    <a:cubicBezTo>
                      <a:pt x="1369307" y="811534"/>
                      <a:pt x="1340443" y="698388"/>
                      <a:pt x="1309270" y="646434"/>
                    </a:cubicBezTo>
                    <a:cubicBezTo>
                      <a:pt x="1278097" y="594480"/>
                      <a:pt x="1214597" y="578316"/>
                      <a:pt x="1170724" y="570234"/>
                    </a:cubicBezTo>
                    <a:cubicBezTo>
                      <a:pt x="1126851" y="562152"/>
                      <a:pt x="1067969" y="618725"/>
                      <a:pt x="1046033" y="597943"/>
                    </a:cubicBezTo>
                    <a:cubicBezTo>
                      <a:pt x="1024097" y="577161"/>
                      <a:pt x="1049497" y="509043"/>
                      <a:pt x="1039106" y="445543"/>
                    </a:cubicBezTo>
                    <a:cubicBezTo>
                      <a:pt x="1028715" y="382043"/>
                      <a:pt x="1011397" y="266589"/>
                      <a:pt x="983688" y="216943"/>
                    </a:cubicBezTo>
                    <a:cubicBezTo>
                      <a:pt x="955979" y="167298"/>
                      <a:pt x="917878" y="153443"/>
                      <a:pt x="872851" y="147670"/>
                    </a:cubicBezTo>
                    <a:cubicBezTo>
                      <a:pt x="827824" y="141897"/>
                      <a:pt x="753933" y="175380"/>
                      <a:pt x="713524" y="182307"/>
                    </a:cubicBezTo>
                    <a:cubicBezTo>
                      <a:pt x="673115" y="189234"/>
                      <a:pt x="644251" y="210016"/>
                      <a:pt x="630397" y="189234"/>
                    </a:cubicBezTo>
                    <a:cubicBezTo>
                      <a:pt x="616543" y="168452"/>
                      <a:pt x="637324" y="87634"/>
                      <a:pt x="630397" y="57616"/>
                    </a:cubicBezTo>
                    <a:cubicBezTo>
                      <a:pt x="623470" y="27598"/>
                      <a:pt x="615387" y="17207"/>
                      <a:pt x="588833" y="9125"/>
                    </a:cubicBezTo>
                    <a:cubicBezTo>
                      <a:pt x="562279" y="1043"/>
                      <a:pt x="493006" y="-9348"/>
                      <a:pt x="443361" y="16052"/>
                    </a:cubicBezTo>
                    <a:close/>
                  </a:path>
                </a:pathLst>
              </a:custGeom>
              <a:noFill/>
              <a:ln w="508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b-NO"/>
              </a:p>
            </p:txBody>
          </p:sp>
        </p:grpSp>
      </p:grpSp>
      <p:sp>
        <p:nvSpPr>
          <p:cNvPr id="11" name="Bildeforklaring formet som en sky 10"/>
          <p:cNvSpPr/>
          <p:nvPr/>
        </p:nvSpPr>
        <p:spPr>
          <a:xfrm>
            <a:off x="5652120" y="4377433"/>
            <a:ext cx="2244686" cy="1008112"/>
          </a:xfrm>
          <a:prstGeom prst="cloudCallout">
            <a:avLst>
              <a:gd name="adj1" fmla="val -114095"/>
              <a:gd name="adj2" fmla="val -116547"/>
            </a:avLst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Materiale?</a:t>
            </a:r>
            <a:endParaRPr lang="nb-NO" sz="16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3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Hvordan styre kvalitet?</a:t>
            </a:r>
            <a:endParaRPr lang="nb-NO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9" name="Lyd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3210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575"/>
    </mc:Choice>
    <mc:Fallback>
      <p:transition spd="slow" advTm="875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539552" y="1628800"/>
            <a:ext cx="8208912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2000">
              <a:lnSpc>
                <a:spcPct val="150000"/>
              </a:lnSpc>
            </a:pPr>
            <a:r>
              <a:rPr lang="nb-NO" sz="2800" dirty="0">
                <a:latin typeface="Andalus" panose="02020603050405020304" pitchFamily="18" charset="-78"/>
                <a:cs typeface="Andalus" panose="02020603050405020304" pitchFamily="18" charset="-78"/>
              </a:rPr>
              <a:t>U</a:t>
            </a: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tfordringer </a:t>
            </a:r>
            <a:r>
              <a:rPr lang="nb-NO" sz="2800" dirty="0">
                <a:latin typeface="Andalus" panose="02020603050405020304" pitchFamily="18" charset="-78"/>
                <a:cs typeface="Andalus" panose="02020603050405020304" pitchFamily="18" charset="-78"/>
              </a:rPr>
              <a:t>som en inventør møter i felt </a:t>
            </a: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kan </a:t>
            </a:r>
            <a:r>
              <a:rPr lang="nb-NO" sz="2800" dirty="0">
                <a:latin typeface="Andalus" panose="02020603050405020304" pitchFamily="18" charset="-78"/>
                <a:cs typeface="Andalus" panose="02020603050405020304" pitchFamily="18" charset="-78"/>
              </a:rPr>
              <a:t>variere svært mye mellom ulike prosjekter, avhengig av blant annet:</a:t>
            </a:r>
            <a:endParaRPr lang="en-US" sz="2800" dirty="0">
              <a:latin typeface="Andalus" panose="02020603050405020304" pitchFamily="18" charset="-78"/>
              <a:cs typeface="Andalus" panose="02020603050405020304" pitchFamily="18" charset="-78"/>
            </a:endParaRPr>
          </a:p>
          <a:p>
            <a:pPr marL="7092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2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kartleggingsområdet</a:t>
            </a:r>
          </a:p>
          <a:p>
            <a:pPr marL="7092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2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materialet</a:t>
            </a:r>
          </a:p>
          <a:p>
            <a:pPr marL="7092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2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utstyret og metodikken</a:t>
            </a:r>
          </a:p>
          <a:p>
            <a:pPr marL="709200" lvl="1" indent="-3429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b-NO" sz="2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inventøren</a:t>
            </a:r>
            <a:endParaRPr lang="en-US" sz="26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5" name="Tittel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En titt på vanlige utfordringer</a:t>
            </a:r>
            <a:endParaRPr lang="nb-NO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6146" name="Picture 2" descr="Bilderesultat for dekningskart 4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990"/>
          <a:stretch/>
        </p:blipFill>
        <p:spPr bwMode="auto">
          <a:xfrm>
            <a:off x="4716016" y="3300203"/>
            <a:ext cx="3864013" cy="2649077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42721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537"/>
    </mc:Choice>
    <mc:Fallback>
      <p:transition spd="slow" advTm="925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814" y="0"/>
            <a:ext cx="5153186" cy="3428999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" name="Bild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429000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14000" contras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4572000" cy="3429000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6" name="TekstSylinder 5"/>
          <p:cNvSpPr txBox="1"/>
          <p:nvPr/>
        </p:nvSpPr>
        <p:spPr>
          <a:xfrm>
            <a:off x="107504" y="6536377"/>
            <a:ext cx="25202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Foto: Anders Bryn, Reisadalen, Troms</a:t>
            </a:r>
            <a:endParaRPr lang="nb-NO" sz="1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107504" y="2996952"/>
            <a:ext cx="25202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Foto: Anders Bryn, </a:t>
            </a:r>
            <a:r>
              <a:rPr lang="nb-NO" sz="1000" dirty="0" err="1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Glofyken,Rendalen</a:t>
            </a:r>
            <a:endParaRPr lang="nb-NO" sz="1000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8" name="Bilde 7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10000" contrast="1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4572000" cy="3429000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9" name="TekstSylinder 8"/>
          <p:cNvSpPr txBox="1"/>
          <p:nvPr/>
        </p:nvSpPr>
        <p:spPr>
          <a:xfrm>
            <a:off x="6372200" y="6525344"/>
            <a:ext cx="26642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Foto: Anders Bryn, </a:t>
            </a:r>
            <a:r>
              <a:rPr lang="nb-NO" sz="1000" dirty="0" err="1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Manndalen</a:t>
            </a:r>
            <a:r>
              <a:rPr lang="nb-NO" sz="10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, Troms</a:t>
            </a:r>
            <a:endParaRPr lang="nb-NO" sz="1000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2" name="TekstSylinder 11"/>
          <p:cNvSpPr txBox="1"/>
          <p:nvPr/>
        </p:nvSpPr>
        <p:spPr>
          <a:xfrm>
            <a:off x="4716016" y="116632"/>
            <a:ext cx="280831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Foto: Anders Bryn, Froan, Sør-Trøndelag</a:t>
            </a:r>
            <a:endParaRPr lang="nb-NO" sz="1000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0178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5244"/>
    </mc:Choice>
    <mc:Fallback>
      <p:transition spd="slow" advTm="1252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Bilde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25" b="5443"/>
          <a:stretch>
            <a:fillRect/>
          </a:stretch>
        </p:blipFill>
        <p:spPr bwMode="auto">
          <a:xfrm>
            <a:off x="1223649" y="188640"/>
            <a:ext cx="6660719" cy="3187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e 5"/>
          <p:cNvPicPr/>
          <p:nvPr/>
        </p:nvPicPr>
        <p:blipFill rotWithShape="1">
          <a:blip r:embed="rId6"/>
          <a:srcRect t="10205" b="5668"/>
          <a:stretch/>
        </p:blipFill>
        <p:spPr bwMode="auto">
          <a:xfrm>
            <a:off x="1223649" y="3501009"/>
            <a:ext cx="6660719" cy="31683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kstSylinder 3"/>
          <p:cNvSpPr txBox="1"/>
          <p:nvPr/>
        </p:nvSpPr>
        <p:spPr>
          <a:xfrm>
            <a:off x="179512" y="5733256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Flyfoto: Norge</a:t>
            </a:r>
          </a:p>
          <a:p>
            <a:r>
              <a:rPr lang="nb-NO" sz="12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 bilder</a:t>
            </a:r>
            <a:endParaRPr lang="nb-NO" sz="12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9958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092"/>
    </mc:Choice>
    <mc:Fallback>
      <p:transition spd="slow" advTm="1000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11">
            <a:extLst>
              <a:ext uri="{FF2B5EF4-FFF2-40B4-BE49-F238E27FC236}">
                <a16:creationId xmlns="" xmlns:a16="http://schemas.microsoft.com/office/drawing/2014/main" id="{0564E248-7C02-4E4C-891C-FADE31E459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724" r="42029" b="3"/>
          <a:stretch/>
        </p:blipFill>
        <p:spPr>
          <a:xfrm>
            <a:off x="5652120" y="354119"/>
            <a:ext cx="3168352" cy="6171225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Bild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54119"/>
            <a:ext cx="5004047" cy="3327158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124" name="Picture 4" descr="Bilderesultat for WATER ON TOUGHPAD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979"/>
          <a:stretch/>
        </p:blipFill>
        <p:spPr bwMode="auto">
          <a:xfrm>
            <a:off x="323528" y="3789040"/>
            <a:ext cx="5004047" cy="2735694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Sylinder 7"/>
          <p:cNvSpPr txBox="1"/>
          <p:nvPr/>
        </p:nvSpPr>
        <p:spPr>
          <a:xfrm>
            <a:off x="323528" y="332656"/>
            <a:ext cx="26642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Foto: Anders Bryn, Sappen, Troms</a:t>
            </a:r>
            <a:endParaRPr lang="nb-NO" sz="1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6097850" y="380959"/>
            <a:ext cx="26642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Foto: Michal </a:t>
            </a:r>
            <a:r>
              <a:rPr lang="nb-NO" sz="1000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Torma</a:t>
            </a:r>
            <a:endParaRPr lang="nb-NO" sz="1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861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819"/>
    </mc:Choice>
    <mc:Fallback>
      <p:transition spd="slow" advTm="468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i.imgur.com/xuw97QZ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50763" cy="421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s-media-cache-ak0.pinimg.com/736x/11/1b/04/111b047dedaf140fcda05af7921cf84c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713" y="0"/>
            <a:ext cx="458628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://bloggfiler.no/elisabethgimsoy.blogg.no/images/545405-9-130020321968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2" t="39630" r="23472" b="11185"/>
          <a:stretch/>
        </p:blipFill>
        <p:spPr bwMode="auto">
          <a:xfrm>
            <a:off x="0" y="4214598"/>
            <a:ext cx="4557713" cy="264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025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063"/>
    </mc:Choice>
    <mc:Fallback>
      <p:transition spd="slow" advTm="790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1916832"/>
            <a:ext cx="8496944" cy="230425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Etablere et system for logikk ved vanskelige valg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Lage felles kjøreregler for kartlegging</a:t>
            </a:r>
          </a:p>
        </p:txBody>
      </p:sp>
      <p:sp>
        <p:nvSpPr>
          <p:cNvPr id="5" name="Tittel 1"/>
          <p:cNvSpPr>
            <a:spLocks noGrp="1"/>
          </p:cNvSpPr>
          <p:nvPr>
            <p:ph type="title"/>
          </p:nvPr>
        </p:nvSpPr>
        <p:spPr>
          <a:xfrm>
            <a:off x="457200" y="634678"/>
            <a:ext cx="8229600" cy="106613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Hvordan styrke kvalitet? </a:t>
            </a:r>
            <a:r>
              <a:rPr lang="nb-NO" sz="4000" b="1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Svar 1</a:t>
            </a:r>
            <a:endParaRPr lang="nb-NO" sz="4000" b="1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7" r="10434" b="30608"/>
          <a:stretch/>
        </p:blipFill>
        <p:spPr bwMode="auto">
          <a:xfrm>
            <a:off x="251520" y="4005064"/>
            <a:ext cx="8630794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03183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8366"/>
    </mc:Choice>
    <mc:Fallback>
      <p:transition spd="slow" advTm="1183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23528" y="1844824"/>
            <a:ext cx="8496944" cy="172819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Ha et system for å harmonisering alle kartleggerne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Øve sammen i felt – bli enige – akseptere en standard</a:t>
            </a:r>
          </a:p>
        </p:txBody>
      </p:sp>
      <p:sp>
        <p:nvSpPr>
          <p:cNvPr id="5" name="Tittel 1"/>
          <p:cNvSpPr>
            <a:spLocks noGrp="1"/>
          </p:cNvSpPr>
          <p:nvPr>
            <p:ph type="title"/>
          </p:nvPr>
        </p:nvSpPr>
        <p:spPr>
          <a:xfrm>
            <a:off x="457200" y="490662"/>
            <a:ext cx="8229600" cy="106613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Hvordan styrke kvalitet? </a:t>
            </a:r>
            <a:r>
              <a:rPr lang="nb-NO" sz="4000" b="1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Svar 2</a:t>
            </a:r>
            <a:endParaRPr lang="nb-NO" sz="4000" b="1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56" t="10653" r="9167" b="36148"/>
          <a:stretch/>
        </p:blipFill>
        <p:spPr>
          <a:xfrm>
            <a:off x="5383413" y="3501008"/>
            <a:ext cx="3365051" cy="2500640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80"/>
          <a:stretch/>
        </p:blipFill>
        <p:spPr bwMode="auto">
          <a:xfrm>
            <a:off x="1403648" y="3429000"/>
            <a:ext cx="3182350" cy="3054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ktangel 5"/>
          <p:cNvSpPr/>
          <p:nvPr/>
        </p:nvSpPr>
        <p:spPr>
          <a:xfrm>
            <a:off x="107504" y="6483530"/>
            <a:ext cx="86409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Andalus" panose="02020603050405020304" pitchFamily="18" charset="-78"/>
                <a:cs typeface="Andalus" panose="02020603050405020304" pitchFamily="18" charset="-78"/>
                <a:hlinkClick r:id="rId6"/>
              </a:rPr>
              <a:t>http://www.kartogplan.no/Artikler/KP4-2018/Opplaering%20av%20nye%20feltkartleggere.pdf</a:t>
            </a:r>
            <a:endParaRPr lang="nb-NO" sz="12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Lyd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965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8771"/>
    </mc:Choice>
    <mc:Fallback>
      <p:transition spd="slow" advTm="987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48420" y="1412777"/>
            <a:ext cx="5259684" cy="1224135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Tilrettelegge material og hjelpemidler</a:t>
            </a:r>
          </a:p>
        </p:txBody>
      </p:sp>
      <p:sp>
        <p:nvSpPr>
          <p:cNvPr id="5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Hvordan styrke kvalitet? </a:t>
            </a:r>
            <a:r>
              <a:rPr lang="nb-NO" sz="4000" b="1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Svar 3</a:t>
            </a:r>
            <a:endParaRPr lang="nb-NO" sz="4000" b="1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356" y="1198725"/>
            <a:ext cx="1116935" cy="1582203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Bild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9" t="8721" r="2029" b="6592"/>
          <a:stretch/>
        </p:blipFill>
        <p:spPr>
          <a:xfrm>
            <a:off x="4572000" y="1437679"/>
            <a:ext cx="1876622" cy="1271241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8" name="Picture 2" descr="http://www.geus.dk/departments/economic-geol/laboratories/flyfoto-pic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5373216"/>
            <a:ext cx="1846808" cy="1234004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ilde 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57"/>
          <a:stretch/>
        </p:blipFill>
        <p:spPr>
          <a:xfrm>
            <a:off x="6876256" y="3841889"/>
            <a:ext cx="1846808" cy="1387311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0" name="Plassholder for innhold 2"/>
          <p:cNvSpPr txBox="1">
            <a:spLocks/>
          </p:cNvSpPr>
          <p:nvPr/>
        </p:nvSpPr>
        <p:spPr>
          <a:xfrm>
            <a:off x="251520" y="2987095"/>
            <a:ext cx="5259684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Oppfølging i felt (feltansvarlig)</a:t>
            </a:r>
          </a:p>
        </p:txBody>
      </p:sp>
      <p:sp>
        <p:nvSpPr>
          <p:cNvPr id="11" name="Plassholder for innhold 2"/>
          <p:cNvSpPr txBox="1">
            <a:spLocks/>
          </p:cNvSpPr>
          <p:nvPr/>
        </p:nvSpPr>
        <p:spPr>
          <a:xfrm>
            <a:off x="220688" y="5870801"/>
            <a:ext cx="8496944" cy="8013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Kvalitetskontroll – med oppfølgende tiltak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21" b="7563"/>
          <a:stretch/>
        </p:blipFill>
        <p:spPr>
          <a:xfrm>
            <a:off x="467544" y="3746652"/>
            <a:ext cx="5043660" cy="1842588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3" name="TekstSylinder 12"/>
          <p:cNvSpPr txBox="1"/>
          <p:nvPr/>
        </p:nvSpPr>
        <p:spPr>
          <a:xfrm>
            <a:off x="151532" y="116632"/>
            <a:ext cx="2378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Alle foto: Anders Bryn</a:t>
            </a:r>
            <a:endParaRPr lang="nb-NO" sz="1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7170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7478"/>
    </mc:Choice>
    <mc:Fallback>
      <p:transition spd="slow" advTm="1374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48420" y="1961269"/>
            <a:ext cx="5259684" cy="79208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Kurs, både ute og inne</a:t>
            </a:r>
          </a:p>
        </p:txBody>
      </p:sp>
      <p:sp>
        <p:nvSpPr>
          <p:cNvPr id="5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Hvordan styrke kvalitet? </a:t>
            </a:r>
            <a:r>
              <a:rPr lang="nb-NO" sz="4000" b="1" dirty="0" smtClean="0">
                <a:solidFill>
                  <a:srgbClr val="FF0000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Svar 4</a:t>
            </a:r>
            <a:endParaRPr lang="nb-NO" sz="4000" b="1" dirty="0">
              <a:solidFill>
                <a:srgbClr val="FF0000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0" name="Plassholder for innhold 2"/>
          <p:cNvSpPr txBox="1">
            <a:spLocks/>
          </p:cNvSpPr>
          <p:nvPr/>
        </p:nvSpPr>
        <p:spPr>
          <a:xfrm>
            <a:off x="251519" y="3573016"/>
            <a:ext cx="7488833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6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Justere kursen basert på forskningsresultater / tester</a:t>
            </a:r>
          </a:p>
        </p:txBody>
      </p:sp>
      <p:pic>
        <p:nvPicPr>
          <p:cNvPr id="12" name="Picture 6" descr="http://blogg.bt.no/btbatt/files/2012/02/Klasserom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69"/>
          <a:stretch/>
        </p:blipFill>
        <p:spPr bwMode="auto">
          <a:xfrm>
            <a:off x="3985663" y="1537448"/>
            <a:ext cx="2026497" cy="1675527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Bild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911" y="1537449"/>
            <a:ext cx="2510561" cy="1675527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3" name="Picture 5" descr="C:\Users\heidrunu\Documents\PhD Valdres-prosjektet\NiN2.0\NiN2.0_Mapper1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3"/>
          <a:stretch/>
        </p:blipFill>
        <p:spPr bwMode="auto">
          <a:xfrm>
            <a:off x="441758" y="4343283"/>
            <a:ext cx="2961204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heidrunu\Documents\PhD Valdres-prosjektet\NiN2.0\NiN2.0_Mapper2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2" r="12028"/>
          <a:stretch/>
        </p:blipFill>
        <p:spPr bwMode="auto">
          <a:xfrm>
            <a:off x="3275856" y="4343283"/>
            <a:ext cx="2609198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heidrunu\Documents\PhD Valdres-prosjektet\NiN2.0\NiN2.0_Mapper3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" t="57" r="12218" b="-57"/>
          <a:stretch/>
        </p:blipFill>
        <p:spPr bwMode="auto">
          <a:xfrm>
            <a:off x="6212011" y="4343283"/>
            <a:ext cx="2608461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kstSylinder 15"/>
          <p:cNvSpPr txBox="1"/>
          <p:nvPr/>
        </p:nvSpPr>
        <p:spPr>
          <a:xfrm>
            <a:off x="6723816" y="6536377"/>
            <a:ext cx="2378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Kart: Heidrun A. Ullerud m. flere</a:t>
            </a:r>
            <a:endParaRPr lang="nb-NO" sz="1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6327129" y="3290500"/>
            <a:ext cx="2378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Foto: Anders Bryn</a:t>
            </a:r>
            <a:endParaRPr lang="nb-NO" sz="1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Lyd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84238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61"/>
    </mc:Choice>
    <mc:Fallback>
      <p:transition spd="slow" advTm="300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4" b="4954"/>
          <a:stretch/>
        </p:blipFill>
        <p:spPr bwMode="auto">
          <a:xfrm>
            <a:off x="539552" y="2986360"/>
            <a:ext cx="7920000" cy="368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74" b="4954"/>
          <a:stretch/>
        </p:blipFill>
        <p:spPr bwMode="auto">
          <a:xfrm>
            <a:off x="539552" y="2986360"/>
            <a:ext cx="7920000" cy="368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Ajourføring av kartdata</a:t>
            </a:r>
            <a:endParaRPr lang="nb-NO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7" name="Plassholder for innhold 2"/>
          <p:cNvSpPr>
            <a:spLocks noGrp="1"/>
          </p:cNvSpPr>
          <p:nvPr>
            <p:ph idx="1"/>
          </p:nvPr>
        </p:nvSpPr>
        <p:spPr>
          <a:xfrm>
            <a:off x="107504" y="1412776"/>
            <a:ext cx="4834880" cy="136815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Hvor dynamisk er systemet?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Hva er det som er registrert?</a:t>
            </a:r>
          </a:p>
        </p:txBody>
      </p:sp>
      <p:sp>
        <p:nvSpPr>
          <p:cNvPr id="8" name="Plassholder for innhold 2"/>
          <p:cNvSpPr txBox="1">
            <a:spLocks/>
          </p:cNvSpPr>
          <p:nvPr/>
        </p:nvSpPr>
        <p:spPr>
          <a:xfrm>
            <a:off x="4179788" y="1412775"/>
            <a:ext cx="4834880" cy="1368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Hvor gamle er registreringene?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Er deler av kartserien oppdatert?</a:t>
            </a:r>
          </a:p>
        </p:txBody>
      </p:sp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9913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0022"/>
    </mc:Choice>
    <mc:Fallback>
      <p:transition spd="slow" advTm="120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17240" y="476673"/>
            <a:ext cx="7715200" cy="1800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Hvor lang levetid har et naturtypekart?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Hvor ofte bør et naturtypekart ajourføres?</a:t>
            </a:r>
          </a:p>
        </p:txBody>
      </p:sp>
      <p:pic>
        <p:nvPicPr>
          <p:cNvPr id="2052" name="Picture 4" descr="Bilderesultat for Oskar Puschman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558683"/>
            <a:ext cx="2688859" cy="3565228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Bilderesultat for Oskar Puschman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2546449"/>
            <a:ext cx="2383954" cy="3598421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Bilderesultat for Oskar Puschmann refoto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46449"/>
            <a:ext cx="2608855" cy="3598421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kstSylinder 4"/>
          <p:cNvSpPr txBox="1"/>
          <p:nvPr/>
        </p:nvSpPr>
        <p:spPr>
          <a:xfrm>
            <a:off x="6372200" y="2276872"/>
            <a:ext cx="22445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200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Alle foto: Oskar Puschmann</a:t>
            </a:r>
            <a:endParaRPr lang="nb-NO" sz="1200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970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489"/>
    </mc:Choice>
    <mc:Fallback>
      <p:transition spd="slow" advTm="87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418654"/>
            <a:ext cx="8229600" cy="706090"/>
          </a:xfrm>
        </p:spPr>
        <p:txBody>
          <a:bodyPr/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Ja, det er behov for kvalitetskontroll</a:t>
            </a:r>
            <a:endParaRPr lang="nb-NO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" name="Picture 5" descr="C:\Users\heidrunu\Documents\PhD Valdres-prosjektet\NiN2.0\NiN2.0_Mapper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3"/>
          <a:stretch/>
        </p:blipFill>
        <p:spPr bwMode="auto">
          <a:xfrm>
            <a:off x="441758" y="4343283"/>
            <a:ext cx="2961204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heidrunu\Documents\PhD Valdres-prosjektet\NiN2.0\NiN2.0_Mapper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2" r="12028"/>
          <a:stretch/>
        </p:blipFill>
        <p:spPr bwMode="auto">
          <a:xfrm>
            <a:off x="3275856" y="4343283"/>
            <a:ext cx="2609198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heidrunu\Documents\PhD Valdres-prosjektet\NiN2.0\NiN2.0_Mapper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7" t="57" r="12218" b="-57"/>
          <a:stretch/>
        </p:blipFill>
        <p:spPr bwMode="auto">
          <a:xfrm>
            <a:off x="6212011" y="4343283"/>
            <a:ext cx="2608461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4783"/>
            <a:ext cx="4680520" cy="2484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9" t="19500" r="45791" b="18759"/>
          <a:stretch/>
        </p:blipFill>
        <p:spPr bwMode="auto">
          <a:xfrm>
            <a:off x="5364088" y="1484783"/>
            <a:ext cx="3312368" cy="2582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Lyd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053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083"/>
    </mc:Choice>
    <mc:Fallback>
      <p:transition spd="slow" advTm="290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3203848" y="332656"/>
            <a:ext cx="2232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NiN-systemet</a:t>
            </a:r>
          </a:p>
          <a:p>
            <a:pPr algn="ctr"/>
            <a:r>
              <a:rPr lang="nb-NO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Veileder og instruks</a:t>
            </a:r>
            <a:endParaRPr lang="nb-NO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1115616" y="155679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Feltarbeid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7" name="TekstSylinder 6"/>
          <p:cNvSpPr txBox="1"/>
          <p:nvPr/>
        </p:nvSpPr>
        <p:spPr>
          <a:xfrm>
            <a:off x="395535" y="2771636"/>
            <a:ext cx="1871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Teknisk kontroll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2915816" y="5192032"/>
            <a:ext cx="30243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Kvalitetskontroll: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Riktig bestemt naturtype?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Riktig avgrensing?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Ommission</a:t>
            </a: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 / commission?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Riktige variabelverdier?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611559" y="3779748"/>
            <a:ext cx="1512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err="1" smtClean="0">
                <a:latin typeface="Andalus" panose="02020603050405020304" pitchFamily="18" charset="-78"/>
                <a:cs typeface="Andalus" panose="02020603050405020304" pitchFamily="18" charset="-78"/>
              </a:rPr>
              <a:t>Geodatabase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1" name="TekstSylinder 10"/>
          <p:cNvSpPr txBox="1"/>
          <p:nvPr/>
        </p:nvSpPr>
        <p:spPr>
          <a:xfrm>
            <a:off x="6156176" y="3645024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Metodikk:</a:t>
            </a:r>
          </a:p>
          <a:p>
            <a:r>
              <a:rPr lang="nb-NO" dirty="0">
                <a:latin typeface="Andalus" panose="02020603050405020304" pitchFamily="18" charset="-78"/>
                <a:cs typeface="Andalus" panose="02020603050405020304" pitchFamily="18" charset="-78"/>
              </a:rPr>
              <a:t>3</a:t>
            </a: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. </a:t>
            </a:r>
            <a:r>
              <a:rPr lang="nb-NO" dirty="0">
                <a:latin typeface="Andalus" panose="02020603050405020304" pitchFamily="18" charset="-78"/>
                <a:cs typeface="Andalus" panose="02020603050405020304" pitchFamily="18" charset="-78"/>
              </a:rPr>
              <a:t>Kontroll i felt</a:t>
            </a:r>
          </a:p>
          <a:p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2</a:t>
            </a:r>
            <a:r>
              <a:rPr lang="nb-NO" dirty="0">
                <a:latin typeface="Andalus" panose="02020603050405020304" pitchFamily="18" charset="-78"/>
                <a:cs typeface="Andalus" panose="02020603050405020304" pitchFamily="18" charset="-78"/>
              </a:rPr>
              <a:t>. </a:t>
            </a:r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Flybildekontroll</a:t>
            </a:r>
          </a:p>
          <a:p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1. Logikksjekk - GIS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4" name="TekstSylinder 13"/>
          <p:cNvSpPr txBox="1"/>
          <p:nvPr/>
        </p:nvSpPr>
        <p:spPr>
          <a:xfrm>
            <a:off x="5868144" y="262762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Standardisert rapportering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5" name="TekstSylinder 14"/>
          <p:cNvSpPr txBox="1"/>
          <p:nvPr/>
        </p:nvSpPr>
        <p:spPr>
          <a:xfrm>
            <a:off x="5220072" y="154750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Tilbakemelding og utvikling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6" name="Pil høyre 15"/>
          <p:cNvSpPr/>
          <p:nvPr/>
        </p:nvSpPr>
        <p:spPr>
          <a:xfrm rot="8569547">
            <a:off x="2286444" y="931376"/>
            <a:ext cx="914216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il høyre 16"/>
          <p:cNvSpPr/>
          <p:nvPr/>
        </p:nvSpPr>
        <p:spPr>
          <a:xfrm rot="6883819">
            <a:off x="1274204" y="2147113"/>
            <a:ext cx="758316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Pil høyre 17"/>
          <p:cNvSpPr/>
          <p:nvPr/>
        </p:nvSpPr>
        <p:spPr>
          <a:xfrm rot="5400000">
            <a:off x="1309337" y="3262681"/>
            <a:ext cx="539369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Pil høyre 18"/>
          <p:cNvSpPr/>
          <p:nvPr/>
        </p:nvSpPr>
        <p:spPr>
          <a:xfrm rot="3017586">
            <a:off x="1668239" y="4547217"/>
            <a:ext cx="1173367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Pil høyre 21"/>
          <p:cNvSpPr/>
          <p:nvPr/>
        </p:nvSpPr>
        <p:spPr>
          <a:xfrm rot="16200000">
            <a:off x="6705528" y="3095673"/>
            <a:ext cx="566772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4" name="Pil høyre 23"/>
          <p:cNvSpPr/>
          <p:nvPr/>
        </p:nvSpPr>
        <p:spPr>
          <a:xfrm rot="19190695">
            <a:off x="5487536" y="4894412"/>
            <a:ext cx="827705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Pil høyre 24"/>
          <p:cNvSpPr/>
          <p:nvPr/>
        </p:nvSpPr>
        <p:spPr>
          <a:xfrm rot="15300490">
            <a:off x="6552436" y="2059005"/>
            <a:ext cx="577805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il høyre 25"/>
          <p:cNvSpPr/>
          <p:nvPr/>
        </p:nvSpPr>
        <p:spPr>
          <a:xfrm rot="12954461">
            <a:off x="5460642" y="892056"/>
            <a:ext cx="881492" cy="3693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75895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31050"/>
    </mc:Choice>
    <mc:Fallback>
      <p:transition spd="slow" advTm="3310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  <p:bldP spid="7" grpId="0"/>
      <p:bldP spid="9" grpId="0"/>
      <p:bldP spid="10" grpId="0"/>
      <p:bldP spid="11" grpId="0"/>
      <p:bldP spid="14" grpId="0"/>
      <p:bldP spid="15" grpId="0"/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5" grpId="0" animBg="1"/>
      <p:bldP spid="2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/>
          <p:cNvSpPr>
            <a:spLocks noGrp="1"/>
          </p:cNvSpPr>
          <p:nvPr>
            <p:ph type="title"/>
          </p:nvPr>
        </p:nvSpPr>
        <p:spPr>
          <a:xfrm>
            <a:off x="277486" y="188640"/>
            <a:ext cx="8759010" cy="864096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Mange måter å sjekke kvalitet på 1</a:t>
            </a:r>
            <a:endParaRPr lang="nb-NO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5" name="TekstSylinder 4"/>
          <p:cNvSpPr txBox="1"/>
          <p:nvPr/>
        </p:nvSpPr>
        <p:spPr>
          <a:xfrm>
            <a:off x="1547664" y="1196752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Prekvalifisering</a:t>
            </a:r>
            <a:endParaRPr lang="nb-NO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18387"/>
            <a:ext cx="3528392" cy="4996597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TekstSylinder 9"/>
          <p:cNvSpPr txBox="1"/>
          <p:nvPr/>
        </p:nvSpPr>
        <p:spPr>
          <a:xfrm>
            <a:off x="5008582" y="1196752"/>
            <a:ext cx="2993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Overlappende kartlegging</a:t>
            </a:r>
            <a:endParaRPr lang="nb-NO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grpSp>
        <p:nvGrpSpPr>
          <p:cNvPr id="21" name="Gruppe 20"/>
          <p:cNvGrpSpPr/>
          <p:nvPr/>
        </p:nvGrpSpPr>
        <p:grpSpPr>
          <a:xfrm>
            <a:off x="5008582" y="2636912"/>
            <a:ext cx="2993496" cy="1584176"/>
            <a:chOff x="3867340" y="1700808"/>
            <a:chExt cx="2993496" cy="1584176"/>
          </a:xfrm>
        </p:grpSpPr>
        <p:sp>
          <p:nvSpPr>
            <p:cNvPr id="7" name="Rektangel 6"/>
            <p:cNvSpPr/>
            <p:nvPr/>
          </p:nvSpPr>
          <p:spPr>
            <a:xfrm>
              <a:off x="3867340" y="1700808"/>
              <a:ext cx="1496748" cy="15841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Rektangel 8"/>
            <p:cNvSpPr/>
            <p:nvPr/>
          </p:nvSpPr>
          <p:spPr>
            <a:xfrm>
              <a:off x="5364088" y="1700808"/>
              <a:ext cx="1496748" cy="1584176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TekstSylinder 10"/>
            <p:cNvSpPr txBox="1"/>
            <p:nvPr/>
          </p:nvSpPr>
          <p:spPr>
            <a:xfrm>
              <a:off x="4183666" y="2259065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A</a:t>
              </a:r>
              <a:endParaRPr lang="nb-NO" dirty="0"/>
            </a:p>
          </p:txBody>
        </p:sp>
        <p:sp>
          <p:nvSpPr>
            <p:cNvPr id="13" name="TekstSylinder 12"/>
            <p:cNvSpPr txBox="1"/>
            <p:nvPr/>
          </p:nvSpPr>
          <p:spPr>
            <a:xfrm>
              <a:off x="6084168" y="2256694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B</a:t>
              </a:r>
              <a:endParaRPr lang="nb-NO" dirty="0"/>
            </a:p>
          </p:txBody>
        </p:sp>
      </p:grpSp>
      <p:grpSp>
        <p:nvGrpSpPr>
          <p:cNvPr id="22" name="Gruppe 21"/>
          <p:cNvGrpSpPr/>
          <p:nvPr/>
        </p:nvGrpSpPr>
        <p:grpSpPr>
          <a:xfrm>
            <a:off x="5004048" y="4869160"/>
            <a:ext cx="2993496" cy="1584176"/>
            <a:chOff x="3862806" y="4077072"/>
            <a:chExt cx="2993496" cy="1584176"/>
          </a:xfrm>
        </p:grpSpPr>
        <p:sp>
          <p:nvSpPr>
            <p:cNvPr id="15" name="Rektangel 14"/>
            <p:cNvSpPr/>
            <p:nvPr/>
          </p:nvSpPr>
          <p:spPr>
            <a:xfrm>
              <a:off x="3862806" y="4077072"/>
              <a:ext cx="1496748" cy="15841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Rektangel 15"/>
            <p:cNvSpPr/>
            <p:nvPr/>
          </p:nvSpPr>
          <p:spPr>
            <a:xfrm>
              <a:off x="5359554" y="4077072"/>
              <a:ext cx="1496748" cy="1584176"/>
            </a:xfrm>
            <a:prstGeom prst="rect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Rektangel 16"/>
            <p:cNvSpPr/>
            <p:nvPr/>
          </p:nvSpPr>
          <p:spPr>
            <a:xfrm>
              <a:off x="4999514" y="4077072"/>
              <a:ext cx="720080" cy="1584176"/>
            </a:xfrm>
            <a:prstGeom prst="rect">
              <a:avLst/>
            </a:prstGeom>
            <a:pattFill prst="lgCheck">
              <a:fgClr>
                <a:schemeClr val="accent1"/>
              </a:fgClr>
              <a:bgClr>
                <a:srgbClr val="FFC000"/>
              </a:bgClr>
            </a:pattFill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TekstSylinder 17"/>
            <p:cNvSpPr txBox="1"/>
            <p:nvPr/>
          </p:nvSpPr>
          <p:spPr>
            <a:xfrm>
              <a:off x="4179132" y="4635329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A</a:t>
              </a:r>
              <a:endParaRPr lang="nb-NO" dirty="0"/>
            </a:p>
          </p:txBody>
        </p:sp>
        <p:sp>
          <p:nvSpPr>
            <p:cNvPr id="19" name="TekstSylinder 18"/>
            <p:cNvSpPr txBox="1"/>
            <p:nvPr/>
          </p:nvSpPr>
          <p:spPr>
            <a:xfrm>
              <a:off x="6079634" y="4632958"/>
              <a:ext cx="4320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dirty="0" smtClean="0"/>
                <a:t>B</a:t>
              </a:r>
              <a:endParaRPr lang="nb-NO" dirty="0"/>
            </a:p>
          </p:txBody>
        </p:sp>
        <p:sp>
          <p:nvSpPr>
            <p:cNvPr id="20" name="TekstSylinder 19"/>
            <p:cNvSpPr txBox="1"/>
            <p:nvPr/>
          </p:nvSpPr>
          <p:spPr>
            <a:xfrm>
              <a:off x="5148064" y="4377878"/>
              <a:ext cx="43204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dirty="0" smtClean="0"/>
                <a:t>A og B</a:t>
              </a:r>
              <a:endParaRPr lang="nb-NO" dirty="0"/>
            </a:p>
          </p:txBody>
        </p:sp>
      </p:grpSp>
      <p:sp>
        <p:nvSpPr>
          <p:cNvPr id="12" name="TekstSylinder 11"/>
          <p:cNvSpPr txBox="1"/>
          <p:nvPr/>
        </p:nvSpPr>
        <p:spPr>
          <a:xfrm>
            <a:off x="5063882" y="4473964"/>
            <a:ext cx="2860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Double-blind test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23" name="TekstSylinder 22"/>
          <p:cNvSpPr txBox="1"/>
          <p:nvPr/>
        </p:nvSpPr>
        <p:spPr>
          <a:xfrm>
            <a:off x="5004048" y="2245910"/>
            <a:ext cx="2993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To kartleggere, hver sin flate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48563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468"/>
    </mc:Choice>
    <mc:Fallback>
      <p:transition spd="slow" advTm="894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/>
      <p:bldP spid="12" grpId="0"/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/>
          <p:cNvSpPr txBox="1"/>
          <p:nvPr/>
        </p:nvSpPr>
        <p:spPr>
          <a:xfrm>
            <a:off x="700377" y="1484784"/>
            <a:ext cx="2993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Dobbelt kartlegging</a:t>
            </a:r>
            <a:endParaRPr lang="nb-NO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1058105" y="6352263"/>
            <a:ext cx="1956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Double-blind test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8" name="TekstSylinder 17"/>
          <p:cNvSpPr txBox="1"/>
          <p:nvPr/>
        </p:nvSpPr>
        <p:spPr>
          <a:xfrm>
            <a:off x="700377" y="2245910"/>
            <a:ext cx="29934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Flere kartleggere, samme flate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9" name="Tittel 1"/>
          <p:cNvSpPr txBox="1">
            <a:spLocks/>
          </p:cNvSpPr>
          <p:nvPr/>
        </p:nvSpPr>
        <p:spPr>
          <a:xfrm>
            <a:off x="277486" y="188640"/>
            <a:ext cx="875901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Mange måter å sjekke kvalitet på 2</a:t>
            </a:r>
            <a:endParaRPr lang="nb-NO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35" y="2708920"/>
            <a:ext cx="3669980" cy="3629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kstSylinder 20"/>
          <p:cNvSpPr txBox="1"/>
          <p:nvPr/>
        </p:nvSpPr>
        <p:spPr>
          <a:xfrm>
            <a:off x="5250912" y="1484784"/>
            <a:ext cx="2993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Usystematiske stikkprøver </a:t>
            </a:r>
            <a:endParaRPr lang="nb-NO" sz="24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595" y="2865660"/>
            <a:ext cx="2986813" cy="3371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Gruppe 24"/>
          <p:cNvGrpSpPr/>
          <p:nvPr/>
        </p:nvGrpSpPr>
        <p:grpSpPr>
          <a:xfrm>
            <a:off x="5364088" y="2985136"/>
            <a:ext cx="2734800" cy="2666933"/>
            <a:chOff x="5364088" y="2697104"/>
            <a:chExt cx="2734800" cy="2666933"/>
          </a:xfrm>
        </p:grpSpPr>
        <p:sp>
          <p:nvSpPr>
            <p:cNvPr id="24" name="Ellipse 23"/>
            <p:cNvSpPr/>
            <p:nvPr/>
          </p:nvSpPr>
          <p:spPr>
            <a:xfrm>
              <a:off x="5368205" y="2834351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Ellipse 27"/>
            <p:cNvSpPr/>
            <p:nvPr/>
          </p:nvSpPr>
          <p:spPr>
            <a:xfrm>
              <a:off x="5692290" y="3430579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Ellipse 28"/>
            <p:cNvSpPr/>
            <p:nvPr/>
          </p:nvSpPr>
          <p:spPr>
            <a:xfrm>
              <a:off x="6949036" y="2697104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Ellipse 29"/>
            <p:cNvSpPr/>
            <p:nvPr/>
          </p:nvSpPr>
          <p:spPr>
            <a:xfrm>
              <a:off x="6054088" y="2697104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Ellipse 30"/>
            <p:cNvSpPr/>
            <p:nvPr/>
          </p:nvSpPr>
          <p:spPr>
            <a:xfrm>
              <a:off x="7569688" y="3145904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Ellipse 31"/>
            <p:cNvSpPr/>
            <p:nvPr/>
          </p:nvSpPr>
          <p:spPr>
            <a:xfrm>
              <a:off x="5812888" y="4191454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Ellipse 33"/>
            <p:cNvSpPr/>
            <p:nvPr/>
          </p:nvSpPr>
          <p:spPr>
            <a:xfrm>
              <a:off x="5364088" y="4005064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Ellipse 35"/>
            <p:cNvSpPr/>
            <p:nvPr/>
          </p:nvSpPr>
          <p:spPr>
            <a:xfrm>
              <a:off x="7033719" y="3596351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Ellipse 37"/>
            <p:cNvSpPr/>
            <p:nvPr/>
          </p:nvSpPr>
          <p:spPr>
            <a:xfrm>
              <a:off x="6054088" y="4991504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Ellipse 38"/>
            <p:cNvSpPr/>
            <p:nvPr/>
          </p:nvSpPr>
          <p:spPr>
            <a:xfrm>
              <a:off x="6278488" y="3611504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Ellipse 39"/>
            <p:cNvSpPr/>
            <p:nvPr/>
          </p:nvSpPr>
          <p:spPr>
            <a:xfrm>
              <a:off x="6800919" y="3772304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Ellipse 40"/>
            <p:cNvSpPr/>
            <p:nvPr/>
          </p:nvSpPr>
          <p:spPr>
            <a:xfrm>
              <a:off x="7040488" y="4373504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Ellipse 41"/>
            <p:cNvSpPr/>
            <p:nvPr/>
          </p:nvSpPr>
          <p:spPr>
            <a:xfrm>
              <a:off x="7745490" y="4305637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Ellipse 42"/>
            <p:cNvSpPr/>
            <p:nvPr/>
          </p:nvSpPr>
          <p:spPr>
            <a:xfrm>
              <a:off x="7345288" y="4678304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Ellipse 43"/>
            <p:cNvSpPr/>
            <p:nvPr/>
          </p:nvSpPr>
          <p:spPr>
            <a:xfrm>
              <a:off x="6516216" y="4549522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Ellipse 44"/>
            <p:cNvSpPr/>
            <p:nvPr/>
          </p:nvSpPr>
          <p:spPr>
            <a:xfrm>
              <a:off x="6872919" y="5220037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Ellipse 45"/>
            <p:cNvSpPr/>
            <p:nvPr/>
          </p:nvSpPr>
          <p:spPr>
            <a:xfrm>
              <a:off x="7573805" y="4997284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Ellipse 46"/>
            <p:cNvSpPr/>
            <p:nvPr/>
          </p:nvSpPr>
          <p:spPr>
            <a:xfrm>
              <a:off x="7954888" y="5135504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Ellipse 47"/>
            <p:cNvSpPr/>
            <p:nvPr/>
          </p:nvSpPr>
          <p:spPr>
            <a:xfrm>
              <a:off x="6048949" y="3289904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Ellipse 48"/>
            <p:cNvSpPr/>
            <p:nvPr/>
          </p:nvSpPr>
          <p:spPr>
            <a:xfrm>
              <a:off x="5997090" y="3735379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Ellipse 49"/>
            <p:cNvSpPr/>
            <p:nvPr/>
          </p:nvSpPr>
          <p:spPr>
            <a:xfrm>
              <a:off x="6308576" y="4854931"/>
              <a:ext cx="144000" cy="144000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52" name="TekstSylinder 51"/>
          <p:cNvSpPr txBox="1"/>
          <p:nvPr/>
        </p:nvSpPr>
        <p:spPr>
          <a:xfrm>
            <a:off x="5855970" y="6352864"/>
            <a:ext cx="1956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Double-blind test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53" name="TekstSylinder 52"/>
          <p:cNvSpPr txBox="1"/>
          <p:nvPr/>
        </p:nvSpPr>
        <p:spPr>
          <a:xfrm>
            <a:off x="5004048" y="2483604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dirty="0" smtClean="0">
                <a:latin typeface="Andalus" panose="02020603050405020304" pitchFamily="18" charset="-78"/>
                <a:cs typeface="Andalus" panose="02020603050405020304" pitchFamily="18" charset="-78"/>
              </a:rPr>
              <a:t>En kartlegger, en tar stikkprøver</a:t>
            </a:r>
            <a:endParaRPr lang="nb-NO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2" name="Lyd 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23294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73"/>
    </mc:Choice>
    <mc:Fallback>
      <p:transition spd="slow" advTm="350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1" grpId="0"/>
      <p:bldP spid="52" grpId="0"/>
      <p:bldP spid="5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/>
          </a:bodyPr>
          <a:lstStyle/>
          <a:p>
            <a:r>
              <a:rPr lang="nb-NO" sz="40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Innsynsløsninger</a:t>
            </a:r>
            <a:endParaRPr lang="nb-NO" sz="4000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1368153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Hvem skal bruke naturtypedata og hvordan?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nb-NO" sz="2800" dirty="0" smtClean="0">
                <a:latin typeface="Andalus" panose="02020603050405020304" pitchFamily="18" charset="-78"/>
                <a:cs typeface="Andalus" panose="02020603050405020304" pitchFamily="18" charset="-78"/>
              </a:rPr>
              <a:t>Hva slags innsynsløsninger fordrer dette?</a:t>
            </a:r>
          </a:p>
        </p:txBody>
      </p:sp>
      <p:sp>
        <p:nvSpPr>
          <p:cNvPr id="4" name="Stjerne med 5 tagger 3"/>
          <p:cNvSpPr/>
          <p:nvPr/>
        </p:nvSpPr>
        <p:spPr>
          <a:xfrm>
            <a:off x="395536" y="188640"/>
            <a:ext cx="1152128" cy="1080120"/>
          </a:xfrm>
          <a:prstGeom prst="star5">
            <a:avLst/>
          </a:prstGeom>
          <a:solidFill>
            <a:srgbClr val="FFC000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454360"/>
            <a:ext cx="2797880" cy="2699704"/>
          </a:xfrm>
          <a:prstGeom prst="rect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6" name="TekstSylinder 5"/>
          <p:cNvSpPr txBox="1"/>
          <p:nvPr/>
        </p:nvSpPr>
        <p:spPr>
          <a:xfrm>
            <a:off x="251520" y="2996952"/>
            <a:ext cx="2797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Veldig trad</a:t>
            </a:r>
            <a:endParaRPr lang="nb-NO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1" name="TekstSylinder 10"/>
          <p:cNvSpPr txBox="1"/>
          <p:nvPr/>
        </p:nvSpPr>
        <p:spPr>
          <a:xfrm>
            <a:off x="251520" y="6309320"/>
            <a:ext cx="2797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Papirkart</a:t>
            </a:r>
            <a:endParaRPr lang="nb-NO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1" r="28750" b="5333"/>
          <a:stretch/>
        </p:blipFill>
        <p:spPr bwMode="auto">
          <a:xfrm>
            <a:off x="2339752" y="3450540"/>
            <a:ext cx="4152570" cy="2703524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kstSylinder 12"/>
          <p:cNvSpPr txBox="1"/>
          <p:nvPr/>
        </p:nvSpPr>
        <p:spPr>
          <a:xfrm>
            <a:off x="2915816" y="2996952"/>
            <a:ext cx="2797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Trad</a:t>
            </a:r>
            <a:endParaRPr lang="nb-NO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4" name="TekstSylinder 13"/>
          <p:cNvSpPr txBox="1"/>
          <p:nvPr/>
        </p:nvSpPr>
        <p:spPr>
          <a:xfrm>
            <a:off x="3017097" y="6309320"/>
            <a:ext cx="2797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WMS / WFS</a:t>
            </a:r>
            <a:endParaRPr lang="nb-NO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01" r="31290" b="5556"/>
          <a:stretch/>
        </p:blipFill>
        <p:spPr bwMode="auto">
          <a:xfrm>
            <a:off x="4954160" y="3454360"/>
            <a:ext cx="4010328" cy="2700132"/>
          </a:xfrm>
          <a:prstGeom prst="rect">
            <a:avLst/>
          </a:prstGeom>
          <a:noFill/>
          <a:ln w="25400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6" name="TekstSylinder 15"/>
          <p:cNvSpPr txBox="1"/>
          <p:nvPr/>
        </p:nvSpPr>
        <p:spPr>
          <a:xfrm>
            <a:off x="5560384" y="2996952"/>
            <a:ext cx="2797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Økende</a:t>
            </a:r>
            <a:endParaRPr lang="nb-NO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17" name="TekstSylinder 16"/>
          <p:cNvSpPr txBox="1"/>
          <p:nvPr/>
        </p:nvSpPr>
        <p:spPr>
          <a:xfrm>
            <a:off x="5560384" y="6309320"/>
            <a:ext cx="2797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b="1" dirty="0" smtClean="0">
                <a:latin typeface="Andalus" panose="02020603050405020304" pitchFamily="18" charset="-78"/>
                <a:cs typeface="Andalus" panose="02020603050405020304" pitchFamily="18" charset="-78"/>
              </a:rPr>
              <a:t>Spørring</a:t>
            </a:r>
            <a:endParaRPr lang="nb-NO" b="1" dirty="0"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5" name="Lyd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0725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2836"/>
    </mc:Choice>
    <mc:Fallback>
      <p:transition spd="slow" advTm="528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/>
      <p:bldP spid="11" grpId="0"/>
      <p:bldP spid="13" grpId="0"/>
      <p:bldP spid="14" grpId="0"/>
      <p:bldP spid="16" grpId="0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5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580" t="33047" r="21831"/>
          <a:stretch/>
        </p:blipFill>
        <p:spPr>
          <a:xfrm>
            <a:off x="-13855" y="-5581"/>
            <a:ext cx="9179074" cy="6876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81236" y="260648"/>
            <a:ext cx="7535180" cy="216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nb-NO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Spesiell takk for hjelp og samarbeid:</a:t>
            </a:r>
            <a:endParaRPr lang="nb-NO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2555776" y="2895178"/>
            <a:ext cx="4104456" cy="327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b-NO" sz="28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Eva L. Eriksen</a:t>
            </a:r>
          </a:p>
          <a:p>
            <a:pPr algn="ctr">
              <a:lnSpc>
                <a:spcPct val="150000"/>
              </a:lnSpc>
            </a:pPr>
            <a:r>
              <a:rPr lang="nb-NO" sz="28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Hannah E.E.S. Haga</a:t>
            </a:r>
          </a:p>
          <a:p>
            <a:pPr algn="ctr">
              <a:lnSpc>
                <a:spcPct val="150000"/>
              </a:lnSpc>
            </a:pPr>
            <a:r>
              <a:rPr lang="nb-NO" sz="28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Peter Horvath</a:t>
            </a:r>
          </a:p>
          <a:p>
            <a:pPr algn="ctr">
              <a:lnSpc>
                <a:spcPct val="150000"/>
              </a:lnSpc>
            </a:pPr>
            <a:r>
              <a:rPr lang="nb-NO" sz="28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Anne B. Nilsen</a:t>
            </a:r>
          </a:p>
          <a:p>
            <a:pPr algn="ctr">
              <a:lnSpc>
                <a:spcPct val="150000"/>
              </a:lnSpc>
            </a:pPr>
            <a:r>
              <a:rPr lang="nb-NO" sz="28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Heidrun A. Ullerud</a:t>
            </a:r>
          </a:p>
        </p:txBody>
      </p:sp>
      <p:sp>
        <p:nvSpPr>
          <p:cNvPr id="5" name="TekstSylinder 4"/>
          <p:cNvSpPr txBox="1"/>
          <p:nvPr/>
        </p:nvSpPr>
        <p:spPr>
          <a:xfrm>
            <a:off x="6948264" y="6567155"/>
            <a:ext cx="20882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nb-NO" sz="1000" dirty="0" smtClean="0">
                <a:solidFill>
                  <a:schemeClr val="bg1"/>
                </a:solidFill>
                <a:latin typeface="Andalus" panose="02020603050405020304" pitchFamily="18" charset="-78"/>
                <a:cs typeface="Andalus" panose="02020603050405020304" pitchFamily="18" charset="-78"/>
              </a:rPr>
              <a:t>Foto: Anders Bryn, Island</a:t>
            </a:r>
            <a:endParaRPr lang="nb-NO" sz="1000" dirty="0">
              <a:solidFill>
                <a:schemeClr val="bg1"/>
              </a:solidFill>
              <a:latin typeface="Andalus" panose="02020603050405020304" pitchFamily="18" charset="-78"/>
              <a:cs typeface="Andalus" panose="02020603050405020304" pitchFamily="18" charset="-78"/>
            </a:endParaRPr>
          </a:p>
        </p:txBody>
      </p:sp>
      <p:pic>
        <p:nvPicPr>
          <p:cNvPr id="6" name="Lyd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40738" y="61547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888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566"/>
    </mc:Choice>
    <mc:Fallback>
      <p:transition spd="slow" advTm="195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2|7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5|19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3|12.6|2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0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|20.5|7.3|13.4|28.6|14.4|11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2|10|13.3|4.4|3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2.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.2|9.7|23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9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22.7|27.1|9.1|55.1|103|29.5|14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5|3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8|6.7|7.6"/>
</p:tagLst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711</Words>
  <Application>Microsoft Office PowerPoint</Application>
  <PresentationFormat>Skjermfremvisning (4:3)</PresentationFormat>
  <Paragraphs>149</Paragraphs>
  <Slides>27</Slides>
  <Notes>0</Notes>
  <HiddenSlides>0</HiddenSlides>
  <MMClips>27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27</vt:i4>
      </vt:variant>
    </vt:vector>
  </HeadingPairs>
  <TitlesOfParts>
    <vt:vector size="32" baseType="lpstr">
      <vt:lpstr>Andalus</vt:lpstr>
      <vt:lpstr>Arial</vt:lpstr>
      <vt:lpstr>Calibri</vt:lpstr>
      <vt:lpstr>Courier New</vt:lpstr>
      <vt:lpstr>Office-tema</vt:lpstr>
      <vt:lpstr>Kvalitet, ajourføring, innsynsløsninger og kontroll </vt:lpstr>
      <vt:lpstr>Hva skal jeg snakke om?</vt:lpstr>
      <vt:lpstr>Korrekt typebestemmelse?</vt:lpstr>
      <vt:lpstr>Riktig figuravgrensing?</vt:lpstr>
      <vt:lpstr>PowerPoint-presentasjon</vt:lpstr>
      <vt:lpstr>Hvorfor fokus på kvalitet?</vt:lpstr>
      <vt:lpstr>Litt om kvalitet</vt:lpstr>
      <vt:lpstr>Kriterier for gode naturtypekart</vt:lpstr>
      <vt:lpstr>PowerPoint-presentasjon</vt:lpstr>
      <vt:lpstr>Hvordan styre kvalitet?</vt:lpstr>
      <vt:lpstr>En titt på vanlige utfordringer</vt:lpstr>
      <vt:lpstr>PowerPoint-presentasjon</vt:lpstr>
      <vt:lpstr>PowerPoint-presentasjon</vt:lpstr>
      <vt:lpstr>PowerPoint-presentasjon</vt:lpstr>
      <vt:lpstr>PowerPoint-presentasjon</vt:lpstr>
      <vt:lpstr>Hvordan styrke kvalitet? Svar 1</vt:lpstr>
      <vt:lpstr>Hvordan styrke kvalitet? Svar 2</vt:lpstr>
      <vt:lpstr>Hvordan styrke kvalitet? Svar 3</vt:lpstr>
      <vt:lpstr>Hvordan styrke kvalitet? Svar 4</vt:lpstr>
      <vt:lpstr>Ajourføring av kartdata</vt:lpstr>
      <vt:lpstr>PowerPoint-presentasjon</vt:lpstr>
      <vt:lpstr>Ja, det er behov for kvalitetskontroll</vt:lpstr>
      <vt:lpstr>PowerPoint-presentasjon</vt:lpstr>
      <vt:lpstr>Mange måter å sjekke kvalitet på 1</vt:lpstr>
      <vt:lpstr>PowerPoint-presentasjon</vt:lpstr>
      <vt:lpstr>Innsynsløsninger</vt:lpstr>
      <vt:lpstr>Spesiell takk for hjelp og samarbeid:</vt:lpstr>
    </vt:vector>
  </TitlesOfParts>
  <Company>Norsk Institutt for Skog og Landskap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Utvikling og kvalitetskontroll av terrestrisk NiN-kartlegging</dc:title>
  <dc:creator>Anders Bryn</dc:creator>
  <cp:lastModifiedBy>Anders Bryn</cp:lastModifiedBy>
  <cp:revision>20</cp:revision>
  <dcterms:created xsi:type="dcterms:W3CDTF">2020-03-17T11:52:53Z</dcterms:created>
  <dcterms:modified xsi:type="dcterms:W3CDTF">2020-04-18T13:48:53Z</dcterms:modified>
</cp:coreProperties>
</file>