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475" r:id="rId2"/>
    <p:sldId id="464" r:id="rId3"/>
    <p:sldId id="465" r:id="rId4"/>
    <p:sldId id="470" r:id="rId5"/>
    <p:sldId id="471" r:id="rId6"/>
    <p:sldId id="472" r:id="rId7"/>
    <p:sldId id="459" r:id="rId8"/>
    <p:sldId id="460" r:id="rId9"/>
    <p:sldId id="462" r:id="rId10"/>
    <p:sldId id="461" r:id="rId11"/>
    <p:sldId id="463" r:id="rId12"/>
    <p:sldId id="477" r:id="rId13"/>
    <p:sldId id="467" r:id="rId14"/>
    <p:sldId id="468" r:id="rId15"/>
    <p:sldId id="469" r:id="rId16"/>
    <p:sldId id="474" r:id="rId17"/>
    <p:sldId id="473" r:id="rId18"/>
    <p:sldId id="416" r:id="rId19"/>
    <p:sldId id="417" r:id="rId20"/>
    <p:sldId id="418" r:id="rId21"/>
    <p:sldId id="419" r:id="rId22"/>
    <p:sldId id="420" r:id="rId23"/>
    <p:sldId id="421" r:id="rId24"/>
    <p:sldId id="443" r:id="rId25"/>
    <p:sldId id="444" r:id="rId26"/>
    <p:sldId id="442" r:id="rId27"/>
    <p:sldId id="426" r:id="rId28"/>
    <p:sldId id="424" r:id="rId29"/>
    <p:sldId id="436" r:id="rId30"/>
    <p:sldId id="435" r:id="rId31"/>
    <p:sldId id="452" r:id="rId32"/>
    <p:sldId id="429" r:id="rId33"/>
    <p:sldId id="431" r:id="rId34"/>
    <p:sldId id="448" r:id="rId35"/>
    <p:sldId id="428" r:id="rId36"/>
    <p:sldId id="432" r:id="rId37"/>
    <p:sldId id="440" r:id="rId38"/>
    <p:sldId id="447" r:id="rId39"/>
    <p:sldId id="446" r:id="rId40"/>
    <p:sldId id="456" r:id="rId41"/>
    <p:sldId id="476" r:id="rId42"/>
    <p:sldId id="458" r:id="rId43"/>
    <p:sldId id="457" r:id="rId44"/>
    <p:sldId id="437" r:id="rId45"/>
    <p:sldId id="439" r:id="rId46"/>
    <p:sldId id="466" r:id="rId47"/>
  </p:sldIdLst>
  <p:sldSz cx="9144000" cy="6858000" type="screen4x3"/>
  <p:notesSz cx="9772650" cy="6834188"/>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CFFFF"/>
    <a:srgbClr val="00FFFF"/>
    <a:srgbClr val="FF0000"/>
    <a:srgbClr val="3366FF"/>
    <a:srgbClr val="CCECFF"/>
    <a:srgbClr val="66CCFF"/>
    <a:srgbClr val="3399FF"/>
    <a:srgbClr val="0066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9524" autoAdjust="0"/>
  </p:normalViewPr>
  <p:slideViewPr>
    <p:cSldViewPr>
      <p:cViewPr>
        <p:scale>
          <a:sx n="140" d="100"/>
          <a:sy n="140" d="100"/>
        </p:scale>
        <p:origin x="-34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4237038" cy="341313"/>
          </a:xfrm>
          <a:prstGeom prst="rect">
            <a:avLst/>
          </a:prstGeom>
          <a:noFill/>
          <a:ln w="9525">
            <a:noFill/>
            <a:miter lim="800000"/>
            <a:headEnd/>
            <a:tailEnd/>
          </a:ln>
          <a:effectLst/>
        </p:spPr>
        <p:txBody>
          <a:bodyPr vert="horz" wrap="square" lIns="93251" tIns="46625" rIns="93251" bIns="46625" numCol="1" anchor="t" anchorCtr="0" compatLnSpc="1">
            <a:prstTxWarp prst="textNoShape">
              <a:avLst/>
            </a:prstTxWarp>
          </a:bodyPr>
          <a:lstStyle>
            <a:lvl1pPr defTabSz="931863">
              <a:defRPr sz="1200"/>
            </a:lvl1pPr>
          </a:lstStyle>
          <a:p>
            <a:pPr>
              <a:defRPr/>
            </a:pPr>
            <a:endParaRPr lang="en-GB"/>
          </a:p>
        </p:txBody>
      </p:sp>
      <p:sp>
        <p:nvSpPr>
          <p:cNvPr id="34819" name="Rectangle 3"/>
          <p:cNvSpPr>
            <a:spLocks noGrp="1" noChangeArrowheads="1"/>
          </p:cNvSpPr>
          <p:nvPr>
            <p:ph type="dt" sz="quarter" idx="1"/>
          </p:nvPr>
        </p:nvSpPr>
        <p:spPr bwMode="auto">
          <a:xfrm>
            <a:off x="5535613" y="0"/>
            <a:ext cx="4237037" cy="341313"/>
          </a:xfrm>
          <a:prstGeom prst="rect">
            <a:avLst/>
          </a:prstGeom>
          <a:noFill/>
          <a:ln w="9525">
            <a:noFill/>
            <a:miter lim="800000"/>
            <a:headEnd/>
            <a:tailEnd/>
          </a:ln>
          <a:effectLst/>
        </p:spPr>
        <p:txBody>
          <a:bodyPr vert="horz" wrap="square" lIns="93251" tIns="46625" rIns="93251" bIns="46625" numCol="1" anchor="t" anchorCtr="0" compatLnSpc="1">
            <a:prstTxWarp prst="textNoShape">
              <a:avLst/>
            </a:prstTxWarp>
          </a:bodyPr>
          <a:lstStyle>
            <a:lvl1pPr algn="r" defTabSz="931863">
              <a:defRPr sz="1200"/>
            </a:lvl1pPr>
          </a:lstStyle>
          <a:p>
            <a:pPr>
              <a:defRPr/>
            </a:pPr>
            <a:endParaRPr lang="en-GB"/>
          </a:p>
        </p:txBody>
      </p:sp>
      <p:sp>
        <p:nvSpPr>
          <p:cNvPr id="34820" name="Rectangle 4"/>
          <p:cNvSpPr>
            <a:spLocks noGrp="1" noChangeArrowheads="1"/>
          </p:cNvSpPr>
          <p:nvPr>
            <p:ph type="ftr" sz="quarter" idx="2"/>
          </p:nvPr>
        </p:nvSpPr>
        <p:spPr bwMode="auto">
          <a:xfrm>
            <a:off x="0" y="6492875"/>
            <a:ext cx="4237038" cy="341313"/>
          </a:xfrm>
          <a:prstGeom prst="rect">
            <a:avLst/>
          </a:prstGeom>
          <a:noFill/>
          <a:ln w="9525">
            <a:noFill/>
            <a:miter lim="800000"/>
            <a:headEnd/>
            <a:tailEnd/>
          </a:ln>
          <a:effectLst/>
        </p:spPr>
        <p:txBody>
          <a:bodyPr vert="horz" wrap="square" lIns="93251" tIns="46625" rIns="93251" bIns="46625" numCol="1" anchor="b" anchorCtr="0" compatLnSpc="1">
            <a:prstTxWarp prst="textNoShape">
              <a:avLst/>
            </a:prstTxWarp>
          </a:bodyPr>
          <a:lstStyle>
            <a:lvl1pPr defTabSz="931863">
              <a:defRPr sz="1200"/>
            </a:lvl1pPr>
          </a:lstStyle>
          <a:p>
            <a:pPr>
              <a:defRPr/>
            </a:pPr>
            <a:endParaRPr lang="en-GB"/>
          </a:p>
        </p:txBody>
      </p:sp>
      <p:sp>
        <p:nvSpPr>
          <p:cNvPr id="34821" name="Rectangle 5"/>
          <p:cNvSpPr>
            <a:spLocks noGrp="1" noChangeArrowheads="1"/>
          </p:cNvSpPr>
          <p:nvPr>
            <p:ph type="sldNum" sz="quarter" idx="3"/>
          </p:nvPr>
        </p:nvSpPr>
        <p:spPr bwMode="auto">
          <a:xfrm>
            <a:off x="5535613" y="6492875"/>
            <a:ext cx="4237037" cy="341313"/>
          </a:xfrm>
          <a:prstGeom prst="rect">
            <a:avLst/>
          </a:prstGeom>
          <a:noFill/>
          <a:ln w="9525">
            <a:noFill/>
            <a:miter lim="800000"/>
            <a:headEnd/>
            <a:tailEnd/>
          </a:ln>
          <a:effectLst/>
        </p:spPr>
        <p:txBody>
          <a:bodyPr vert="horz" wrap="square" lIns="93251" tIns="46625" rIns="93251" bIns="46625" numCol="1" anchor="b" anchorCtr="0" compatLnSpc="1">
            <a:prstTxWarp prst="textNoShape">
              <a:avLst/>
            </a:prstTxWarp>
          </a:bodyPr>
          <a:lstStyle>
            <a:lvl1pPr algn="r" defTabSz="931863">
              <a:defRPr sz="1200"/>
            </a:lvl1pPr>
          </a:lstStyle>
          <a:p>
            <a:pPr>
              <a:defRPr/>
            </a:pPr>
            <a:fld id="{B6F73628-7BD6-4F9C-8AF8-363A03D8D99B}" type="slidenum">
              <a:rPr lang="en-GB"/>
              <a:pPr>
                <a:defRPr/>
              </a:pPr>
              <a:t>‹#›</a:t>
            </a:fld>
            <a:endParaRPr lang="en-GB"/>
          </a:p>
        </p:txBody>
      </p:sp>
    </p:spTree>
    <p:extLst>
      <p:ext uri="{BB962C8B-B14F-4D97-AF65-F5344CB8AC3E}">
        <p14:creationId xmlns:p14="http://schemas.microsoft.com/office/powerpoint/2010/main" val="20288510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4235450" cy="341313"/>
          </a:xfrm>
          <a:prstGeom prst="rect">
            <a:avLst/>
          </a:prstGeom>
        </p:spPr>
        <p:txBody>
          <a:bodyPr vert="horz" lIns="91440" tIns="45720" rIns="91440" bIns="45720" rtlCol="0"/>
          <a:lstStyle>
            <a:lvl1pPr algn="l">
              <a:defRPr sz="1200"/>
            </a:lvl1pPr>
          </a:lstStyle>
          <a:p>
            <a:pPr>
              <a:defRPr/>
            </a:pPr>
            <a:endParaRPr lang="nb-NO"/>
          </a:p>
        </p:txBody>
      </p:sp>
      <p:sp>
        <p:nvSpPr>
          <p:cNvPr id="3" name="Plassholder for dato 2"/>
          <p:cNvSpPr>
            <a:spLocks noGrp="1"/>
          </p:cNvSpPr>
          <p:nvPr>
            <p:ph type="dt" idx="1"/>
          </p:nvPr>
        </p:nvSpPr>
        <p:spPr>
          <a:xfrm>
            <a:off x="5535613" y="0"/>
            <a:ext cx="4235450" cy="341313"/>
          </a:xfrm>
          <a:prstGeom prst="rect">
            <a:avLst/>
          </a:prstGeom>
        </p:spPr>
        <p:txBody>
          <a:bodyPr vert="horz" lIns="91440" tIns="45720" rIns="91440" bIns="45720" rtlCol="0"/>
          <a:lstStyle>
            <a:lvl1pPr algn="r">
              <a:defRPr sz="1200"/>
            </a:lvl1pPr>
          </a:lstStyle>
          <a:p>
            <a:pPr>
              <a:defRPr/>
            </a:pPr>
            <a:fld id="{53FB291B-78D6-415A-8FF9-8AF478FB853A}" type="datetimeFigureOut">
              <a:rPr lang="nb-NO"/>
              <a:pPr>
                <a:defRPr/>
              </a:pPr>
              <a:t>07.12.2014</a:t>
            </a:fld>
            <a:endParaRPr lang="nb-NO"/>
          </a:p>
        </p:txBody>
      </p:sp>
      <p:sp>
        <p:nvSpPr>
          <p:cNvPr id="4" name="Plassholder for lysbilde 3"/>
          <p:cNvSpPr>
            <a:spLocks noGrp="1" noRot="1" noChangeAspect="1"/>
          </p:cNvSpPr>
          <p:nvPr>
            <p:ph type="sldImg" idx="2"/>
          </p:nvPr>
        </p:nvSpPr>
        <p:spPr>
          <a:xfrm>
            <a:off x="3178175" y="512763"/>
            <a:ext cx="3416300" cy="2562225"/>
          </a:xfrm>
          <a:prstGeom prst="rect">
            <a:avLst/>
          </a:prstGeom>
          <a:noFill/>
          <a:ln w="12700">
            <a:solidFill>
              <a:prstClr val="black"/>
            </a:solidFill>
          </a:ln>
        </p:spPr>
        <p:txBody>
          <a:bodyPr vert="horz" lIns="91440" tIns="45720" rIns="91440" bIns="45720" rtlCol="0" anchor="ctr"/>
          <a:lstStyle/>
          <a:p>
            <a:pPr lvl="0"/>
            <a:endParaRPr lang="nb-NO" noProof="0" smtClean="0"/>
          </a:p>
        </p:txBody>
      </p:sp>
      <p:sp>
        <p:nvSpPr>
          <p:cNvPr id="5" name="Plassholder for notater 4"/>
          <p:cNvSpPr>
            <a:spLocks noGrp="1"/>
          </p:cNvSpPr>
          <p:nvPr>
            <p:ph type="body" sz="quarter" idx="3"/>
          </p:nvPr>
        </p:nvSpPr>
        <p:spPr>
          <a:xfrm>
            <a:off x="977900" y="3246438"/>
            <a:ext cx="7816850" cy="3074987"/>
          </a:xfrm>
          <a:prstGeom prst="rect">
            <a:avLst/>
          </a:prstGeom>
        </p:spPr>
        <p:txBody>
          <a:bodyPr vert="horz" lIns="91440" tIns="45720" rIns="91440" bIns="45720" rtlCol="0">
            <a:normAutofit/>
          </a:bodyPr>
          <a:lstStyle/>
          <a:p>
            <a:pPr lvl="0"/>
            <a:r>
              <a:rPr lang="nb-NO" noProof="0" smtClean="0"/>
              <a:t>Klikk for å redigere tekststiler i malen</a:t>
            </a:r>
          </a:p>
          <a:p>
            <a:pPr lvl="1"/>
            <a:r>
              <a:rPr lang="nb-NO" noProof="0" smtClean="0"/>
              <a:t>Andre nivå</a:t>
            </a:r>
          </a:p>
          <a:p>
            <a:pPr lvl="2"/>
            <a:r>
              <a:rPr lang="nb-NO" noProof="0" smtClean="0"/>
              <a:t>Tredje nivå</a:t>
            </a:r>
          </a:p>
          <a:p>
            <a:pPr lvl="3"/>
            <a:r>
              <a:rPr lang="nb-NO" noProof="0" smtClean="0"/>
              <a:t>Fjerde nivå</a:t>
            </a:r>
          </a:p>
          <a:p>
            <a:pPr lvl="4"/>
            <a:r>
              <a:rPr lang="nb-NO" noProof="0" smtClean="0"/>
              <a:t>Femte nivå</a:t>
            </a:r>
          </a:p>
        </p:txBody>
      </p:sp>
      <p:sp>
        <p:nvSpPr>
          <p:cNvPr id="6" name="Plassholder for bunntekst 5"/>
          <p:cNvSpPr>
            <a:spLocks noGrp="1"/>
          </p:cNvSpPr>
          <p:nvPr>
            <p:ph type="ftr" sz="quarter" idx="4"/>
          </p:nvPr>
        </p:nvSpPr>
        <p:spPr>
          <a:xfrm>
            <a:off x="0" y="6491288"/>
            <a:ext cx="4235450" cy="341312"/>
          </a:xfrm>
          <a:prstGeom prst="rect">
            <a:avLst/>
          </a:prstGeom>
        </p:spPr>
        <p:txBody>
          <a:bodyPr vert="horz" lIns="91440" tIns="45720" rIns="91440" bIns="45720" rtlCol="0" anchor="b"/>
          <a:lstStyle>
            <a:lvl1pPr algn="l">
              <a:defRPr sz="1200"/>
            </a:lvl1pPr>
          </a:lstStyle>
          <a:p>
            <a:pPr>
              <a:defRPr/>
            </a:pPr>
            <a:endParaRPr lang="nb-NO"/>
          </a:p>
        </p:txBody>
      </p:sp>
      <p:sp>
        <p:nvSpPr>
          <p:cNvPr id="7" name="Plassholder for lysbildenummer 6"/>
          <p:cNvSpPr>
            <a:spLocks noGrp="1"/>
          </p:cNvSpPr>
          <p:nvPr>
            <p:ph type="sldNum" sz="quarter" idx="5"/>
          </p:nvPr>
        </p:nvSpPr>
        <p:spPr>
          <a:xfrm>
            <a:off x="5535613" y="6491288"/>
            <a:ext cx="4235450" cy="341312"/>
          </a:xfrm>
          <a:prstGeom prst="rect">
            <a:avLst/>
          </a:prstGeom>
        </p:spPr>
        <p:txBody>
          <a:bodyPr vert="horz" lIns="91440" tIns="45720" rIns="91440" bIns="45720" rtlCol="0" anchor="b"/>
          <a:lstStyle>
            <a:lvl1pPr algn="r">
              <a:defRPr sz="1200"/>
            </a:lvl1pPr>
          </a:lstStyle>
          <a:p>
            <a:pPr>
              <a:defRPr/>
            </a:pPr>
            <a:fld id="{269D1114-42F7-47A5-B96D-136B4C8D4313}" type="slidenum">
              <a:rPr lang="nb-NO"/>
              <a:pPr>
                <a:defRPr/>
              </a:pPr>
              <a:t>‹#›</a:t>
            </a:fld>
            <a:endParaRPr lang="nb-NO"/>
          </a:p>
        </p:txBody>
      </p:sp>
    </p:spTree>
    <p:extLst>
      <p:ext uri="{BB962C8B-B14F-4D97-AF65-F5344CB8AC3E}">
        <p14:creationId xmlns:p14="http://schemas.microsoft.com/office/powerpoint/2010/main" val="7942926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en-GB"/>
          </a:p>
        </p:txBody>
      </p:sp>
      <p:sp>
        <p:nvSpPr>
          <p:cNvPr id="3" name="Undertit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en-GB"/>
          </a:p>
        </p:txBody>
      </p:sp>
      <p:sp>
        <p:nvSpPr>
          <p:cNvPr id="3" name="Plassholder for loddrett tekst 2"/>
          <p:cNvSpPr>
            <a:spLocks noGrp="1"/>
          </p:cNvSpPr>
          <p:nvPr>
            <p:ph type="body" orient="vert" idx="1"/>
          </p:nvPr>
        </p:nvSpPr>
        <p:spPr>
          <a:xfrm>
            <a:off x="457200" y="1600200"/>
            <a:ext cx="8229600" cy="4525963"/>
          </a:xfrm>
          <a:prstGeom prst="rect">
            <a:avLst/>
          </a:prstGeo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609600"/>
            <a:ext cx="2057400" cy="5516563"/>
          </a:xfrm>
        </p:spPr>
        <p:txBody>
          <a:bodyPr vert="eaVert"/>
          <a:lstStyle/>
          <a:p>
            <a:r>
              <a:rPr lang="nb-NO" smtClean="0"/>
              <a:t>Klikk for å redigere tittelstil</a:t>
            </a:r>
            <a:endParaRPr lang="en-GB"/>
          </a:p>
        </p:txBody>
      </p:sp>
      <p:sp>
        <p:nvSpPr>
          <p:cNvPr id="3" name="Plassholder for loddrett tekst 2"/>
          <p:cNvSpPr>
            <a:spLocks noGrp="1"/>
          </p:cNvSpPr>
          <p:nvPr>
            <p:ph type="body" orient="vert" idx="1"/>
          </p:nvPr>
        </p:nvSpPr>
        <p:spPr>
          <a:xfrm>
            <a:off x="457200" y="609600"/>
            <a:ext cx="6019800" cy="5516563"/>
          </a:xfrm>
          <a:prstGeom prst="rect">
            <a:avLst/>
          </a:prstGeo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tel og fire innholdsdeler">
    <p:spTree>
      <p:nvGrpSpPr>
        <p:cNvPr id="1" name=""/>
        <p:cNvGrpSpPr/>
        <p:nvPr/>
      </p:nvGrpSpPr>
      <p:grpSpPr>
        <a:xfrm>
          <a:off x="0" y="0"/>
          <a:ext cx="0" cy="0"/>
          <a:chOff x="0" y="0"/>
          <a:chExt cx="0" cy="0"/>
        </a:xfrm>
      </p:grpSpPr>
      <p:sp>
        <p:nvSpPr>
          <p:cNvPr id="2" name="Tittel 1"/>
          <p:cNvSpPr>
            <a:spLocks noGrp="1"/>
          </p:cNvSpPr>
          <p:nvPr>
            <p:ph type="title" sz="quarter"/>
          </p:nvPr>
        </p:nvSpPr>
        <p:spPr>
          <a:xfrm>
            <a:off x="685800" y="609600"/>
            <a:ext cx="7772400" cy="1143000"/>
          </a:xfrm>
        </p:spPr>
        <p:txBody>
          <a:bodyPr/>
          <a:lstStyle/>
          <a:p>
            <a:r>
              <a:rPr lang="nb-NO" smtClean="0"/>
              <a:t>Klikk for å redigere tittelstil</a:t>
            </a:r>
            <a:endParaRPr lang="en-GB"/>
          </a:p>
        </p:txBody>
      </p:sp>
      <p:sp>
        <p:nvSpPr>
          <p:cNvPr id="3" name="Plassholder for innhold 2"/>
          <p:cNvSpPr>
            <a:spLocks noGrp="1"/>
          </p:cNvSpPr>
          <p:nvPr>
            <p:ph sz="quarter" idx="1"/>
          </p:nvPr>
        </p:nvSpPr>
        <p:spPr>
          <a:xfrm>
            <a:off x="457200" y="1600200"/>
            <a:ext cx="4038600" cy="2185988"/>
          </a:xfrm>
          <a:prstGeom prst="rect">
            <a:avLst/>
          </a:prstGeo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4" name="Plassholder for innhold 3"/>
          <p:cNvSpPr>
            <a:spLocks noGrp="1"/>
          </p:cNvSpPr>
          <p:nvPr>
            <p:ph sz="quarter" idx="2"/>
          </p:nvPr>
        </p:nvSpPr>
        <p:spPr>
          <a:xfrm>
            <a:off x="4648200" y="1600200"/>
            <a:ext cx="4038600" cy="2185988"/>
          </a:xfrm>
          <a:prstGeom prst="rect">
            <a:avLst/>
          </a:prstGeo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5" name="Plassholder for innhold 4"/>
          <p:cNvSpPr>
            <a:spLocks noGrp="1"/>
          </p:cNvSpPr>
          <p:nvPr>
            <p:ph sz="quarter" idx="3"/>
          </p:nvPr>
        </p:nvSpPr>
        <p:spPr>
          <a:xfrm>
            <a:off x="457200" y="3938588"/>
            <a:ext cx="4038600" cy="2187575"/>
          </a:xfrm>
          <a:prstGeom prst="rect">
            <a:avLst/>
          </a:prstGeo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6" name="Plassholder for innhold 5"/>
          <p:cNvSpPr>
            <a:spLocks noGrp="1"/>
          </p:cNvSpPr>
          <p:nvPr>
            <p:ph sz="quarter" idx="4"/>
          </p:nvPr>
        </p:nvSpPr>
        <p:spPr>
          <a:xfrm>
            <a:off x="4648200" y="3938588"/>
            <a:ext cx="4038600" cy="2187575"/>
          </a:xfrm>
          <a:prstGeom prst="rect">
            <a:avLst/>
          </a:prstGeo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Innhold">
    <p:spTree>
      <p:nvGrpSpPr>
        <p:cNvPr id="1" name=""/>
        <p:cNvGrpSpPr/>
        <p:nvPr/>
      </p:nvGrpSpPr>
      <p:grpSpPr>
        <a:xfrm>
          <a:off x="0" y="0"/>
          <a:ext cx="0" cy="0"/>
          <a:chOff x="0" y="0"/>
          <a:chExt cx="0" cy="0"/>
        </a:xfrm>
      </p:grpSpPr>
      <p:sp>
        <p:nvSpPr>
          <p:cNvPr id="2" name="Plassholder for innhold 1"/>
          <p:cNvSpPr>
            <a:spLocks noGrp="1"/>
          </p:cNvSpPr>
          <p:nvPr>
            <p:ph/>
          </p:nvPr>
        </p:nvSpPr>
        <p:spPr>
          <a:xfrm>
            <a:off x="457200" y="609600"/>
            <a:ext cx="8229600" cy="5516563"/>
          </a:xfrm>
          <a:prstGeom prst="rect">
            <a:avLst/>
          </a:prstGeo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en-GB"/>
          </a:p>
        </p:txBody>
      </p:sp>
      <p:sp>
        <p:nvSpPr>
          <p:cNvPr id="3" name="Plassholder for innhold 2"/>
          <p:cNvSpPr>
            <a:spLocks noGrp="1"/>
          </p:cNvSpPr>
          <p:nvPr>
            <p:ph idx="1"/>
          </p:nvPr>
        </p:nvSpPr>
        <p:spPr>
          <a:xfrm>
            <a:off x="457200" y="1600200"/>
            <a:ext cx="8229600" cy="4525963"/>
          </a:xfrm>
          <a:prstGeom prst="rect">
            <a:avLst/>
          </a:prstGeo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en-GB"/>
          </a:p>
        </p:txBody>
      </p:sp>
      <p:sp>
        <p:nvSpPr>
          <p:cNvPr id="3" name="Plassholder for tekst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en-GB"/>
          </a:p>
        </p:txBody>
      </p:sp>
      <p:sp>
        <p:nvSpPr>
          <p:cNvPr id="3" name="Plassholder for innhold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4" name="Plassholder for innhold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smtClean="0"/>
              <a:t>Klikk for å redigere tittelstil</a:t>
            </a:r>
            <a:endParaRPr lang="en-GB"/>
          </a:p>
        </p:txBody>
      </p:sp>
      <p:sp>
        <p:nvSpPr>
          <p:cNvPr id="3" name="Plassholder for teks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5" name="Plassholder for teks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en-GB"/>
          </a:p>
        </p:txBody>
      </p:sp>
      <p:sp>
        <p:nvSpPr>
          <p:cNvPr id="3" name="Plassholder for innhold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4" name="Plassholder for teks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en-GB"/>
          </a:p>
        </p:txBody>
      </p:sp>
      <p:sp>
        <p:nvSpPr>
          <p:cNvPr id="3" name="Plassholder for bild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Plassholder for teks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s-IS" smtClean="0"/>
              <a:t>Hekla</a:t>
            </a:r>
            <a:endParaRPr lang="en-GB"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earthice.hi.is/sites/jardvis.hi.is/files/myndir/Bardarbunga/holuhraun_06092014.jpg"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2" Type="http://schemas.openxmlformats.org/officeDocument/2006/relationships/hyperlink" Target="mailto:bjornm@ruv.is"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M:\pc\Dokumenter\Pictures\Bardarbunga-Nornahraun-Holuhraurn\PeterHartree-images\Fig2-up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9024"/>
            <a:ext cx="9137079" cy="49685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346" y="34657"/>
            <a:ext cx="6860148" cy="964367"/>
          </a:xfrm>
          <a:prstGeom prst="rect">
            <a:avLst/>
          </a:prstGeom>
          <a:noFill/>
        </p:spPr>
        <p:txBody>
          <a:bodyPr wrap="none" rtlCol="0">
            <a:spAutoFit/>
          </a:bodyPr>
          <a:lstStyle/>
          <a:p>
            <a:pPr>
              <a:lnSpc>
                <a:spcPts val="3400"/>
              </a:lnSpc>
            </a:pPr>
            <a:r>
              <a:rPr lang="nb-NO" sz="2800" dirty="0" err="1" smtClean="0"/>
              <a:t>Tectono-magmatism</a:t>
            </a:r>
            <a:r>
              <a:rPr lang="nb-NO" sz="2800" dirty="0" smtClean="0"/>
              <a:t> in </a:t>
            </a:r>
            <a:r>
              <a:rPr lang="nb-NO" sz="2800" dirty="0" err="1" smtClean="0"/>
              <a:t>the</a:t>
            </a:r>
            <a:r>
              <a:rPr lang="nb-NO" sz="2800" dirty="0" smtClean="0"/>
              <a:t> </a:t>
            </a:r>
            <a:r>
              <a:rPr lang="nb-NO" sz="2800" dirty="0" err="1" smtClean="0"/>
              <a:t>Icelandic</a:t>
            </a:r>
            <a:r>
              <a:rPr lang="nb-NO" sz="2800" dirty="0" smtClean="0"/>
              <a:t> rift </a:t>
            </a:r>
            <a:r>
              <a:rPr lang="nb-NO" sz="2800" dirty="0" err="1" smtClean="0"/>
              <a:t>zones</a:t>
            </a:r>
            <a:endParaRPr lang="nb-NO" sz="2800" dirty="0"/>
          </a:p>
          <a:p>
            <a:pPr>
              <a:lnSpc>
                <a:spcPts val="3400"/>
              </a:lnSpc>
            </a:pPr>
            <a:r>
              <a:rPr lang="nb-NO" sz="2800" dirty="0" smtClean="0"/>
              <a:t>and </a:t>
            </a:r>
            <a:r>
              <a:rPr lang="nb-NO" sz="2800" dirty="0" err="1" smtClean="0"/>
              <a:t>the</a:t>
            </a:r>
            <a:r>
              <a:rPr lang="nb-NO" sz="2800" dirty="0" smtClean="0"/>
              <a:t> </a:t>
            </a:r>
            <a:r>
              <a:rPr lang="en-GB" sz="2800" dirty="0" err="1" smtClean="0">
                <a:solidFill>
                  <a:srgbClr val="0066FF"/>
                </a:solidFill>
              </a:rPr>
              <a:t>Bárðarbunga-Nornahraun</a:t>
            </a:r>
            <a:r>
              <a:rPr lang="en-GB" sz="2800" dirty="0" smtClean="0">
                <a:solidFill>
                  <a:srgbClr val="0066FF"/>
                </a:solidFill>
              </a:rPr>
              <a:t> </a:t>
            </a:r>
            <a:r>
              <a:rPr lang="nb-NO" sz="2800" dirty="0" err="1" smtClean="0"/>
              <a:t>example</a:t>
            </a:r>
            <a:endParaRPr lang="en-GB" sz="2800" dirty="0"/>
          </a:p>
        </p:txBody>
      </p:sp>
      <p:sp>
        <p:nvSpPr>
          <p:cNvPr id="3" name="TextBox 2"/>
          <p:cNvSpPr txBox="1"/>
          <p:nvPr/>
        </p:nvSpPr>
        <p:spPr>
          <a:xfrm>
            <a:off x="0" y="5984564"/>
            <a:ext cx="9108504" cy="892552"/>
          </a:xfrm>
          <a:prstGeom prst="rect">
            <a:avLst/>
          </a:prstGeom>
          <a:noFill/>
        </p:spPr>
        <p:txBody>
          <a:bodyPr wrap="square" rtlCol="0">
            <a:spAutoFit/>
          </a:bodyPr>
          <a:lstStyle/>
          <a:p>
            <a:r>
              <a:rPr lang="en-GB" sz="1400" dirty="0" smtClean="0">
                <a:solidFill>
                  <a:srgbClr val="000000"/>
                </a:solidFill>
              </a:rPr>
              <a:t>Information mainly from: </a:t>
            </a:r>
            <a:r>
              <a:rPr lang="en-GB" sz="1400" dirty="0"/>
              <a:t>http://en.vedur.is/ </a:t>
            </a:r>
            <a:r>
              <a:rPr lang="en-GB" sz="1400" dirty="0" smtClean="0">
                <a:solidFill>
                  <a:srgbClr val="000000"/>
                </a:solidFill>
              </a:rPr>
              <a:t>and </a:t>
            </a:r>
            <a:r>
              <a:rPr lang="en-GB" sz="1400" dirty="0" smtClean="0"/>
              <a:t> http</a:t>
            </a:r>
            <a:r>
              <a:rPr lang="en-GB" sz="1400" dirty="0"/>
              <a:t>://</a:t>
            </a:r>
            <a:r>
              <a:rPr lang="en-GB" sz="1400" dirty="0" smtClean="0"/>
              <a:t>en.vedur.is/earthquakes-and-volcanism/articles/nr/2947</a:t>
            </a:r>
            <a:endParaRPr lang="en-GB" sz="1400" dirty="0"/>
          </a:p>
          <a:p>
            <a:pPr>
              <a:lnSpc>
                <a:spcPts val="600"/>
              </a:lnSpc>
            </a:pPr>
            <a:endParaRPr lang="en-GB" sz="1100" dirty="0" smtClean="0">
              <a:solidFill>
                <a:srgbClr val="000000"/>
              </a:solidFill>
            </a:endParaRPr>
          </a:p>
          <a:p>
            <a:r>
              <a:rPr lang="en-GB" sz="1100" dirty="0" smtClean="0">
                <a:solidFill>
                  <a:srgbClr val="000000"/>
                </a:solidFill>
              </a:rPr>
              <a:t>See also:</a:t>
            </a:r>
          </a:p>
          <a:p>
            <a:r>
              <a:rPr lang="en-GB" sz="1100" dirty="0" smtClean="0">
                <a:solidFill>
                  <a:srgbClr val="000000"/>
                </a:solidFill>
              </a:rPr>
              <a:t>Trønnes (2014): </a:t>
            </a:r>
            <a:r>
              <a:rPr lang="en-GB" sz="1100" dirty="0">
                <a:solidFill>
                  <a:srgbClr val="000000"/>
                </a:solidFill>
              </a:rPr>
              <a:t>The </a:t>
            </a:r>
            <a:r>
              <a:rPr lang="en-GB" sz="1100" dirty="0" err="1">
                <a:solidFill>
                  <a:srgbClr val="000000"/>
                </a:solidFill>
              </a:rPr>
              <a:t>Bárðarbunga-Nornahraun</a:t>
            </a:r>
            <a:r>
              <a:rPr lang="en-GB" sz="1100" dirty="0">
                <a:solidFill>
                  <a:srgbClr val="000000"/>
                </a:solidFill>
              </a:rPr>
              <a:t> eruption, Iceland </a:t>
            </a:r>
            <a:r>
              <a:rPr lang="en-GB" sz="1100" dirty="0">
                <a:solidFill>
                  <a:srgbClr val="000000"/>
                </a:solidFill>
                <a:latin typeface="Symbol" panose="05050102010706020507" pitchFamily="18" charset="2"/>
              </a:rPr>
              <a:t>-</a:t>
            </a:r>
            <a:r>
              <a:rPr lang="en-GB" sz="1100" dirty="0">
                <a:solidFill>
                  <a:srgbClr val="000000"/>
                </a:solidFill>
              </a:rPr>
              <a:t> an ongoing demonstration of rifting and </a:t>
            </a:r>
            <a:r>
              <a:rPr lang="en-GB" sz="1100" dirty="0" smtClean="0">
                <a:solidFill>
                  <a:srgbClr val="000000"/>
                </a:solidFill>
              </a:rPr>
              <a:t>volcanism, Forskning.no and </a:t>
            </a:r>
            <a:r>
              <a:rPr lang="en-GB" sz="1100" dirty="0" err="1" smtClean="0">
                <a:solidFill>
                  <a:srgbClr val="000000"/>
                </a:solidFill>
              </a:rPr>
              <a:t>ScienceNordic</a:t>
            </a:r>
            <a:r>
              <a:rPr lang="en-GB" sz="1100" dirty="0" smtClean="0">
                <a:solidFill>
                  <a:srgbClr val="000000"/>
                </a:solidFill>
              </a:rPr>
              <a:t>,</a:t>
            </a:r>
          </a:p>
          <a:p>
            <a:r>
              <a:rPr lang="en-GB" sz="1100" dirty="0" smtClean="0"/>
              <a:t>                                                   http</a:t>
            </a:r>
            <a:r>
              <a:rPr lang="en-GB" sz="1100" dirty="0"/>
              <a:t>://</a:t>
            </a:r>
            <a:r>
              <a:rPr lang="en-GB" sz="1100" dirty="0" smtClean="0"/>
              <a:t>forskning.no/blogg/reidar-tronnes/bardarbunga-nornahraun-eruption-ongoing-demonstration-rifting-and-volcanism</a:t>
            </a:r>
          </a:p>
        </p:txBody>
      </p:sp>
      <p:sp>
        <p:nvSpPr>
          <p:cNvPr id="4" name="TextBox 3"/>
          <p:cNvSpPr txBox="1"/>
          <p:nvPr/>
        </p:nvSpPr>
        <p:spPr>
          <a:xfrm>
            <a:off x="7133259" y="1052736"/>
            <a:ext cx="1945341" cy="276999"/>
          </a:xfrm>
          <a:prstGeom prst="rect">
            <a:avLst/>
          </a:prstGeom>
          <a:noFill/>
        </p:spPr>
        <p:txBody>
          <a:bodyPr wrap="none" rtlCol="0">
            <a:spAutoFit/>
          </a:bodyPr>
          <a:lstStyle/>
          <a:p>
            <a:r>
              <a:rPr lang="nb-NO" sz="1200" dirty="0" smtClean="0">
                <a:solidFill>
                  <a:schemeClr val="bg1"/>
                </a:solidFill>
              </a:rPr>
              <a:t>Photo: P. Hartree, Reykjavik</a:t>
            </a:r>
            <a:endParaRPr lang="en-GB" sz="1200" dirty="0">
              <a:solidFill>
                <a:schemeClr val="bg1"/>
              </a:solidFill>
            </a:endParaRPr>
          </a:p>
        </p:txBody>
      </p:sp>
    </p:spTree>
    <p:extLst>
      <p:ext uri="{BB962C8B-B14F-4D97-AF65-F5344CB8AC3E}">
        <p14:creationId xmlns:p14="http://schemas.microsoft.com/office/powerpoint/2010/main" val="15513566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pc\Dokumenter\Pictures\Iceland-JM-volc-tect\IceGeoCentSou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22" y="109835"/>
            <a:ext cx="5494292" cy="6748165"/>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70347" y="5314050"/>
            <a:ext cx="1123123" cy="1211294"/>
          </a:xfrm>
          <a:custGeom>
            <a:avLst/>
            <a:gdLst>
              <a:gd name="connsiteX0" fmla="*/ 6843 w 1123123"/>
              <a:gd name="connsiteY0" fmla="*/ 671114 h 1140890"/>
              <a:gd name="connsiteX1" fmla="*/ 24656 w 1123123"/>
              <a:gd name="connsiteY1" fmla="*/ 498921 h 1140890"/>
              <a:gd name="connsiteX2" fmla="*/ 119658 w 1123123"/>
              <a:gd name="connsiteY2" fmla="*/ 285166 h 1140890"/>
              <a:gd name="connsiteX3" fmla="*/ 202785 w 1123123"/>
              <a:gd name="connsiteY3" fmla="*/ 160475 h 1140890"/>
              <a:gd name="connsiteX4" fmla="*/ 369040 w 1123123"/>
              <a:gd name="connsiteY4" fmla="*/ 47659 h 1140890"/>
              <a:gd name="connsiteX5" fmla="*/ 594671 w 1123123"/>
              <a:gd name="connsiteY5" fmla="*/ 158 h 1140890"/>
              <a:gd name="connsiteX6" fmla="*/ 814365 w 1123123"/>
              <a:gd name="connsiteY6" fmla="*/ 35784 h 1140890"/>
              <a:gd name="connsiteX7" fmla="*/ 939056 w 1123123"/>
              <a:gd name="connsiteY7" fmla="*/ 124849 h 1140890"/>
              <a:gd name="connsiteX8" fmla="*/ 1039996 w 1123123"/>
              <a:gd name="connsiteY8" fmla="*/ 279228 h 1140890"/>
              <a:gd name="connsiteX9" fmla="*/ 1105310 w 1123123"/>
              <a:gd name="connsiteY9" fmla="*/ 475171 h 1140890"/>
              <a:gd name="connsiteX10" fmla="*/ 1123123 w 1123123"/>
              <a:gd name="connsiteY10" fmla="*/ 671114 h 1140890"/>
              <a:gd name="connsiteX11" fmla="*/ 1105310 w 1123123"/>
              <a:gd name="connsiteY11" fmla="*/ 908620 h 1140890"/>
              <a:gd name="connsiteX12" fmla="*/ 1039996 w 1123123"/>
              <a:gd name="connsiteY12" fmla="*/ 1027373 h 1140890"/>
              <a:gd name="connsiteX13" fmla="*/ 897492 w 1123123"/>
              <a:gd name="connsiteY13" fmla="*/ 1110501 h 1140890"/>
              <a:gd name="connsiteX14" fmla="*/ 689674 w 1123123"/>
              <a:gd name="connsiteY14" fmla="*/ 1140189 h 1140890"/>
              <a:gd name="connsiteX15" fmla="*/ 469980 w 1123123"/>
              <a:gd name="connsiteY15" fmla="*/ 1128314 h 1140890"/>
              <a:gd name="connsiteX16" fmla="*/ 262162 w 1123123"/>
              <a:gd name="connsiteY16" fmla="*/ 1092688 h 1140890"/>
              <a:gd name="connsiteX17" fmla="*/ 95908 w 1123123"/>
              <a:gd name="connsiteY17" fmla="*/ 1051124 h 1140890"/>
              <a:gd name="connsiteX18" fmla="*/ 18718 w 1123123"/>
              <a:gd name="connsiteY18" fmla="*/ 920495 h 1140890"/>
              <a:gd name="connsiteX19" fmla="*/ 905 w 1123123"/>
              <a:gd name="connsiteY19" fmla="*/ 795805 h 1140890"/>
              <a:gd name="connsiteX20" fmla="*/ 6843 w 1123123"/>
              <a:gd name="connsiteY20" fmla="*/ 671114 h 11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3123" h="1140890">
                <a:moveTo>
                  <a:pt x="6843" y="671114"/>
                </a:moveTo>
                <a:cubicBezTo>
                  <a:pt x="10801" y="621633"/>
                  <a:pt x="5853" y="563246"/>
                  <a:pt x="24656" y="498921"/>
                </a:cubicBezTo>
                <a:cubicBezTo>
                  <a:pt x="43459" y="434596"/>
                  <a:pt x="89970" y="341574"/>
                  <a:pt x="119658" y="285166"/>
                </a:cubicBezTo>
                <a:cubicBezTo>
                  <a:pt x="149346" y="228758"/>
                  <a:pt x="161221" y="200059"/>
                  <a:pt x="202785" y="160475"/>
                </a:cubicBezTo>
                <a:cubicBezTo>
                  <a:pt x="244349" y="120890"/>
                  <a:pt x="303726" y="74378"/>
                  <a:pt x="369040" y="47659"/>
                </a:cubicBezTo>
                <a:cubicBezTo>
                  <a:pt x="434354" y="20939"/>
                  <a:pt x="520450" y="2137"/>
                  <a:pt x="594671" y="158"/>
                </a:cubicBezTo>
                <a:cubicBezTo>
                  <a:pt x="668892" y="-1821"/>
                  <a:pt x="756968" y="15002"/>
                  <a:pt x="814365" y="35784"/>
                </a:cubicBezTo>
                <a:cubicBezTo>
                  <a:pt x="871762" y="56566"/>
                  <a:pt x="901451" y="84275"/>
                  <a:pt x="939056" y="124849"/>
                </a:cubicBezTo>
                <a:cubicBezTo>
                  <a:pt x="976661" y="165423"/>
                  <a:pt x="1012287" y="220841"/>
                  <a:pt x="1039996" y="279228"/>
                </a:cubicBezTo>
                <a:cubicBezTo>
                  <a:pt x="1067705" y="337615"/>
                  <a:pt x="1091456" y="409857"/>
                  <a:pt x="1105310" y="475171"/>
                </a:cubicBezTo>
                <a:cubicBezTo>
                  <a:pt x="1119165" y="540485"/>
                  <a:pt x="1123123" y="598873"/>
                  <a:pt x="1123123" y="671114"/>
                </a:cubicBezTo>
                <a:cubicBezTo>
                  <a:pt x="1123123" y="743355"/>
                  <a:pt x="1119164" y="849244"/>
                  <a:pt x="1105310" y="908620"/>
                </a:cubicBezTo>
                <a:cubicBezTo>
                  <a:pt x="1091456" y="967996"/>
                  <a:pt x="1074632" y="993726"/>
                  <a:pt x="1039996" y="1027373"/>
                </a:cubicBezTo>
                <a:cubicBezTo>
                  <a:pt x="1005360" y="1061020"/>
                  <a:pt x="955879" y="1091698"/>
                  <a:pt x="897492" y="1110501"/>
                </a:cubicBezTo>
                <a:cubicBezTo>
                  <a:pt x="839105" y="1129304"/>
                  <a:pt x="760926" y="1137220"/>
                  <a:pt x="689674" y="1140189"/>
                </a:cubicBezTo>
                <a:cubicBezTo>
                  <a:pt x="618422" y="1143158"/>
                  <a:pt x="541232" y="1136231"/>
                  <a:pt x="469980" y="1128314"/>
                </a:cubicBezTo>
                <a:cubicBezTo>
                  <a:pt x="398728" y="1120397"/>
                  <a:pt x="324507" y="1105553"/>
                  <a:pt x="262162" y="1092688"/>
                </a:cubicBezTo>
                <a:cubicBezTo>
                  <a:pt x="199817" y="1079823"/>
                  <a:pt x="136482" y="1079823"/>
                  <a:pt x="95908" y="1051124"/>
                </a:cubicBezTo>
                <a:cubicBezTo>
                  <a:pt x="55334" y="1022425"/>
                  <a:pt x="34552" y="963048"/>
                  <a:pt x="18718" y="920495"/>
                </a:cubicBezTo>
                <a:cubicBezTo>
                  <a:pt x="2884" y="877942"/>
                  <a:pt x="3874" y="832421"/>
                  <a:pt x="905" y="795805"/>
                </a:cubicBezTo>
                <a:cubicBezTo>
                  <a:pt x="-2064" y="759189"/>
                  <a:pt x="2885" y="720595"/>
                  <a:pt x="6843" y="671114"/>
                </a:cubicBezTo>
                <a:close/>
              </a:path>
            </a:pathLst>
          </a:custGeom>
          <a:noFill/>
          <a:ln w="190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2921987" y="1607157"/>
            <a:ext cx="690696" cy="670720"/>
          </a:xfrm>
          <a:custGeom>
            <a:avLst/>
            <a:gdLst>
              <a:gd name="connsiteX0" fmla="*/ 23094 w 690696"/>
              <a:gd name="connsiteY0" fmla="*/ 560090 h 670720"/>
              <a:gd name="connsiteX1" fmla="*/ 11218 w 690696"/>
              <a:gd name="connsiteY1" fmla="*/ 393835 h 670720"/>
              <a:gd name="connsiteX2" fmla="*/ 165597 w 690696"/>
              <a:gd name="connsiteY2" fmla="*/ 162266 h 670720"/>
              <a:gd name="connsiteX3" fmla="*/ 325914 w 690696"/>
              <a:gd name="connsiteY3" fmla="*/ 49451 h 670720"/>
              <a:gd name="connsiteX4" fmla="*/ 450605 w 690696"/>
              <a:gd name="connsiteY4" fmla="*/ 1949 h 670720"/>
              <a:gd name="connsiteX5" fmla="*/ 563421 w 690696"/>
              <a:gd name="connsiteY5" fmla="*/ 19762 h 670720"/>
              <a:gd name="connsiteX6" fmla="*/ 652486 w 690696"/>
              <a:gd name="connsiteY6" fmla="*/ 114765 h 670720"/>
              <a:gd name="connsiteX7" fmla="*/ 688112 w 690696"/>
              <a:gd name="connsiteY7" fmla="*/ 310708 h 670720"/>
              <a:gd name="connsiteX8" fmla="*/ 587171 w 690696"/>
              <a:gd name="connsiteY8" fmla="*/ 554152 h 670720"/>
              <a:gd name="connsiteX9" fmla="*/ 426855 w 690696"/>
              <a:gd name="connsiteY9" fmla="*/ 661030 h 670720"/>
              <a:gd name="connsiteX10" fmla="*/ 248725 w 690696"/>
              <a:gd name="connsiteY10" fmla="*/ 661030 h 670720"/>
              <a:gd name="connsiteX11" fmla="*/ 112158 w 690696"/>
              <a:gd name="connsiteY11" fmla="*/ 619466 h 670720"/>
              <a:gd name="connsiteX12" fmla="*/ 23094 w 690696"/>
              <a:gd name="connsiteY12" fmla="*/ 560090 h 67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0696" h="670720">
                <a:moveTo>
                  <a:pt x="23094" y="560090"/>
                </a:moveTo>
                <a:cubicBezTo>
                  <a:pt x="6271" y="522485"/>
                  <a:pt x="-12533" y="460139"/>
                  <a:pt x="11218" y="393835"/>
                </a:cubicBezTo>
                <a:cubicBezTo>
                  <a:pt x="34969" y="327531"/>
                  <a:pt x="113148" y="219663"/>
                  <a:pt x="165597" y="162266"/>
                </a:cubicBezTo>
                <a:cubicBezTo>
                  <a:pt x="218046" y="104869"/>
                  <a:pt x="278413" y="76170"/>
                  <a:pt x="325914" y="49451"/>
                </a:cubicBezTo>
                <a:cubicBezTo>
                  <a:pt x="373415" y="22732"/>
                  <a:pt x="411021" y="6897"/>
                  <a:pt x="450605" y="1949"/>
                </a:cubicBezTo>
                <a:cubicBezTo>
                  <a:pt x="490189" y="-2999"/>
                  <a:pt x="529774" y="959"/>
                  <a:pt x="563421" y="19762"/>
                </a:cubicBezTo>
                <a:cubicBezTo>
                  <a:pt x="597068" y="38565"/>
                  <a:pt x="631704" y="66274"/>
                  <a:pt x="652486" y="114765"/>
                </a:cubicBezTo>
                <a:cubicBezTo>
                  <a:pt x="673268" y="163256"/>
                  <a:pt x="698998" y="237477"/>
                  <a:pt x="688112" y="310708"/>
                </a:cubicBezTo>
                <a:cubicBezTo>
                  <a:pt x="677226" y="383939"/>
                  <a:pt x="630714" y="495765"/>
                  <a:pt x="587171" y="554152"/>
                </a:cubicBezTo>
                <a:cubicBezTo>
                  <a:pt x="543628" y="612539"/>
                  <a:pt x="483263" y="643217"/>
                  <a:pt x="426855" y="661030"/>
                </a:cubicBezTo>
                <a:cubicBezTo>
                  <a:pt x="370447" y="678843"/>
                  <a:pt x="301174" y="667957"/>
                  <a:pt x="248725" y="661030"/>
                </a:cubicBezTo>
                <a:cubicBezTo>
                  <a:pt x="196276" y="654103"/>
                  <a:pt x="148774" y="636289"/>
                  <a:pt x="112158" y="619466"/>
                </a:cubicBezTo>
                <a:cubicBezTo>
                  <a:pt x="75542" y="602643"/>
                  <a:pt x="39917" y="597695"/>
                  <a:pt x="23094" y="560090"/>
                </a:cubicBezTo>
                <a:close/>
              </a:path>
            </a:pathLst>
          </a:custGeom>
          <a:noFill/>
          <a:ln w="190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3264515" y="2603310"/>
            <a:ext cx="525411" cy="590374"/>
          </a:xfrm>
          <a:custGeom>
            <a:avLst/>
            <a:gdLst>
              <a:gd name="connsiteX0" fmla="*/ 161516 w 525411"/>
              <a:gd name="connsiteY0" fmla="*/ 567402 h 590374"/>
              <a:gd name="connsiteX1" fmla="*/ 72451 w 525411"/>
              <a:gd name="connsiteY1" fmla="*/ 496150 h 590374"/>
              <a:gd name="connsiteX2" fmla="*/ 7137 w 525411"/>
              <a:gd name="connsiteY2" fmla="*/ 323958 h 590374"/>
              <a:gd name="connsiteX3" fmla="*/ 13075 w 525411"/>
              <a:gd name="connsiteY3" fmla="*/ 133952 h 590374"/>
              <a:gd name="connsiteX4" fmla="*/ 108077 w 525411"/>
              <a:gd name="connsiteY4" fmla="*/ 21137 h 590374"/>
              <a:gd name="connsiteX5" fmla="*/ 292145 w 525411"/>
              <a:gd name="connsiteY5" fmla="*/ 3324 h 590374"/>
              <a:gd name="connsiteX6" fmla="*/ 452462 w 525411"/>
              <a:gd name="connsiteY6" fmla="*/ 62700 h 590374"/>
              <a:gd name="connsiteX7" fmla="*/ 523714 w 525411"/>
              <a:gd name="connsiteY7" fmla="*/ 228955 h 590374"/>
              <a:gd name="connsiteX8" fmla="*/ 387147 w 525411"/>
              <a:gd name="connsiteY8" fmla="*/ 484274 h 590374"/>
              <a:gd name="connsiteX9" fmla="*/ 226830 w 525411"/>
              <a:gd name="connsiteY9" fmla="*/ 585215 h 590374"/>
              <a:gd name="connsiteX10" fmla="*/ 161516 w 525411"/>
              <a:gd name="connsiteY10" fmla="*/ 567402 h 59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411" h="590374">
                <a:moveTo>
                  <a:pt x="161516" y="567402"/>
                </a:moveTo>
                <a:cubicBezTo>
                  <a:pt x="135786" y="552558"/>
                  <a:pt x="98181" y="536724"/>
                  <a:pt x="72451" y="496150"/>
                </a:cubicBezTo>
                <a:cubicBezTo>
                  <a:pt x="46721" y="455576"/>
                  <a:pt x="17033" y="384324"/>
                  <a:pt x="7137" y="323958"/>
                </a:cubicBezTo>
                <a:cubicBezTo>
                  <a:pt x="-2759" y="263592"/>
                  <a:pt x="-3748" y="184422"/>
                  <a:pt x="13075" y="133952"/>
                </a:cubicBezTo>
                <a:cubicBezTo>
                  <a:pt x="29898" y="83482"/>
                  <a:pt x="61565" y="42908"/>
                  <a:pt x="108077" y="21137"/>
                </a:cubicBezTo>
                <a:cubicBezTo>
                  <a:pt x="154589" y="-634"/>
                  <a:pt x="234748" y="-3603"/>
                  <a:pt x="292145" y="3324"/>
                </a:cubicBezTo>
                <a:cubicBezTo>
                  <a:pt x="349543" y="10251"/>
                  <a:pt x="413867" y="25095"/>
                  <a:pt x="452462" y="62700"/>
                </a:cubicBezTo>
                <a:cubicBezTo>
                  <a:pt x="491057" y="100305"/>
                  <a:pt x="534600" y="158693"/>
                  <a:pt x="523714" y="228955"/>
                </a:cubicBezTo>
                <a:cubicBezTo>
                  <a:pt x="512828" y="299217"/>
                  <a:pt x="436628" y="424897"/>
                  <a:pt x="387147" y="484274"/>
                </a:cubicBezTo>
                <a:cubicBezTo>
                  <a:pt x="337666" y="543651"/>
                  <a:pt x="266414" y="571360"/>
                  <a:pt x="226830" y="585215"/>
                </a:cubicBezTo>
                <a:cubicBezTo>
                  <a:pt x="187246" y="599070"/>
                  <a:pt x="187246" y="582246"/>
                  <a:pt x="161516" y="567402"/>
                </a:cubicBezTo>
                <a:close/>
              </a:path>
            </a:pathLst>
          </a:custGeom>
          <a:noFill/>
          <a:ln w="190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914400" y="4219575"/>
            <a:ext cx="938213" cy="1200150"/>
          </a:xfrm>
          <a:custGeom>
            <a:avLst/>
            <a:gdLst>
              <a:gd name="connsiteX0" fmla="*/ 0 w 938213"/>
              <a:gd name="connsiteY0" fmla="*/ 1200150 h 1200150"/>
              <a:gd name="connsiteX1" fmla="*/ 85725 w 938213"/>
              <a:gd name="connsiteY1" fmla="*/ 990600 h 1200150"/>
              <a:gd name="connsiteX2" fmla="*/ 233363 w 938213"/>
              <a:gd name="connsiteY2" fmla="*/ 757238 h 1200150"/>
              <a:gd name="connsiteX3" fmla="*/ 381000 w 938213"/>
              <a:gd name="connsiteY3" fmla="*/ 585788 h 1200150"/>
              <a:gd name="connsiteX4" fmla="*/ 600075 w 938213"/>
              <a:gd name="connsiteY4" fmla="*/ 338138 h 1200150"/>
              <a:gd name="connsiteX5" fmla="*/ 742950 w 938213"/>
              <a:gd name="connsiteY5" fmla="*/ 171450 h 1200150"/>
              <a:gd name="connsiteX6" fmla="*/ 938213 w 938213"/>
              <a:gd name="connsiteY6" fmla="*/ 0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213" h="1200150">
                <a:moveTo>
                  <a:pt x="0" y="1200150"/>
                </a:moveTo>
                <a:cubicBezTo>
                  <a:pt x="23415" y="1132284"/>
                  <a:pt x="46831" y="1064419"/>
                  <a:pt x="85725" y="990600"/>
                </a:cubicBezTo>
                <a:cubicBezTo>
                  <a:pt x="124619" y="916781"/>
                  <a:pt x="184150" y="824707"/>
                  <a:pt x="233363" y="757238"/>
                </a:cubicBezTo>
                <a:cubicBezTo>
                  <a:pt x="282576" y="689769"/>
                  <a:pt x="319881" y="655638"/>
                  <a:pt x="381000" y="585788"/>
                </a:cubicBezTo>
                <a:cubicBezTo>
                  <a:pt x="442119" y="515938"/>
                  <a:pt x="539750" y="407194"/>
                  <a:pt x="600075" y="338138"/>
                </a:cubicBezTo>
                <a:cubicBezTo>
                  <a:pt x="660400" y="269082"/>
                  <a:pt x="686594" y="227806"/>
                  <a:pt x="742950" y="171450"/>
                </a:cubicBezTo>
                <a:cubicBezTo>
                  <a:pt x="799306" y="115094"/>
                  <a:pt x="868759" y="57547"/>
                  <a:pt x="938213"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1766888" y="3829050"/>
            <a:ext cx="652462" cy="738188"/>
          </a:xfrm>
          <a:custGeom>
            <a:avLst/>
            <a:gdLst>
              <a:gd name="connsiteX0" fmla="*/ 652462 w 652462"/>
              <a:gd name="connsiteY0" fmla="*/ 0 h 738188"/>
              <a:gd name="connsiteX1" fmla="*/ 390525 w 652462"/>
              <a:gd name="connsiteY1" fmla="*/ 304800 h 738188"/>
              <a:gd name="connsiteX2" fmla="*/ 252412 w 652462"/>
              <a:gd name="connsiteY2" fmla="*/ 471488 h 738188"/>
              <a:gd name="connsiteX3" fmla="*/ 0 w 652462"/>
              <a:gd name="connsiteY3" fmla="*/ 738188 h 738188"/>
            </a:gdLst>
            <a:ahLst/>
            <a:cxnLst>
              <a:cxn ang="0">
                <a:pos x="connsiteX0" y="connsiteY0"/>
              </a:cxn>
              <a:cxn ang="0">
                <a:pos x="connsiteX1" y="connsiteY1"/>
              </a:cxn>
              <a:cxn ang="0">
                <a:pos x="connsiteX2" y="connsiteY2"/>
              </a:cxn>
              <a:cxn ang="0">
                <a:pos x="connsiteX3" y="connsiteY3"/>
              </a:cxn>
            </a:cxnLst>
            <a:rect l="l" t="t" r="r" b="b"/>
            <a:pathLst>
              <a:path w="652462" h="738188">
                <a:moveTo>
                  <a:pt x="652462" y="0"/>
                </a:moveTo>
                <a:lnTo>
                  <a:pt x="390525" y="304800"/>
                </a:lnTo>
                <a:cubicBezTo>
                  <a:pt x="323850" y="383381"/>
                  <a:pt x="317500" y="399257"/>
                  <a:pt x="252412" y="471488"/>
                </a:cubicBezTo>
                <a:cubicBezTo>
                  <a:pt x="187324" y="543719"/>
                  <a:pt x="93662" y="640953"/>
                  <a:pt x="0" y="7381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628650" y="2605088"/>
            <a:ext cx="1890713" cy="2047875"/>
          </a:xfrm>
          <a:custGeom>
            <a:avLst/>
            <a:gdLst>
              <a:gd name="connsiteX0" fmla="*/ 1890713 w 1890713"/>
              <a:gd name="connsiteY0" fmla="*/ 0 h 2047875"/>
              <a:gd name="connsiteX1" fmla="*/ 1524000 w 1890713"/>
              <a:gd name="connsiteY1" fmla="*/ 366712 h 2047875"/>
              <a:gd name="connsiteX2" fmla="*/ 1157288 w 1890713"/>
              <a:gd name="connsiteY2" fmla="*/ 766762 h 2047875"/>
              <a:gd name="connsiteX3" fmla="*/ 852488 w 1890713"/>
              <a:gd name="connsiteY3" fmla="*/ 1095375 h 2047875"/>
              <a:gd name="connsiteX4" fmla="*/ 600075 w 1890713"/>
              <a:gd name="connsiteY4" fmla="*/ 1309687 h 2047875"/>
              <a:gd name="connsiteX5" fmla="*/ 323850 w 1890713"/>
              <a:gd name="connsiteY5" fmla="*/ 1628775 h 2047875"/>
              <a:gd name="connsiteX6" fmla="*/ 104775 w 1890713"/>
              <a:gd name="connsiteY6" fmla="*/ 1900237 h 2047875"/>
              <a:gd name="connsiteX7" fmla="*/ 0 w 1890713"/>
              <a:gd name="connsiteY7" fmla="*/ 2047875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713" h="2047875">
                <a:moveTo>
                  <a:pt x="1890713" y="0"/>
                </a:moveTo>
                <a:cubicBezTo>
                  <a:pt x="1768475" y="119459"/>
                  <a:pt x="1646237" y="238918"/>
                  <a:pt x="1524000" y="366712"/>
                </a:cubicBezTo>
                <a:cubicBezTo>
                  <a:pt x="1401762" y="494506"/>
                  <a:pt x="1157288" y="766762"/>
                  <a:pt x="1157288" y="766762"/>
                </a:cubicBezTo>
                <a:cubicBezTo>
                  <a:pt x="1045369" y="888206"/>
                  <a:pt x="945357" y="1004888"/>
                  <a:pt x="852488" y="1095375"/>
                </a:cubicBezTo>
                <a:cubicBezTo>
                  <a:pt x="759619" y="1185862"/>
                  <a:pt x="688181" y="1220787"/>
                  <a:pt x="600075" y="1309687"/>
                </a:cubicBezTo>
                <a:cubicBezTo>
                  <a:pt x="511969" y="1398587"/>
                  <a:pt x="406400" y="1530350"/>
                  <a:pt x="323850" y="1628775"/>
                </a:cubicBezTo>
                <a:cubicBezTo>
                  <a:pt x="241300" y="1727200"/>
                  <a:pt x="158750" y="1830387"/>
                  <a:pt x="104775" y="1900237"/>
                </a:cubicBezTo>
                <a:cubicBezTo>
                  <a:pt x="50800" y="1970087"/>
                  <a:pt x="25400" y="2008981"/>
                  <a:pt x="0" y="204787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381000" y="2557463"/>
            <a:ext cx="2090738" cy="2166937"/>
          </a:xfrm>
          <a:custGeom>
            <a:avLst/>
            <a:gdLst>
              <a:gd name="connsiteX0" fmla="*/ 0 w 2090738"/>
              <a:gd name="connsiteY0" fmla="*/ 2166937 h 2166937"/>
              <a:gd name="connsiteX1" fmla="*/ 180975 w 2090738"/>
              <a:gd name="connsiteY1" fmla="*/ 1943100 h 2166937"/>
              <a:gd name="connsiteX2" fmla="*/ 442913 w 2090738"/>
              <a:gd name="connsiteY2" fmla="*/ 1566862 h 2166937"/>
              <a:gd name="connsiteX3" fmla="*/ 642938 w 2090738"/>
              <a:gd name="connsiteY3" fmla="*/ 1338262 h 2166937"/>
              <a:gd name="connsiteX4" fmla="*/ 823913 w 2090738"/>
              <a:gd name="connsiteY4" fmla="*/ 1166812 h 2166937"/>
              <a:gd name="connsiteX5" fmla="*/ 1014413 w 2090738"/>
              <a:gd name="connsiteY5" fmla="*/ 981075 h 2166937"/>
              <a:gd name="connsiteX6" fmla="*/ 1266825 w 2090738"/>
              <a:gd name="connsiteY6" fmla="*/ 728662 h 2166937"/>
              <a:gd name="connsiteX7" fmla="*/ 1404938 w 2090738"/>
              <a:gd name="connsiteY7" fmla="*/ 600075 h 2166937"/>
              <a:gd name="connsiteX8" fmla="*/ 1766888 w 2090738"/>
              <a:gd name="connsiteY8" fmla="*/ 276225 h 2166937"/>
              <a:gd name="connsiteX9" fmla="*/ 2090738 w 2090738"/>
              <a:gd name="connsiteY9" fmla="*/ 0 h 216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738" h="2166937">
                <a:moveTo>
                  <a:pt x="0" y="2166937"/>
                </a:moveTo>
                <a:cubicBezTo>
                  <a:pt x="53578" y="2105025"/>
                  <a:pt x="107156" y="2043113"/>
                  <a:pt x="180975" y="1943100"/>
                </a:cubicBezTo>
                <a:cubicBezTo>
                  <a:pt x="254794" y="1843087"/>
                  <a:pt x="365919" y="1667668"/>
                  <a:pt x="442913" y="1566862"/>
                </a:cubicBezTo>
                <a:cubicBezTo>
                  <a:pt x="519907" y="1466056"/>
                  <a:pt x="579438" y="1404937"/>
                  <a:pt x="642938" y="1338262"/>
                </a:cubicBezTo>
                <a:cubicBezTo>
                  <a:pt x="706438" y="1271587"/>
                  <a:pt x="762001" y="1226343"/>
                  <a:pt x="823913" y="1166812"/>
                </a:cubicBezTo>
                <a:cubicBezTo>
                  <a:pt x="885825" y="1107281"/>
                  <a:pt x="940594" y="1054100"/>
                  <a:pt x="1014413" y="981075"/>
                </a:cubicBezTo>
                <a:cubicBezTo>
                  <a:pt x="1088232" y="908050"/>
                  <a:pt x="1201738" y="792162"/>
                  <a:pt x="1266825" y="728662"/>
                </a:cubicBezTo>
                <a:cubicBezTo>
                  <a:pt x="1331912" y="665162"/>
                  <a:pt x="1321594" y="675481"/>
                  <a:pt x="1404938" y="600075"/>
                </a:cubicBezTo>
                <a:cubicBezTo>
                  <a:pt x="1488282" y="524669"/>
                  <a:pt x="1652588" y="376237"/>
                  <a:pt x="1766888" y="276225"/>
                </a:cubicBezTo>
                <a:cubicBezTo>
                  <a:pt x="1881188" y="176212"/>
                  <a:pt x="1985963" y="88106"/>
                  <a:pt x="2090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227773" y="5669467"/>
            <a:ext cx="630301" cy="338554"/>
          </a:xfrm>
          <a:prstGeom prst="rect">
            <a:avLst/>
          </a:prstGeom>
          <a:noFill/>
        </p:spPr>
        <p:txBody>
          <a:bodyPr wrap="none" rtlCol="0">
            <a:spAutoFit/>
          </a:bodyPr>
          <a:lstStyle/>
          <a:p>
            <a:r>
              <a:rPr lang="nb-NO" sz="1600" dirty="0" smtClean="0">
                <a:solidFill>
                  <a:srgbClr val="0066FF"/>
                </a:solidFill>
              </a:rPr>
              <a:t>Katla</a:t>
            </a:r>
            <a:endParaRPr lang="en-GB" sz="1600" dirty="0">
              <a:solidFill>
                <a:srgbClr val="0066FF"/>
              </a:solidFill>
            </a:endParaRPr>
          </a:p>
        </p:txBody>
      </p:sp>
      <p:sp>
        <p:nvSpPr>
          <p:cNvPr id="17" name="TextBox 16"/>
          <p:cNvSpPr txBox="1"/>
          <p:nvPr/>
        </p:nvSpPr>
        <p:spPr>
          <a:xfrm rot="18733206">
            <a:off x="849681" y="4363701"/>
            <a:ext cx="1217000" cy="461665"/>
          </a:xfrm>
          <a:prstGeom prst="rect">
            <a:avLst/>
          </a:prstGeom>
          <a:noFill/>
        </p:spPr>
        <p:txBody>
          <a:bodyPr wrap="none" rtlCol="0">
            <a:spAutoFit/>
          </a:bodyPr>
          <a:lstStyle/>
          <a:p>
            <a:r>
              <a:rPr lang="nb-NO" sz="1200" dirty="0" err="1" smtClean="0">
                <a:solidFill>
                  <a:srgbClr val="000000"/>
                </a:solidFill>
              </a:rPr>
              <a:t>Eldgj</a:t>
            </a:r>
            <a:r>
              <a:rPr lang="en-GB" sz="1200" dirty="0">
                <a:solidFill>
                  <a:srgbClr val="000000"/>
                </a:solidFill>
              </a:rPr>
              <a:t>á</a:t>
            </a:r>
            <a:r>
              <a:rPr lang="nb-NO" sz="1200" dirty="0" smtClean="0">
                <a:solidFill>
                  <a:srgbClr val="000000"/>
                </a:solidFill>
              </a:rPr>
              <a:t>, 934-940,</a:t>
            </a:r>
          </a:p>
          <a:p>
            <a:r>
              <a:rPr lang="nb-NO" sz="1200" dirty="0" smtClean="0">
                <a:solidFill>
                  <a:srgbClr val="000000"/>
                </a:solidFill>
              </a:rPr>
              <a:t>  20 km</a:t>
            </a:r>
            <a:r>
              <a:rPr lang="nb-NO" sz="1200" baseline="30000" dirty="0" smtClean="0">
                <a:solidFill>
                  <a:srgbClr val="000000"/>
                </a:solidFill>
              </a:rPr>
              <a:t>3</a:t>
            </a:r>
            <a:endParaRPr lang="en-GB" sz="1200" baseline="30000" dirty="0">
              <a:solidFill>
                <a:srgbClr val="000000"/>
              </a:solidFill>
            </a:endParaRPr>
          </a:p>
        </p:txBody>
      </p:sp>
      <p:sp>
        <p:nvSpPr>
          <p:cNvPr id="18" name="TextBox 17"/>
          <p:cNvSpPr txBox="1"/>
          <p:nvPr/>
        </p:nvSpPr>
        <p:spPr>
          <a:xfrm rot="18745029">
            <a:off x="1727659" y="4103198"/>
            <a:ext cx="1096775" cy="425758"/>
          </a:xfrm>
          <a:prstGeom prst="rect">
            <a:avLst/>
          </a:prstGeom>
          <a:noFill/>
        </p:spPr>
        <p:txBody>
          <a:bodyPr wrap="none" rtlCol="0">
            <a:spAutoFit/>
          </a:bodyPr>
          <a:lstStyle/>
          <a:p>
            <a:pPr>
              <a:lnSpc>
                <a:spcPts val="1300"/>
              </a:lnSpc>
            </a:pPr>
            <a:r>
              <a:rPr lang="nb-NO" sz="1200" dirty="0" smtClean="0">
                <a:solidFill>
                  <a:srgbClr val="000000"/>
                </a:solidFill>
              </a:rPr>
              <a:t>Laki, 1783-84,</a:t>
            </a:r>
          </a:p>
          <a:p>
            <a:pPr>
              <a:lnSpc>
                <a:spcPts val="1300"/>
              </a:lnSpc>
            </a:pPr>
            <a:r>
              <a:rPr lang="nb-NO" sz="1200" dirty="0" smtClean="0">
                <a:solidFill>
                  <a:srgbClr val="000000"/>
                </a:solidFill>
              </a:rPr>
              <a:t>  15 km</a:t>
            </a:r>
            <a:r>
              <a:rPr lang="nb-NO" sz="1200" baseline="30000" dirty="0" smtClean="0">
                <a:solidFill>
                  <a:srgbClr val="000000"/>
                </a:solidFill>
              </a:rPr>
              <a:t>3</a:t>
            </a:r>
            <a:endParaRPr lang="en-GB" sz="1200" baseline="30000" dirty="0">
              <a:solidFill>
                <a:srgbClr val="000000"/>
              </a:solidFill>
            </a:endParaRPr>
          </a:p>
        </p:txBody>
      </p:sp>
      <p:sp>
        <p:nvSpPr>
          <p:cNvPr id="19" name="TextBox 18"/>
          <p:cNvSpPr txBox="1"/>
          <p:nvPr/>
        </p:nvSpPr>
        <p:spPr>
          <a:xfrm rot="21424907">
            <a:off x="3247851" y="2565281"/>
            <a:ext cx="952505" cy="307777"/>
          </a:xfrm>
          <a:prstGeom prst="rect">
            <a:avLst/>
          </a:prstGeom>
          <a:noFill/>
        </p:spPr>
        <p:txBody>
          <a:bodyPr wrap="none" rtlCol="0">
            <a:spAutoFit/>
          </a:bodyPr>
          <a:lstStyle/>
          <a:p>
            <a:r>
              <a:rPr lang="nb-NO" sz="1400" dirty="0" err="1" smtClean="0">
                <a:solidFill>
                  <a:srgbClr val="0066FF"/>
                </a:solidFill>
              </a:rPr>
              <a:t>Grimsv</a:t>
            </a:r>
            <a:r>
              <a:rPr lang="en-GB" sz="1400" dirty="0">
                <a:solidFill>
                  <a:srgbClr val="0066FF"/>
                </a:solidFill>
              </a:rPr>
              <a:t>ö</a:t>
            </a:r>
            <a:r>
              <a:rPr lang="nb-NO" sz="1400" dirty="0" err="1" smtClean="0">
                <a:solidFill>
                  <a:srgbClr val="0066FF"/>
                </a:solidFill>
              </a:rPr>
              <a:t>tn</a:t>
            </a:r>
            <a:endParaRPr lang="en-GB" sz="1400" dirty="0">
              <a:solidFill>
                <a:srgbClr val="0066FF"/>
              </a:solidFill>
            </a:endParaRPr>
          </a:p>
        </p:txBody>
      </p:sp>
      <p:sp>
        <p:nvSpPr>
          <p:cNvPr id="20" name="TextBox 19"/>
          <p:cNvSpPr txBox="1"/>
          <p:nvPr/>
        </p:nvSpPr>
        <p:spPr>
          <a:xfrm>
            <a:off x="3112747" y="1744665"/>
            <a:ext cx="1112805" cy="307777"/>
          </a:xfrm>
          <a:prstGeom prst="rect">
            <a:avLst/>
          </a:prstGeom>
          <a:noFill/>
        </p:spPr>
        <p:txBody>
          <a:bodyPr wrap="none" rtlCol="0">
            <a:spAutoFit/>
          </a:bodyPr>
          <a:lstStyle/>
          <a:p>
            <a:r>
              <a:rPr lang="en-GB" sz="1400" dirty="0" err="1">
                <a:solidFill>
                  <a:srgbClr val="0066FF"/>
                </a:solidFill>
              </a:rPr>
              <a:t>Bárðarbunga</a:t>
            </a:r>
            <a:endParaRPr lang="en-GB" sz="1400" dirty="0">
              <a:solidFill>
                <a:srgbClr val="0066FF"/>
              </a:solidFill>
            </a:endParaRPr>
          </a:p>
        </p:txBody>
      </p:sp>
      <p:sp>
        <p:nvSpPr>
          <p:cNvPr id="21" name="TextBox 20"/>
          <p:cNvSpPr txBox="1"/>
          <p:nvPr/>
        </p:nvSpPr>
        <p:spPr>
          <a:xfrm rot="18861250">
            <a:off x="408053" y="3283505"/>
            <a:ext cx="2410788" cy="276999"/>
          </a:xfrm>
          <a:prstGeom prst="rect">
            <a:avLst/>
          </a:prstGeom>
          <a:noFill/>
        </p:spPr>
        <p:txBody>
          <a:bodyPr wrap="none" rtlCol="0">
            <a:spAutoFit/>
          </a:bodyPr>
          <a:lstStyle/>
          <a:p>
            <a:r>
              <a:rPr lang="en-GB" sz="1200" dirty="0" err="1" smtClean="0">
                <a:solidFill>
                  <a:srgbClr val="000000"/>
                </a:solidFill>
              </a:rPr>
              <a:t>Veiðivötn-Vatnaöldur</a:t>
            </a:r>
            <a:r>
              <a:rPr lang="en-GB" sz="1200" dirty="0" smtClean="0">
                <a:solidFill>
                  <a:srgbClr val="000000"/>
                </a:solidFill>
              </a:rPr>
              <a:t> fissure swarm</a:t>
            </a:r>
            <a:endParaRPr lang="nb-NO" sz="1200" dirty="0" smtClean="0">
              <a:solidFill>
                <a:srgbClr val="000000"/>
              </a:solidFill>
            </a:endParaRPr>
          </a:p>
        </p:txBody>
      </p:sp>
      <p:sp>
        <p:nvSpPr>
          <p:cNvPr id="16" name="Freeform 15"/>
          <p:cNvSpPr/>
          <p:nvPr/>
        </p:nvSpPr>
        <p:spPr>
          <a:xfrm>
            <a:off x="27296" y="4360460"/>
            <a:ext cx="1030942" cy="757469"/>
          </a:xfrm>
          <a:custGeom>
            <a:avLst/>
            <a:gdLst>
              <a:gd name="connsiteX0" fmla="*/ 0 w 1030942"/>
              <a:gd name="connsiteY0" fmla="*/ 361665 h 757469"/>
              <a:gd name="connsiteX1" fmla="*/ 109182 w 1030942"/>
              <a:gd name="connsiteY1" fmla="*/ 559558 h 757469"/>
              <a:gd name="connsiteX2" fmla="*/ 327546 w 1030942"/>
              <a:gd name="connsiteY2" fmla="*/ 675564 h 757469"/>
              <a:gd name="connsiteX3" fmla="*/ 655092 w 1030942"/>
              <a:gd name="connsiteY3" fmla="*/ 757450 h 757469"/>
              <a:gd name="connsiteX4" fmla="*/ 914400 w 1030942"/>
              <a:gd name="connsiteY4" fmla="*/ 668740 h 757469"/>
              <a:gd name="connsiteX5" fmla="*/ 1030405 w 1030942"/>
              <a:gd name="connsiteY5" fmla="*/ 368489 h 757469"/>
              <a:gd name="connsiteX6" fmla="*/ 941695 w 1030942"/>
              <a:gd name="connsiteY6" fmla="*/ 197892 h 757469"/>
              <a:gd name="connsiteX7" fmla="*/ 614149 w 1030942"/>
              <a:gd name="connsiteY7" fmla="*/ 75062 h 757469"/>
              <a:gd name="connsiteX8" fmla="*/ 334370 w 1030942"/>
              <a:gd name="connsiteY8" fmla="*/ 27295 h 757469"/>
              <a:gd name="connsiteX9" fmla="*/ 102358 w 1030942"/>
              <a:gd name="connsiteY9" fmla="*/ 6824 h 757469"/>
              <a:gd name="connsiteX10" fmla="*/ 0 w 1030942"/>
              <a:gd name="connsiteY10" fmla="*/ 0 h 75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0942" h="757469">
                <a:moveTo>
                  <a:pt x="0" y="361665"/>
                </a:moveTo>
                <a:cubicBezTo>
                  <a:pt x="27295" y="434453"/>
                  <a:pt x="54591" y="507242"/>
                  <a:pt x="109182" y="559558"/>
                </a:cubicBezTo>
                <a:cubicBezTo>
                  <a:pt x="163773" y="611874"/>
                  <a:pt x="236561" y="642582"/>
                  <a:pt x="327546" y="675564"/>
                </a:cubicBezTo>
                <a:cubicBezTo>
                  <a:pt x="418531" y="708546"/>
                  <a:pt x="557283" y="758587"/>
                  <a:pt x="655092" y="757450"/>
                </a:cubicBezTo>
                <a:cubicBezTo>
                  <a:pt x="752901" y="756313"/>
                  <a:pt x="851848" y="733567"/>
                  <a:pt x="914400" y="668740"/>
                </a:cubicBezTo>
                <a:cubicBezTo>
                  <a:pt x="976952" y="603913"/>
                  <a:pt x="1025856" y="446964"/>
                  <a:pt x="1030405" y="368489"/>
                </a:cubicBezTo>
                <a:cubicBezTo>
                  <a:pt x="1034954" y="290014"/>
                  <a:pt x="1011071" y="246796"/>
                  <a:pt x="941695" y="197892"/>
                </a:cubicBezTo>
                <a:cubicBezTo>
                  <a:pt x="872319" y="148988"/>
                  <a:pt x="715370" y="103495"/>
                  <a:pt x="614149" y="75062"/>
                </a:cubicBezTo>
                <a:cubicBezTo>
                  <a:pt x="512928" y="46629"/>
                  <a:pt x="419668" y="38668"/>
                  <a:pt x="334370" y="27295"/>
                </a:cubicBezTo>
                <a:cubicBezTo>
                  <a:pt x="249072" y="15922"/>
                  <a:pt x="158086" y="11373"/>
                  <a:pt x="102358" y="6824"/>
                </a:cubicBezTo>
                <a:cubicBezTo>
                  <a:pt x="46630" y="2275"/>
                  <a:pt x="23315" y="1137"/>
                  <a:pt x="0" y="0"/>
                </a:cubicBezTo>
              </a:path>
            </a:pathLst>
          </a:custGeom>
          <a:noFill/>
          <a:ln w="127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28437" y="4631479"/>
            <a:ext cx="988027" cy="307777"/>
          </a:xfrm>
          <a:prstGeom prst="rect">
            <a:avLst/>
          </a:prstGeom>
          <a:noFill/>
          <a:ln>
            <a:noFill/>
          </a:ln>
        </p:spPr>
        <p:txBody>
          <a:bodyPr wrap="none" rtlCol="0">
            <a:spAutoFit/>
          </a:bodyPr>
          <a:lstStyle/>
          <a:p>
            <a:r>
              <a:rPr lang="nb-NO" sz="1400" dirty="0" err="1" smtClean="0">
                <a:solidFill>
                  <a:srgbClr val="0066FF"/>
                </a:solidFill>
              </a:rPr>
              <a:t>Torfaj</a:t>
            </a:r>
            <a:r>
              <a:rPr lang="en-GB" sz="1400" dirty="0" err="1" smtClean="0">
                <a:solidFill>
                  <a:srgbClr val="0066FF"/>
                </a:solidFill>
              </a:rPr>
              <a:t>ökull</a:t>
            </a:r>
            <a:endParaRPr lang="en-GB" sz="1400" dirty="0">
              <a:solidFill>
                <a:srgbClr val="0066FF"/>
              </a:solidFill>
            </a:endParaRPr>
          </a:p>
        </p:txBody>
      </p:sp>
    </p:spTree>
    <p:extLst>
      <p:ext uri="{BB962C8B-B14F-4D97-AF65-F5344CB8AC3E}">
        <p14:creationId xmlns:p14="http://schemas.microsoft.com/office/powerpoint/2010/main" val="349855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p:bldP spid="17" grpId="0"/>
      <p:bldP spid="18" grpId="0"/>
      <p:bldP spid="19" grpId="0"/>
      <p:bldP spid="20" grpId="0"/>
      <p:bldP spid="21" grpId="0"/>
      <p:bldP spid="16"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pc\Dokumenter\Pictures\Iceland-JM-volc-tect\IceGeoSC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764704"/>
            <a:ext cx="9146067" cy="5832648"/>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6587304" y="2520026"/>
            <a:ext cx="546680" cy="598712"/>
          </a:xfrm>
          <a:custGeom>
            <a:avLst/>
            <a:gdLst>
              <a:gd name="connsiteX0" fmla="*/ 23094 w 690696"/>
              <a:gd name="connsiteY0" fmla="*/ 560090 h 670720"/>
              <a:gd name="connsiteX1" fmla="*/ 11218 w 690696"/>
              <a:gd name="connsiteY1" fmla="*/ 393835 h 670720"/>
              <a:gd name="connsiteX2" fmla="*/ 165597 w 690696"/>
              <a:gd name="connsiteY2" fmla="*/ 162266 h 670720"/>
              <a:gd name="connsiteX3" fmla="*/ 325914 w 690696"/>
              <a:gd name="connsiteY3" fmla="*/ 49451 h 670720"/>
              <a:gd name="connsiteX4" fmla="*/ 450605 w 690696"/>
              <a:gd name="connsiteY4" fmla="*/ 1949 h 670720"/>
              <a:gd name="connsiteX5" fmla="*/ 563421 w 690696"/>
              <a:gd name="connsiteY5" fmla="*/ 19762 h 670720"/>
              <a:gd name="connsiteX6" fmla="*/ 652486 w 690696"/>
              <a:gd name="connsiteY6" fmla="*/ 114765 h 670720"/>
              <a:gd name="connsiteX7" fmla="*/ 688112 w 690696"/>
              <a:gd name="connsiteY7" fmla="*/ 310708 h 670720"/>
              <a:gd name="connsiteX8" fmla="*/ 587171 w 690696"/>
              <a:gd name="connsiteY8" fmla="*/ 554152 h 670720"/>
              <a:gd name="connsiteX9" fmla="*/ 426855 w 690696"/>
              <a:gd name="connsiteY9" fmla="*/ 661030 h 670720"/>
              <a:gd name="connsiteX10" fmla="*/ 248725 w 690696"/>
              <a:gd name="connsiteY10" fmla="*/ 661030 h 670720"/>
              <a:gd name="connsiteX11" fmla="*/ 112158 w 690696"/>
              <a:gd name="connsiteY11" fmla="*/ 619466 h 670720"/>
              <a:gd name="connsiteX12" fmla="*/ 23094 w 690696"/>
              <a:gd name="connsiteY12" fmla="*/ 560090 h 67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0696" h="670720">
                <a:moveTo>
                  <a:pt x="23094" y="560090"/>
                </a:moveTo>
                <a:cubicBezTo>
                  <a:pt x="6271" y="522485"/>
                  <a:pt x="-12533" y="460139"/>
                  <a:pt x="11218" y="393835"/>
                </a:cubicBezTo>
                <a:cubicBezTo>
                  <a:pt x="34969" y="327531"/>
                  <a:pt x="113148" y="219663"/>
                  <a:pt x="165597" y="162266"/>
                </a:cubicBezTo>
                <a:cubicBezTo>
                  <a:pt x="218046" y="104869"/>
                  <a:pt x="278413" y="76170"/>
                  <a:pt x="325914" y="49451"/>
                </a:cubicBezTo>
                <a:cubicBezTo>
                  <a:pt x="373415" y="22732"/>
                  <a:pt x="411021" y="6897"/>
                  <a:pt x="450605" y="1949"/>
                </a:cubicBezTo>
                <a:cubicBezTo>
                  <a:pt x="490189" y="-2999"/>
                  <a:pt x="529774" y="959"/>
                  <a:pt x="563421" y="19762"/>
                </a:cubicBezTo>
                <a:cubicBezTo>
                  <a:pt x="597068" y="38565"/>
                  <a:pt x="631704" y="66274"/>
                  <a:pt x="652486" y="114765"/>
                </a:cubicBezTo>
                <a:cubicBezTo>
                  <a:pt x="673268" y="163256"/>
                  <a:pt x="698998" y="237477"/>
                  <a:pt x="688112" y="310708"/>
                </a:cubicBezTo>
                <a:cubicBezTo>
                  <a:pt x="677226" y="383939"/>
                  <a:pt x="630714" y="495765"/>
                  <a:pt x="587171" y="554152"/>
                </a:cubicBezTo>
                <a:cubicBezTo>
                  <a:pt x="543628" y="612539"/>
                  <a:pt x="483263" y="643217"/>
                  <a:pt x="426855" y="661030"/>
                </a:cubicBezTo>
                <a:cubicBezTo>
                  <a:pt x="370447" y="678843"/>
                  <a:pt x="301174" y="667957"/>
                  <a:pt x="248725" y="661030"/>
                </a:cubicBezTo>
                <a:cubicBezTo>
                  <a:pt x="196276" y="654103"/>
                  <a:pt x="148774" y="636289"/>
                  <a:pt x="112158" y="619466"/>
                </a:cubicBezTo>
                <a:cubicBezTo>
                  <a:pt x="75542" y="602643"/>
                  <a:pt x="39917" y="597695"/>
                  <a:pt x="23094" y="560090"/>
                </a:cubicBezTo>
                <a:close/>
              </a:path>
            </a:pathLst>
          </a:custGeom>
          <a:noFill/>
          <a:ln w="190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712586" y="2641623"/>
            <a:ext cx="981359" cy="276999"/>
          </a:xfrm>
          <a:prstGeom prst="rect">
            <a:avLst/>
          </a:prstGeom>
          <a:noFill/>
        </p:spPr>
        <p:txBody>
          <a:bodyPr wrap="none" rtlCol="0">
            <a:spAutoFit/>
          </a:bodyPr>
          <a:lstStyle/>
          <a:p>
            <a:r>
              <a:rPr lang="en-GB" sz="1200" dirty="0" err="1">
                <a:solidFill>
                  <a:srgbClr val="0066FF"/>
                </a:solidFill>
              </a:rPr>
              <a:t>Bárðarbunga</a:t>
            </a:r>
            <a:endParaRPr lang="en-GB" sz="1200" dirty="0">
              <a:solidFill>
                <a:srgbClr val="0066FF"/>
              </a:solidFill>
            </a:endParaRPr>
          </a:p>
        </p:txBody>
      </p:sp>
      <p:sp>
        <p:nvSpPr>
          <p:cNvPr id="7" name="Freeform 6"/>
          <p:cNvSpPr/>
          <p:nvPr/>
        </p:nvSpPr>
        <p:spPr>
          <a:xfrm>
            <a:off x="4807964" y="3283120"/>
            <a:ext cx="1436114" cy="1596660"/>
          </a:xfrm>
          <a:custGeom>
            <a:avLst/>
            <a:gdLst>
              <a:gd name="connsiteX0" fmla="*/ 1890713 w 1890713"/>
              <a:gd name="connsiteY0" fmla="*/ 0 h 2047875"/>
              <a:gd name="connsiteX1" fmla="*/ 1524000 w 1890713"/>
              <a:gd name="connsiteY1" fmla="*/ 366712 h 2047875"/>
              <a:gd name="connsiteX2" fmla="*/ 1157288 w 1890713"/>
              <a:gd name="connsiteY2" fmla="*/ 766762 h 2047875"/>
              <a:gd name="connsiteX3" fmla="*/ 852488 w 1890713"/>
              <a:gd name="connsiteY3" fmla="*/ 1095375 h 2047875"/>
              <a:gd name="connsiteX4" fmla="*/ 600075 w 1890713"/>
              <a:gd name="connsiteY4" fmla="*/ 1309687 h 2047875"/>
              <a:gd name="connsiteX5" fmla="*/ 323850 w 1890713"/>
              <a:gd name="connsiteY5" fmla="*/ 1628775 h 2047875"/>
              <a:gd name="connsiteX6" fmla="*/ 104775 w 1890713"/>
              <a:gd name="connsiteY6" fmla="*/ 1900237 h 2047875"/>
              <a:gd name="connsiteX7" fmla="*/ 0 w 1890713"/>
              <a:gd name="connsiteY7" fmla="*/ 2047875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713" h="2047875">
                <a:moveTo>
                  <a:pt x="1890713" y="0"/>
                </a:moveTo>
                <a:cubicBezTo>
                  <a:pt x="1768475" y="119459"/>
                  <a:pt x="1646237" y="238918"/>
                  <a:pt x="1524000" y="366712"/>
                </a:cubicBezTo>
                <a:cubicBezTo>
                  <a:pt x="1401762" y="494506"/>
                  <a:pt x="1157288" y="766762"/>
                  <a:pt x="1157288" y="766762"/>
                </a:cubicBezTo>
                <a:cubicBezTo>
                  <a:pt x="1045369" y="888206"/>
                  <a:pt x="945357" y="1004888"/>
                  <a:pt x="852488" y="1095375"/>
                </a:cubicBezTo>
                <a:cubicBezTo>
                  <a:pt x="759619" y="1185862"/>
                  <a:pt x="688181" y="1220787"/>
                  <a:pt x="600075" y="1309687"/>
                </a:cubicBezTo>
                <a:cubicBezTo>
                  <a:pt x="511969" y="1398587"/>
                  <a:pt x="406400" y="1530350"/>
                  <a:pt x="323850" y="1628775"/>
                </a:cubicBezTo>
                <a:cubicBezTo>
                  <a:pt x="241300" y="1727200"/>
                  <a:pt x="158750" y="1830387"/>
                  <a:pt x="104775" y="1900237"/>
                </a:cubicBezTo>
                <a:cubicBezTo>
                  <a:pt x="50800" y="1970087"/>
                  <a:pt x="25400" y="2008981"/>
                  <a:pt x="0" y="2047875"/>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4616411" y="3203204"/>
            <a:ext cx="1588045" cy="1689489"/>
          </a:xfrm>
          <a:custGeom>
            <a:avLst/>
            <a:gdLst>
              <a:gd name="connsiteX0" fmla="*/ 0 w 2090738"/>
              <a:gd name="connsiteY0" fmla="*/ 2166937 h 2166937"/>
              <a:gd name="connsiteX1" fmla="*/ 180975 w 2090738"/>
              <a:gd name="connsiteY1" fmla="*/ 1943100 h 2166937"/>
              <a:gd name="connsiteX2" fmla="*/ 442913 w 2090738"/>
              <a:gd name="connsiteY2" fmla="*/ 1566862 h 2166937"/>
              <a:gd name="connsiteX3" fmla="*/ 642938 w 2090738"/>
              <a:gd name="connsiteY3" fmla="*/ 1338262 h 2166937"/>
              <a:gd name="connsiteX4" fmla="*/ 823913 w 2090738"/>
              <a:gd name="connsiteY4" fmla="*/ 1166812 h 2166937"/>
              <a:gd name="connsiteX5" fmla="*/ 1014413 w 2090738"/>
              <a:gd name="connsiteY5" fmla="*/ 981075 h 2166937"/>
              <a:gd name="connsiteX6" fmla="*/ 1266825 w 2090738"/>
              <a:gd name="connsiteY6" fmla="*/ 728662 h 2166937"/>
              <a:gd name="connsiteX7" fmla="*/ 1404938 w 2090738"/>
              <a:gd name="connsiteY7" fmla="*/ 600075 h 2166937"/>
              <a:gd name="connsiteX8" fmla="*/ 1766888 w 2090738"/>
              <a:gd name="connsiteY8" fmla="*/ 276225 h 2166937"/>
              <a:gd name="connsiteX9" fmla="*/ 2090738 w 2090738"/>
              <a:gd name="connsiteY9" fmla="*/ 0 h 216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738" h="2166937">
                <a:moveTo>
                  <a:pt x="0" y="2166937"/>
                </a:moveTo>
                <a:cubicBezTo>
                  <a:pt x="53578" y="2105025"/>
                  <a:pt x="107156" y="2043113"/>
                  <a:pt x="180975" y="1943100"/>
                </a:cubicBezTo>
                <a:cubicBezTo>
                  <a:pt x="254794" y="1843087"/>
                  <a:pt x="365919" y="1667668"/>
                  <a:pt x="442913" y="1566862"/>
                </a:cubicBezTo>
                <a:cubicBezTo>
                  <a:pt x="519907" y="1466056"/>
                  <a:pt x="579438" y="1404937"/>
                  <a:pt x="642938" y="1338262"/>
                </a:cubicBezTo>
                <a:cubicBezTo>
                  <a:pt x="706438" y="1271587"/>
                  <a:pt x="762001" y="1226343"/>
                  <a:pt x="823913" y="1166812"/>
                </a:cubicBezTo>
                <a:cubicBezTo>
                  <a:pt x="885825" y="1107281"/>
                  <a:pt x="940594" y="1054100"/>
                  <a:pt x="1014413" y="981075"/>
                </a:cubicBezTo>
                <a:cubicBezTo>
                  <a:pt x="1088232" y="908050"/>
                  <a:pt x="1201738" y="792162"/>
                  <a:pt x="1266825" y="728662"/>
                </a:cubicBezTo>
                <a:cubicBezTo>
                  <a:pt x="1331912" y="665162"/>
                  <a:pt x="1321594" y="675481"/>
                  <a:pt x="1404938" y="600075"/>
                </a:cubicBezTo>
                <a:cubicBezTo>
                  <a:pt x="1488282" y="524669"/>
                  <a:pt x="1652588" y="376237"/>
                  <a:pt x="1766888" y="276225"/>
                </a:cubicBezTo>
                <a:cubicBezTo>
                  <a:pt x="1881188" y="176212"/>
                  <a:pt x="1985963" y="88106"/>
                  <a:pt x="2090738"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rot="18861250">
            <a:off x="4492452" y="3807792"/>
            <a:ext cx="2069797" cy="246221"/>
          </a:xfrm>
          <a:prstGeom prst="rect">
            <a:avLst/>
          </a:prstGeom>
          <a:noFill/>
        </p:spPr>
        <p:txBody>
          <a:bodyPr wrap="none" rtlCol="0">
            <a:spAutoFit/>
          </a:bodyPr>
          <a:lstStyle/>
          <a:p>
            <a:r>
              <a:rPr lang="en-GB" sz="1000" dirty="0" err="1" smtClean="0">
                <a:solidFill>
                  <a:srgbClr val="000000"/>
                </a:solidFill>
              </a:rPr>
              <a:t>Veiðivötn-Vatnaöldur</a:t>
            </a:r>
            <a:r>
              <a:rPr lang="en-GB" sz="1000" dirty="0" smtClean="0">
                <a:solidFill>
                  <a:srgbClr val="000000"/>
                </a:solidFill>
              </a:rPr>
              <a:t> fissure swarm</a:t>
            </a:r>
            <a:endParaRPr lang="nb-NO" sz="1000" dirty="0" smtClean="0">
              <a:solidFill>
                <a:srgbClr val="000000"/>
              </a:solidFill>
            </a:endParaRPr>
          </a:p>
        </p:txBody>
      </p:sp>
      <p:sp>
        <p:nvSpPr>
          <p:cNvPr id="10" name="TextBox 9"/>
          <p:cNvSpPr txBox="1"/>
          <p:nvPr/>
        </p:nvSpPr>
        <p:spPr>
          <a:xfrm>
            <a:off x="1261635" y="5331671"/>
            <a:ext cx="1529586" cy="507831"/>
          </a:xfrm>
          <a:prstGeom prst="rect">
            <a:avLst/>
          </a:prstGeom>
          <a:noFill/>
        </p:spPr>
        <p:txBody>
          <a:bodyPr wrap="none" rtlCol="0">
            <a:spAutoFit/>
          </a:bodyPr>
          <a:lstStyle/>
          <a:p>
            <a:r>
              <a:rPr lang="en-GB" sz="1600" dirty="0" err="1" smtClean="0">
                <a:solidFill>
                  <a:srgbClr val="000000"/>
                </a:solidFill>
              </a:rPr>
              <a:t>Þjórsáhraun</a:t>
            </a:r>
            <a:r>
              <a:rPr lang="en-GB" sz="1600" dirty="0" smtClean="0">
                <a:solidFill>
                  <a:srgbClr val="000000"/>
                </a:solidFill>
              </a:rPr>
              <a:t>, </a:t>
            </a:r>
          </a:p>
          <a:p>
            <a:r>
              <a:rPr lang="en-GB" sz="1100" dirty="0" smtClean="0">
                <a:solidFill>
                  <a:srgbClr val="000000"/>
                </a:solidFill>
              </a:rPr>
              <a:t>early Holocene, </a:t>
            </a:r>
            <a:r>
              <a:rPr lang="en-GB" sz="1100" b="1" dirty="0" smtClean="0">
                <a:solidFill>
                  <a:srgbClr val="000000"/>
                </a:solidFill>
              </a:rPr>
              <a:t>25 km</a:t>
            </a:r>
            <a:r>
              <a:rPr lang="en-GB" sz="1100" b="1" baseline="30000" dirty="0" smtClean="0">
                <a:solidFill>
                  <a:srgbClr val="000000"/>
                </a:solidFill>
              </a:rPr>
              <a:t>3</a:t>
            </a:r>
            <a:endParaRPr lang="nb-NO" sz="1100" b="1" baseline="30000" dirty="0" smtClean="0">
              <a:solidFill>
                <a:srgbClr val="000000"/>
              </a:solidFill>
            </a:endParaRPr>
          </a:p>
        </p:txBody>
      </p:sp>
      <p:sp>
        <p:nvSpPr>
          <p:cNvPr id="2" name="Right Arrow 1"/>
          <p:cNvSpPr/>
          <p:nvPr/>
        </p:nvSpPr>
        <p:spPr>
          <a:xfrm rot="18289040">
            <a:off x="2087595" y="5214398"/>
            <a:ext cx="144016" cy="245767"/>
          </a:xfrm>
          <a:prstGeom prst="rightArrow">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p:cNvCxnSpPr/>
          <p:nvPr/>
        </p:nvCxnSpPr>
        <p:spPr>
          <a:xfrm flipH="1">
            <a:off x="4656147" y="4454103"/>
            <a:ext cx="224485" cy="91"/>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4309275" y="4365372"/>
            <a:ext cx="229065" cy="4955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3934353" y="4442974"/>
            <a:ext cx="188862" cy="136505"/>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5318105" y="3876337"/>
            <a:ext cx="165584" cy="168340"/>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032939" y="4163373"/>
            <a:ext cx="165584" cy="168340"/>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3349060" y="4790784"/>
            <a:ext cx="129026" cy="6731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2906819" y="4706636"/>
            <a:ext cx="172970" cy="23375"/>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2411760" y="4897369"/>
            <a:ext cx="151926" cy="701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2081716" y="5009566"/>
            <a:ext cx="173430" cy="54228"/>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2766576" y="4818832"/>
            <a:ext cx="116870" cy="118742"/>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2490758" y="5183470"/>
            <a:ext cx="22670" cy="175666"/>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2289970" y="5071274"/>
            <a:ext cx="82982" cy="176600"/>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95264" y="4836687"/>
            <a:ext cx="824265" cy="261610"/>
          </a:xfrm>
          <a:prstGeom prst="rect">
            <a:avLst/>
          </a:prstGeom>
          <a:noFill/>
          <a:ln>
            <a:noFill/>
          </a:ln>
        </p:spPr>
        <p:txBody>
          <a:bodyPr wrap="none" rtlCol="0">
            <a:spAutoFit/>
          </a:bodyPr>
          <a:lstStyle/>
          <a:p>
            <a:r>
              <a:rPr lang="nb-NO" sz="1100" dirty="0" err="1" smtClean="0">
                <a:solidFill>
                  <a:srgbClr val="0066FF"/>
                </a:solidFill>
              </a:rPr>
              <a:t>Torfaj</a:t>
            </a:r>
            <a:r>
              <a:rPr lang="en-GB" sz="1100" dirty="0" err="1" smtClean="0">
                <a:solidFill>
                  <a:srgbClr val="0066FF"/>
                </a:solidFill>
              </a:rPr>
              <a:t>ökull</a:t>
            </a:r>
            <a:endParaRPr lang="en-GB" sz="1100" dirty="0">
              <a:solidFill>
                <a:srgbClr val="0066FF"/>
              </a:solidFill>
            </a:endParaRPr>
          </a:p>
        </p:txBody>
      </p:sp>
    </p:spTree>
    <p:extLst>
      <p:ext uri="{BB962C8B-B14F-4D97-AF65-F5344CB8AC3E}">
        <p14:creationId xmlns:p14="http://schemas.microsoft.com/office/powerpoint/2010/main" val="9242167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pc\Dokumenter\Pictures\Iceland-JM-volc-tect\IceGeoCentSou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22" y="109835"/>
            <a:ext cx="5494292" cy="674816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pc\Dokumenter\Pictures\Iceland-JM-volc-tect\IceGeNR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4994" y="46489"/>
            <a:ext cx="2827811" cy="6233493"/>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70347" y="5314050"/>
            <a:ext cx="1123123" cy="1211294"/>
          </a:xfrm>
          <a:custGeom>
            <a:avLst/>
            <a:gdLst>
              <a:gd name="connsiteX0" fmla="*/ 6843 w 1123123"/>
              <a:gd name="connsiteY0" fmla="*/ 671114 h 1140890"/>
              <a:gd name="connsiteX1" fmla="*/ 24656 w 1123123"/>
              <a:gd name="connsiteY1" fmla="*/ 498921 h 1140890"/>
              <a:gd name="connsiteX2" fmla="*/ 119658 w 1123123"/>
              <a:gd name="connsiteY2" fmla="*/ 285166 h 1140890"/>
              <a:gd name="connsiteX3" fmla="*/ 202785 w 1123123"/>
              <a:gd name="connsiteY3" fmla="*/ 160475 h 1140890"/>
              <a:gd name="connsiteX4" fmla="*/ 369040 w 1123123"/>
              <a:gd name="connsiteY4" fmla="*/ 47659 h 1140890"/>
              <a:gd name="connsiteX5" fmla="*/ 594671 w 1123123"/>
              <a:gd name="connsiteY5" fmla="*/ 158 h 1140890"/>
              <a:gd name="connsiteX6" fmla="*/ 814365 w 1123123"/>
              <a:gd name="connsiteY6" fmla="*/ 35784 h 1140890"/>
              <a:gd name="connsiteX7" fmla="*/ 939056 w 1123123"/>
              <a:gd name="connsiteY7" fmla="*/ 124849 h 1140890"/>
              <a:gd name="connsiteX8" fmla="*/ 1039996 w 1123123"/>
              <a:gd name="connsiteY8" fmla="*/ 279228 h 1140890"/>
              <a:gd name="connsiteX9" fmla="*/ 1105310 w 1123123"/>
              <a:gd name="connsiteY9" fmla="*/ 475171 h 1140890"/>
              <a:gd name="connsiteX10" fmla="*/ 1123123 w 1123123"/>
              <a:gd name="connsiteY10" fmla="*/ 671114 h 1140890"/>
              <a:gd name="connsiteX11" fmla="*/ 1105310 w 1123123"/>
              <a:gd name="connsiteY11" fmla="*/ 908620 h 1140890"/>
              <a:gd name="connsiteX12" fmla="*/ 1039996 w 1123123"/>
              <a:gd name="connsiteY12" fmla="*/ 1027373 h 1140890"/>
              <a:gd name="connsiteX13" fmla="*/ 897492 w 1123123"/>
              <a:gd name="connsiteY13" fmla="*/ 1110501 h 1140890"/>
              <a:gd name="connsiteX14" fmla="*/ 689674 w 1123123"/>
              <a:gd name="connsiteY14" fmla="*/ 1140189 h 1140890"/>
              <a:gd name="connsiteX15" fmla="*/ 469980 w 1123123"/>
              <a:gd name="connsiteY15" fmla="*/ 1128314 h 1140890"/>
              <a:gd name="connsiteX16" fmla="*/ 262162 w 1123123"/>
              <a:gd name="connsiteY16" fmla="*/ 1092688 h 1140890"/>
              <a:gd name="connsiteX17" fmla="*/ 95908 w 1123123"/>
              <a:gd name="connsiteY17" fmla="*/ 1051124 h 1140890"/>
              <a:gd name="connsiteX18" fmla="*/ 18718 w 1123123"/>
              <a:gd name="connsiteY18" fmla="*/ 920495 h 1140890"/>
              <a:gd name="connsiteX19" fmla="*/ 905 w 1123123"/>
              <a:gd name="connsiteY19" fmla="*/ 795805 h 1140890"/>
              <a:gd name="connsiteX20" fmla="*/ 6843 w 1123123"/>
              <a:gd name="connsiteY20" fmla="*/ 671114 h 11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3123" h="1140890">
                <a:moveTo>
                  <a:pt x="6843" y="671114"/>
                </a:moveTo>
                <a:cubicBezTo>
                  <a:pt x="10801" y="621633"/>
                  <a:pt x="5853" y="563246"/>
                  <a:pt x="24656" y="498921"/>
                </a:cubicBezTo>
                <a:cubicBezTo>
                  <a:pt x="43459" y="434596"/>
                  <a:pt x="89970" y="341574"/>
                  <a:pt x="119658" y="285166"/>
                </a:cubicBezTo>
                <a:cubicBezTo>
                  <a:pt x="149346" y="228758"/>
                  <a:pt x="161221" y="200059"/>
                  <a:pt x="202785" y="160475"/>
                </a:cubicBezTo>
                <a:cubicBezTo>
                  <a:pt x="244349" y="120890"/>
                  <a:pt x="303726" y="74378"/>
                  <a:pt x="369040" y="47659"/>
                </a:cubicBezTo>
                <a:cubicBezTo>
                  <a:pt x="434354" y="20939"/>
                  <a:pt x="520450" y="2137"/>
                  <a:pt x="594671" y="158"/>
                </a:cubicBezTo>
                <a:cubicBezTo>
                  <a:pt x="668892" y="-1821"/>
                  <a:pt x="756968" y="15002"/>
                  <a:pt x="814365" y="35784"/>
                </a:cubicBezTo>
                <a:cubicBezTo>
                  <a:pt x="871762" y="56566"/>
                  <a:pt x="901451" y="84275"/>
                  <a:pt x="939056" y="124849"/>
                </a:cubicBezTo>
                <a:cubicBezTo>
                  <a:pt x="976661" y="165423"/>
                  <a:pt x="1012287" y="220841"/>
                  <a:pt x="1039996" y="279228"/>
                </a:cubicBezTo>
                <a:cubicBezTo>
                  <a:pt x="1067705" y="337615"/>
                  <a:pt x="1091456" y="409857"/>
                  <a:pt x="1105310" y="475171"/>
                </a:cubicBezTo>
                <a:cubicBezTo>
                  <a:pt x="1119165" y="540485"/>
                  <a:pt x="1123123" y="598873"/>
                  <a:pt x="1123123" y="671114"/>
                </a:cubicBezTo>
                <a:cubicBezTo>
                  <a:pt x="1123123" y="743355"/>
                  <a:pt x="1119164" y="849244"/>
                  <a:pt x="1105310" y="908620"/>
                </a:cubicBezTo>
                <a:cubicBezTo>
                  <a:pt x="1091456" y="967996"/>
                  <a:pt x="1074632" y="993726"/>
                  <a:pt x="1039996" y="1027373"/>
                </a:cubicBezTo>
                <a:cubicBezTo>
                  <a:pt x="1005360" y="1061020"/>
                  <a:pt x="955879" y="1091698"/>
                  <a:pt x="897492" y="1110501"/>
                </a:cubicBezTo>
                <a:cubicBezTo>
                  <a:pt x="839105" y="1129304"/>
                  <a:pt x="760926" y="1137220"/>
                  <a:pt x="689674" y="1140189"/>
                </a:cubicBezTo>
                <a:cubicBezTo>
                  <a:pt x="618422" y="1143158"/>
                  <a:pt x="541232" y="1136231"/>
                  <a:pt x="469980" y="1128314"/>
                </a:cubicBezTo>
                <a:cubicBezTo>
                  <a:pt x="398728" y="1120397"/>
                  <a:pt x="324507" y="1105553"/>
                  <a:pt x="262162" y="1092688"/>
                </a:cubicBezTo>
                <a:cubicBezTo>
                  <a:pt x="199817" y="1079823"/>
                  <a:pt x="136482" y="1079823"/>
                  <a:pt x="95908" y="1051124"/>
                </a:cubicBezTo>
                <a:cubicBezTo>
                  <a:pt x="55334" y="1022425"/>
                  <a:pt x="34552" y="963048"/>
                  <a:pt x="18718" y="920495"/>
                </a:cubicBezTo>
                <a:cubicBezTo>
                  <a:pt x="2884" y="877942"/>
                  <a:pt x="3874" y="832421"/>
                  <a:pt x="905" y="795805"/>
                </a:cubicBezTo>
                <a:cubicBezTo>
                  <a:pt x="-2064" y="759189"/>
                  <a:pt x="2885" y="720595"/>
                  <a:pt x="6843" y="671114"/>
                </a:cubicBezTo>
                <a:close/>
              </a:path>
            </a:pathLst>
          </a:custGeom>
          <a:noFill/>
          <a:ln w="190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2921987" y="1607157"/>
            <a:ext cx="690696" cy="670720"/>
          </a:xfrm>
          <a:custGeom>
            <a:avLst/>
            <a:gdLst>
              <a:gd name="connsiteX0" fmla="*/ 23094 w 690696"/>
              <a:gd name="connsiteY0" fmla="*/ 560090 h 670720"/>
              <a:gd name="connsiteX1" fmla="*/ 11218 w 690696"/>
              <a:gd name="connsiteY1" fmla="*/ 393835 h 670720"/>
              <a:gd name="connsiteX2" fmla="*/ 165597 w 690696"/>
              <a:gd name="connsiteY2" fmla="*/ 162266 h 670720"/>
              <a:gd name="connsiteX3" fmla="*/ 325914 w 690696"/>
              <a:gd name="connsiteY3" fmla="*/ 49451 h 670720"/>
              <a:gd name="connsiteX4" fmla="*/ 450605 w 690696"/>
              <a:gd name="connsiteY4" fmla="*/ 1949 h 670720"/>
              <a:gd name="connsiteX5" fmla="*/ 563421 w 690696"/>
              <a:gd name="connsiteY5" fmla="*/ 19762 h 670720"/>
              <a:gd name="connsiteX6" fmla="*/ 652486 w 690696"/>
              <a:gd name="connsiteY6" fmla="*/ 114765 h 670720"/>
              <a:gd name="connsiteX7" fmla="*/ 688112 w 690696"/>
              <a:gd name="connsiteY7" fmla="*/ 310708 h 670720"/>
              <a:gd name="connsiteX8" fmla="*/ 587171 w 690696"/>
              <a:gd name="connsiteY8" fmla="*/ 554152 h 670720"/>
              <a:gd name="connsiteX9" fmla="*/ 426855 w 690696"/>
              <a:gd name="connsiteY9" fmla="*/ 661030 h 670720"/>
              <a:gd name="connsiteX10" fmla="*/ 248725 w 690696"/>
              <a:gd name="connsiteY10" fmla="*/ 661030 h 670720"/>
              <a:gd name="connsiteX11" fmla="*/ 112158 w 690696"/>
              <a:gd name="connsiteY11" fmla="*/ 619466 h 670720"/>
              <a:gd name="connsiteX12" fmla="*/ 23094 w 690696"/>
              <a:gd name="connsiteY12" fmla="*/ 560090 h 67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0696" h="670720">
                <a:moveTo>
                  <a:pt x="23094" y="560090"/>
                </a:moveTo>
                <a:cubicBezTo>
                  <a:pt x="6271" y="522485"/>
                  <a:pt x="-12533" y="460139"/>
                  <a:pt x="11218" y="393835"/>
                </a:cubicBezTo>
                <a:cubicBezTo>
                  <a:pt x="34969" y="327531"/>
                  <a:pt x="113148" y="219663"/>
                  <a:pt x="165597" y="162266"/>
                </a:cubicBezTo>
                <a:cubicBezTo>
                  <a:pt x="218046" y="104869"/>
                  <a:pt x="278413" y="76170"/>
                  <a:pt x="325914" y="49451"/>
                </a:cubicBezTo>
                <a:cubicBezTo>
                  <a:pt x="373415" y="22732"/>
                  <a:pt x="411021" y="6897"/>
                  <a:pt x="450605" y="1949"/>
                </a:cubicBezTo>
                <a:cubicBezTo>
                  <a:pt x="490189" y="-2999"/>
                  <a:pt x="529774" y="959"/>
                  <a:pt x="563421" y="19762"/>
                </a:cubicBezTo>
                <a:cubicBezTo>
                  <a:pt x="597068" y="38565"/>
                  <a:pt x="631704" y="66274"/>
                  <a:pt x="652486" y="114765"/>
                </a:cubicBezTo>
                <a:cubicBezTo>
                  <a:pt x="673268" y="163256"/>
                  <a:pt x="698998" y="237477"/>
                  <a:pt x="688112" y="310708"/>
                </a:cubicBezTo>
                <a:cubicBezTo>
                  <a:pt x="677226" y="383939"/>
                  <a:pt x="630714" y="495765"/>
                  <a:pt x="587171" y="554152"/>
                </a:cubicBezTo>
                <a:cubicBezTo>
                  <a:pt x="543628" y="612539"/>
                  <a:pt x="483263" y="643217"/>
                  <a:pt x="426855" y="661030"/>
                </a:cubicBezTo>
                <a:cubicBezTo>
                  <a:pt x="370447" y="678843"/>
                  <a:pt x="301174" y="667957"/>
                  <a:pt x="248725" y="661030"/>
                </a:cubicBezTo>
                <a:cubicBezTo>
                  <a:pt x="196276" y="654103"/>
                  <a:pt x="148774" y="636289"/>
                  <a:pt x="112158" y="619466"/>
                </a:cubicBezTo>
                <a:cubicBezTo>
                  <a:pt x="75542" y="602643"/>
                  <a:pt x="39917" y="597695"/>
                  <a:pt x="23094" y="560090"/>
                </a:cubicBezTo>
                <a:close/>
              </a:path>
            </a:pathLst>
          </a:custGeom>
          <a:noFill/>
          <a:ln w="190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3264515" y="2603310"/>
            <a:ext cx="525411" cy="590374"/>
          </a:xfrm>
          <a:custGeom>
            <a:avLst/>
            <a:gdLst>
              <a:gd name="connsiteX0" fmla="*/ 161516 w 525411"/>
              <a:gd name="connsiteY0" fmla="*/ 567402 h 590374"/>
              <a:gd name="connsiteX1" fmla="*/ 72451 w 525411"/>
              <a:gd name="connsiteY1" fmla="*/ 496150 h 590374"/>
              <a:gd name="connsiteX2" fmla="*/ 7137 w 525411"/>
              <a:gd name="connsiteY2" fmla="*/ 323958 h 590374"/>
              <a:gd name="connsiteX3" fmla="*/ 13075 w 525411"/>
              <a:gd name="connsiteY3" fmla="*/ 133952 h 590374"/>
              <a:gd name="connsiteX4" fmla="*/ 108077 w 525411"/>
              <a:gd name="connsiteY4" fmla="*/ 21137 h 590374"/>
              <a:gd name="connsiteX5" fmla="*/ 292145 w 525411"/>
              <a:gd name="connsiteY5" fmla="*/ 3324 h 590374"/>
              <a:gd name="connsiteX6" fmla="*/ 452462 w 525411"/>
              <a:gd name="connsiteY6" fmla="*/ 62700 h 590374"/>
              <a:gd name="connsiteX7" fmla="*/ 523714 w 525411"/>
              <a:gd name="connsiteY7" fmla="*/ 228955 h 590374"/>
              <a:gd name="connsiteX8" fmla="*/ 387147 w 525411"/>
              <a:gd name="connsiteY8" fmla="*/ 484274 h 590374"/>
              <a:gd name="connsiteX9" fmla="*/ 226830 w 525411"/>
              <a:gd name="connsiteY9" fmla="*/ 585215 h 590374"/>
              <a:gd name="connsiteX10" fmla="*/ 161516 w 525411"/>
              <a:gd name="connsiteY10" fmla="*/ 567402 h 59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411" h="590374">
                <a:moveTo>
                  <a:pt x="161516" y="567402"/>
                </a:moveTo>
                <a:cubicBezTo>
                  <a:pt x="135786" y="552558"/>
                  <a:pt x="98181" y="536724"/>
                  <a:pt x="72451" y="496150"/>
                </a:cubicBezTo>
                <a:cubicBezTo>
                  <a:pt x="46721" y="455576"/>
                  <a:pt x="17033" y="384324"/>
                  <a:pt x="7137" y="323958"/>
                </a:cubicBezTo>
                <a:cubicBezTo>
                  <a:pt x="-2759" y="263592"/>
                  <a:pt x="-3748" y="184422"/>
                  <a:pt x="13075" y="133952"/>
                </a:cubicBezTo>
                <a:cubicBezTo>
                  <a:pt x="29898" y="83482"/>
                  <a:pt x="61565" y="42908"/>
                  <a:pt x="108077" y="21137"/>
                </a:cubicBezTo>
                <a:cubicBezTo>
                  <a:pt x="154589" y="-634"/>
                  <a:pt x="234748" y="-3603"/>
                  <a:pt x="292145" y="3324"/>
                </a:cubicBezTo>
                <a:cubicBezTo>
                  <a:pt x="349543" y="10251"/>
                  <a:pt x="413867" y="25095"/>
                  <a:pt x="452462" y="62700"/>
                </a:cubicBezTo>
                <a:cubicBezTo>
                  <a:pt x="491057" y="100305"/>
                  <a:pt x="534600" y="158693"/>
                  <a:pt x="523714" y="228955"/>
                </a:cubicBezTo>
                <a:cubicBezTo>
                  <a:pt x="512828" y="299217"/>
                  <a:pt x="436628" y="424897"/>
                  <a:pt x="387147" y="484274"/>
                </a:cubicBezTo>
                <a:cubicBezTo>
                  <a:pt x="337666" y="543651"/>
                  <a:pt x="266414" y="571360"/>
                  <a:pt x="226830" y="585215"/>
                </a:cubicBezTo>
                <a:cubicBezTo>
                  <a:pt x="187246" y="599070"/>
                  <a:pt x="187246" y="582246"/>
                  <a:pt x="161516" y="567402"/>
                </a:cubicBezTo>
                <a:close/>
              </a:path>
            </a:pathLst>
          </a:custGeom>
          <a:noFill/>
          <a:ln w="190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914400" y="4219575"/>
            <a:ext cx="938213" cy="1200150"/>
          </a:xfrm>
          <a:custGeom>
            <a:avLst/>
            <a:gdLst>
              <a:gd name="connsiteX0" fmla="*/ 0 w 938213"/>
              <a:gd name="connsiteY0" fmla="*/ 1200150 h 1200150"/>
              <a:gd name="connsiteX1" fmla="*/ 85725 w 938213"/>
              <a:gd name="connsiteY1" fmla="*/ 990600 h 1200150"/>
              <a:gd name="connsiteX2" fmla="*/ 233363 w 938213"/>
              <a:gd name="connsiteY2" fmla="*/ 757238 h 1200150"/>
              <a:gd name="connsiteX3" fmla="*/ 381000 w 938213"/>
              <a:gd name="connsiteY3" fmla="*/ 585788 h 1200150"/>
              <a:gd name="connsiteX4" fmla="*/ 600075 w 938213"/>
              <a:gd name="connsiteY4" fmla="*/ 338138 h 1200150"/>
              <a:gd name="connsiteX5" fmla="*/ 742950 w 938213"/>
              <a:gd name="connsiteY5" fmla="*/ 171450 h 1200150"/>
              <a:gd name="connsiteX6" fmla="*/ 938213 w 938213"/>
              <a:gd name="connsiteY6" fmla="*/ 0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213" h="1200150">
                <a:moveTo>
                  <a:pt x="0" y="1200150"/>
                </a:moveTo>
                <a:cubicBezTo>
                  <a:pt x="23415" y="1132284"/>
                  <a:pt x="46831" y="1064419"/>
                  <a:pt x="85725" y="990600"/>
                </a:cubicBezTo>
                <a:cubicBezTo>
                  <a:pt x="124619" y="916781"/>
                  <a:pt x="184150" y="824707"/>
                  <a:pt x="233363" y="757238"/>
                </a:cubicBezTo>
                <a:cubicBezTo>
                  <a:pt x="282576" y="689769"/>
                  <a:pt x="319881" y="655638"/>
                  <a:pt x="381000" y="585788"/>
                </a:cubicBezTo>
                <a:cubicBezTo>
                  <a:pt x="442119" y="515938"/>
                  <a:pt x="539750" y="407194"/>
                  <a:pt x="600075" y="338138"/>
                </a:cubicBezTo>
                <a:cubicBezTo>
                  <a:pt x="660400" y="269082"/>
                  <a:pt x="686594" y="227806"/>
                  <a:pt x="742950" y="171450"/>
                </a:cubicBezTo>
                <a:cubicBezTo>
                  <a:pt x="799306" y="115094"/>
                  <a:pt x="868759" y="57547"/>
                  <a:pt x="938213"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1766888" y="3829050"/>
            <a:ext cx="652462" cy="738188"/>
          </a:xfrm>
          <a:custGeom>
            <a:avLst/>
            <a:gdLst>
              <a:gd name="connsiteX0" fmla="*/ 652462 w 652462"/>
              <a:gd name="connsiteY0" fmla="*/ 0 h 738188"/>
              <a:gd name="connsiteX1" fmla="*/ 390525 w 652462"/>
              <a:gd name="connsiteY1" fmla="*/ 304800 h 738188"/>
              <a:gd name="connsiteX2" fmla="*/ 252412 w 652462"/>
              <a:gd name="connsiteY2" fmla="*/ 471488 h 738188"/>
              <a:gd name="connsiteX3" fmla="*/ 0 w 652462"/>
              <a:gd name="connsiteY3" fmla="*/ 738188 h 738188"/>
            </a:gdLst>
            <a:ahLst/>
            <a:cxnLst>
              <a:cxn ang="0">
                <a:pos x="connsiteX0" y="connsiteY0"/>
              </a:cxn>
              <a:cxn ang="0">
                <a:pos x="connsiteX1" y="connsiteY1"/>
              </a:cxn>
              <a:cxn ang="0">
                <a:pos x="connsiteX2" y="connsiteY2"/>
              </a:cxn>
              <a:cxn ang="0">
                <a:pos x="connsiteX3" y="connsiteY3"/>
              </a:cxn>
            </a:cxnLst>
            <a:rect l="l" t="t" r="r" b="b"/>
            <a:pathLst>
              <a:path w="652462" h="738188">
                <a:moveTo>
                  <a:pt x="652462" y="0"/>
                </a:moveTo>
                <a:lnTo>
                  <a:pt x="390525" y="304800"/>
                </a:lnTo>
                <a:cubicBezTo>
                  <a:pt x="323850" y="383381"/>
                  <a:pt x="317500" y="399257"/>
                  <a:pt x="252412" y="471488"/>
                </a:cubicBezTo>
                <a:cubicBezTo>
                  <a:pt x="187324" y="543719"/>
                  <a:pt x="93662" y="640953"/>
                  <a:pt x="0" y="7381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628650" y="2605088"/>
            <a:ext cx="1890713" cy="2047875"/>
          </a:xfrm>
          <a:custGeom>
            <a:avLst/>
            <a:gdLst>
              <a:gd name="connsiteX0" fmla="*/ 1890713 w 1890713"/>
              <a:gd name="connsiteY0" fmla="*/ 0 h 2047875"/>
              <a:gd name="connsiteX1" fmla="*/ 1524000 w 1890713"/>
              <a:gd name="connsiteY1" fmla="*/ 366712 h 2047875"/>
              <a:gd name="connsiteX2" fmla="*/ 1157288 w 1890713"/>
              <a:gd name="connsiteY2" fmla="*/ 766762 h 2047875"/>
              <a:gd name="connsiteX3" fmla="*/ 852488 w 1890713"/>
              <a:gd name="connsiteY3" fmla="*/ 1095375 h 2047875"/>
              <a:gd name="connsiteX4" fmla="*/ 600075 w 1890713"/>
              <a:gd name="connsiteY4" fmla="*/ 1309687 h 2047875"/>
              <a:gd name="connsiteX5" fmla="*/ 323850 w 1890713"/>
              <a:gd name="connsiteY5" fmla="*/ 1628775 h 2047875"/>
              <a:gd name="connsiteX6" fmla="*/ 104775 w 1890713"/>
              <a:gd name="connsiteY6" fmla="*/ 1900237 h 2047875"/>
              <a:gd name="connsiteX7" fmla="*/ 0 w 1890713"/>
              <a:gd name="connsiteY7" fmla="*/ 2047875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713" h="2047875">
                <a:moveTo>
                  <a:pt x="1890713" y="0"/>
                </a:moveTo>
                <a:cubicBezTo>
                  <a:pt x="1768475" y="119459"/>
                  <a:pt x="1646237" y="238918"/>
                  <a:pt x="1524000" y="366712"/>
                </a:cubicBezTo>
                <a:cubicBezTo>
                  <a:pt x="1401762" y="494506"/>
                  <a:pt x="1157288" y="766762"/>
                  <a:pt x="1157288" y="766762"/>
                </a:cubicBezTo>
                <a:cubicBezTo>
                  <a:pt x="1045369" y="888206"/>
                  <a:pt x="945357" y="1004888"/>
                  <a:pt x="852488" y="1095375"/>
                </a:cubicBezTo>
                <a:cubicBezTo>
                  <a:pt x="759619" y="1185862"/>
                  <a:pt x="688181" y="1220787"/>
                  <a:pt x="600075" y="1309687"/>
                </a:cubicBezTo>
                <a:cubicBezTo>
                  <a:pt x="511969" y="1398587"/>
                  <a:pt x="406400" y="1530350"/>
                  <a:pt x="323850" y="1628775"/>
                </a:cubicBezTo>
                <a:cubicBezTo>
                  <a:pt x="241300" y="1727200"/>
                  <a:pt x="158750" y="1830387"/>
                  <a:pt x="104775" y="1900237"/>
                </a:cubicBezTo>
                <a:cubicBezTo>
                  <a:pt x="50800" y="1970087"/>
                  <a:pt x="25400" y="2008981"/>
                  <a:pt x="0" y="204787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381000" y="2557463"/>
            <a:ext cx="2090738" cy="2166937"/>
          </a:xfrm>
          <a:custGeom>
            <a:avLst/>
            <a:gdLst>
              <a:gd name="connsiteX0" fmla="*/ 0 w 2090738"/>
              <a:gd name="connsiteY0" fmla="*/ 2166937 h 2166937"/>
              <a:gd name="connsiteX1" fmla="*/ 180975 w 2090738"/>
              <a:gd name="connsiteY1" fmla="*/ 1943100 h 2166937"/>
              <a:gd name="connsiteX2" fmla="*/ 442913 w 2090738"/>
              <a:gd name="connsiteY2" fmla="*/ 1566862 h 2166937"/>
              <a:gd name="connsiteX3" fmla="*/ 642938 w 2090738"/>
              <a:gd name="connsiteY3" fmla="*/ 1338262 h 2166937"/>
              <a:gd name="connsiteX4" fmla="*/ 823913 w 2090738"/>
              <a:gd name="connsiteY4" fmla="*/ 1166812 h 2166937"/>
              <a:gd name="connsiteX5" fmla="*/ 1014413 w 2090738"/>
              <a:gd name="connsiteY5" fmla="*/ 981075 h 2166937"/>
              <a:gd name="connsiteX6" fmla="*/ 1266825 w 2090738"/>
              <a:gd name="connsiteY6" fmla="*/ 728662 h 2166937"/>
              <a:gd name="connsiteX7" fmla="*/ 1404938 w 2090738"/>
              <a:gd name="connsiteY7" fmla="*/ 600075 h 2166937"/>
              <a:gd name="connsiteX8" fmla="*/ 1766888 w 2090738"/>
              <a:gd name="connsiteY8" fmla="*/ 276225 h 2166937"/>
              <a:gd name="connsiteX9" fmla="*/ 2090738 w 2090738"/>
              <a:gd name="connsiteY9" fmla="*/ 0 h 216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738" h="2166937">
                <a:moveTo>
                  <a:pt x="0" y="2166937"/>
                </a:moveTo>
                <a:cubicBezTo>
                  <a:pt x="53578" y="2105025"/>
                  <a:pt x="107156" y="2043113"/>
                  <a:pt x="180975" y="1943100"/>
                </a:cubicBezTo>
                <a:cubicBezTo>
                  <a:pt x="254794" y="1843087"/>
                  <a:pt x="365919" y="1667668"/>
                  <a:pt x="442913" y="1566862"/>
                </a:cubicBezTo>
                <a:cubicBezTo>
                  <a:pt x="519907" y="1466056"/>
                  <a:pt x="579438" y="1404937"/>
                  <a:pt x="642938" y="1338262"/>
                </a:cubicBezTo>
                <a:cubicBezTo>
                  <a:pt x="706438" y="1271587"/>
                  <a:pt x="762001" y="1226343"/>
                  <a:pt x="823913" y="1166812"/>
                </a:cubicBezTo>
                <a:cubicBezTo>
                  <a:pt x="885825" y="1107281"/>
                  <a:pt x="940594" y="1054100"/>
                  <a:pt x="1014413" y="981075"/>
                </a:cubicBezTo>
                <a:cubicBezTo>
                  <a:pt x="1088232" y="908050"/>
                  <a:pt x="1201738" y="792162"/>
                  <a:pt x="1266825" y="728662"/>
                </a:cubicBezTo>
                <a:cubicBezTo>
                  <a:pt x="1331912" y="665162"/>
                  <a:pt x="1321594" y="675481"/>
                  <a:pt x="1404938" y="600075"/>
                </a:cubicBezTo>
                <a:cubicBezTo>
                  <a:pt x="1488282" y="524669"/>
                  <a:pt x="1652588" y="376237"/>
                  <a:pt x="1766888" y="276225"/>
                </a:cubicBezTo>
                <a:cubicBezTo>
                  <a:pt x="1881188" y="176212"/>
                  <a:pt x="1985963" y="88106"/>
                  <a:pt x="2090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227773" y="5669467"/>
            <a:ext cx="630301" cy="338554"/>
          </a:xfrm>
          <a:prstGeom prst="rect">
            <a:avLst/>
          </a:prstGeom>
          <a:noFill/>
        </p:spPr>
        <p:txBody>
          <a:bodyPr wrap="none" rtlCol="0">
            <a:spAutoFit/>
          </a:bodyPr>
          <a:lstStyle/>
          <a:p>
            <a:r>
              <a:rPr lang="nb-NO" sz="1600" dirty="0" smtClean="0">
                <a:solidFill>
                  <a:srgbClr val="0066FF"/>
                </a:solidFill>
              </a:rPr>
              <a:t>Katla</a:t>
            </a:r>
            <a:endParaRPr lang="en-GB" sz="1600" dirty="0">
              <a:solidFill>
                <a:srgbClr val="0066FF"/>
              </a:solidFill>
            </a:endParaRPr>
          </a:p>
        </p:txBody>
      </p:sp>
      <p:sp>
        <p:nvSpPr>
          <p:cNvPr id="17" name="TextBox 16"/>
          <p:cNvSpPr txBox="1"/>
          <p:nvPr/>
        </p:nvSpPr>
        <p:spPr>
          <a:xfrm rot="18733206">
            <a:off x="849681" y="4363701"/>
            <a:ext cx="1217000" cy="461665"/>
          </a:xfrm>
          <a:prstGeom prst="rect">
            <a:avLst/>
          </a:prstGeom>
          <a:noFill/>
        </p:spPr>
        <p:txBody>
          <a:bodyPr wrap="none" rtlCol="0">
            <a:spAutoFit/>
          </a:bodyPr>
          <a:lstStyle/>
          <a:p>
            <a:r>
              <a:rPr lang="nb-NO" sz="1200" dirty="0" err="1" smtClean="0">
                <a:solidFill>
                  <a:srgbClr val="000000"/>
                </a:solidFill>
              </a:rPr>
              <a:t>Eldgj</a:t>
            </a:r>
            <a:r>
              <a:rPr lang="en-GB" sz="1200" dirty="0">
                <a:solidFill>
                  <a:srgbClr val="000000"/>
                </a:solidFill>
              </a:rPr>
              <a:t>á</a:t>
            </a:r>
            <a:r>
              <a:rPr lang="nb-NO" sz="1200" dirty="0" smtClean="0">
                <a:solidFill>
                  <a:srgbClr val="000000"/>
                </a:solidFill>
              </a:rPr>
              <a:t>, 934-940,</a:t>
            </a:r>
          </a:p>
          <a:p>
            <a:r>
              <a:rPr lang="nb-NO" sz="1200" dirty="0" smtClean="0">
                <a:solidFill>
                  <a:srgbClr val="000000"/>
                </a:solidFill>
              </a:rPr>
              <a:t>  20 km</a:t>
            </a:r>
            <a:r>
              <a:rPr lang="nb-NO" sz="1200" baseline="30000" dirty="0" smtClean="0">
                <a:solidFill>
                  <a:srgbClr val="000000"/>
                </a:solidFill>
              </a:rPr>
              <a:t>3</a:t>
            </a:r>
            <a:endParaRPr lang="en-GB" sz="1200" baseline="30000" dirty="0">
              <a:solidFill>
                <a:srgbClr val="000000"/>
              </a:solidFill>
            </a:endParaRPr>
          </a:p>
        </p:txBody>
      </p:sp>
      <p:sp>
        <p:nvSpPr>
          <p:cNvPr id="18" name="TextBox 17"/>
          <p:cNvSpPr txBox="1"/>
          <p:nvPr/>
        </p:nvSpPr>
        <p:spPr>
          <a:xfrm rot="18745029">
            <a:off x="1727659" y="4103198"/>
            <a:ext cx="1096775" cy="425758"/>
          </a:xfrm>
          <a:prstGeom prst="rect">
            <a:avLst/>
          </a:prstGeom>
          <a:noFill/>
        </p:spPr>
        <p:txBody>
          <a:bodyPr wrap="none" rtlCol="0">
            <a:spAutoFit/>
          </a:bodyPr>
          <a:lstStyle/>
          <a:p>
            <a:pPr>
              <a:lnSpc>
                <a:spcPts val="1300"/>
              </a:lnSpc>
            </a:pPr>
            <a:r>
              <a:rPr lang="nb-NO" sz="1200" dirty="0" smtClean="0">
                <a:solidFill>
                  <a:srgbClr val="000000"/>
                </a:solidFill>
              </a:rPr>
              <a:t>Laki, 1783-84,</a:t>
            </a:r>
          </a:p>
          <a:p>
            <a:pPr>
              <a:lnSpc>
                <a:spcPts val="1300"/>
              </a:lnSpc>
            </a:pPr>
            <a:r>
              <a:rPr lang="nb-NO" sz="1200" dirty="0" smtClean="0">
                <a:solidFill>
                  <a:srgbClr val="000000"/>
                </a:solidFill>
              </a:rPr>
              <a:t>  15 km</a:t>
            </a:r>
            <a:r>
              <a:rPr lang="nb-NO" sz="1200" baseline="30000" dirty="0" smtClean="0">
                <a:solidFill>
                  <a:srgbClr val="000000"/>
                </a:solidFill>
              </a:rPr>
              <a:t>3</a:t>
            </a:r>
            <a:endParaRPr lang="en-GB" sz="1200" baseline="30000" dirty="0">
              <a:solidFill>
                <a:srgbClr val="000000"/>
              </a:solidFill>
            </a:endParaRPr>
          </a:p>
        </p:txBody>
      </p:sp>
      <p:sp>
        <p:nvSpPr>
          <p:cNvPr id="19" name="TextBox 18"/>
          <p:cNvSpPr txBox="1"/>
          <p:nvPr/>
        </p:nvSpPr>
        <p:spPr>
          <a:xfrm rot="21424907">
            <a:off x="3247851" y="2565281"/>
            <a:ext cx="952505" cy="307777"/>
          </a:xfrm>
          <a:prstGeom prst="rect">
            <a:avLst/>
          </a:prstGeom>
          <a:noFill/>
        </p:spPr>
        <p:txBody>
          <a:bodyPr wrap="none" rtlCol="0">
            <a:spAutoFit/>
          </a:bodyPr>
          <a:lstStyle/>
          <a:p>
            <a:r>
              <a:rPr lang="nb-NO" sz="1400" dirty="0" err="1" smtClean="0">
                <a:solidFill>
                  <a:srgbClr val="0066FF"/>
                </a:solidFill>
              </a:rPr>
              <a:t>Grimsv</a:t>
            </a:r>
            <a:r>
              <a:rPr lang="en-GB" sz="1400" dirty="0">
                <a:solidFill>
                  <a:srgbClr val="0066FF"/>
                </a:solidFill>
              </a:rPr>
              <a:t>ö</a:t>
            </a:r>
            <a:r>
              <a:rPr lang="nb-NO" sz="1400" dirty="0" err="1" smtClean="0">
                <a:solidFill>
                  <a:srgbClr val="0066FF"/>
                </a:solidFill>
              </a:rPr>
              <a:t>tn</a:t>
            </a:r>
            <a:endParaRPr lang="en-GB" sz="1400" dirty="0">
              <a:solidFill>
                <a:srgbClr val="0066FF"/>
              </a:solidFill>
            </a:endParaRPr>
          </a:p>
        </p:txBody>
      </p:sp>
      <p:sp>
        <p:nvSpPr>
          <p:cNvPr id="20" name="TextBox 19"/>
          <p:cNvSpPr txBox="1"/>
          <p:nvPr/>
        </p:nvSpPr>
        <p:spPr>
          <a:xfrm>
            <a:off x="3112747" y="1744665"/>
            <a:ext cx="1112805" cy="307777"/>
          </a:xfrm>
          <a:prstGeom prst="rect">
            <a:avLst/>
          </a:prstGeom>
          <a:noFill/>
        </p:spPr>
        <p:txBody>
          <a:bodyPr wrap="none" rtlCol="0">
            <a:spAutoFit/>
          </a:bodyPr>
          <a:lstStyle/>
          <a:p>
            <a:r>
              <a:rPr lang="en-GB" sz="1400" dirty="0" err="1">
                <a:solidFill>
                  <a:srgbClr val="0066FF"/>
                </a:solidFill>
              </a:rPr>
              <a:t>Bárðarbunga</a:t>
            </a:r>
            <a:endParaRPr lang="en-GB" sz="1400" dirty="0">
              <a:solidFill>
                <a:srgbClr val="0066FF"/>
              </a:solidFill>
            </a:endParaRPr>
          </a:p>
        </p:txBody>
      </p:sp>
      <p:sp>
        <p:nvSpPr>
          <p:cNvPr id="21" name="TextBox 20"/>
          <p:cNvSpPr txBox="1"/>
          <p:nvPr/>
        </p:nvSpPr>
        <p:spPr>
          <a:xfrm rot="18861250">
            <a:off x="408053" y="3283505"/>
            <a:ext cx="2410788" cy="276999"/>
          </a:xfrm>
          <a:prstGeom prst="rect">
            <a:avLst/>
          </a:prstGeom>
          <a:noFill/>
        </p:spPr>
        <p:txBody>
          <a:bodyPr wrap="none" rtlCol="0">
            <a:spAutoFit/>
          </a:bodyPr>
          <a:lstStyle/>
          <a:p>
            <a:r>
              <a:rPr lang="en-GB" sz="1200" dirty="0" err="1" smtClean="0">
                <a:solidFill>
                  <a:srgbClr val="000000"/>
                </a:solidFill>
              </a:rPr>
              <a:t>Veiðivötn-Vatnaöldur</a:t>
            </a:r>
            <a:r>
              <a:rPr lang="en-GB" sz="1200" dirty="0" smtClean="0">
                <a:solidFill>
                  <a:srgbClr val="000000"/>
                </a:solidFill>
              </a:rPr>
              <a:t> fissure swarm</a:t>
            </a:r>
            <a:endParaRPr lang="nb-NO" sz="1200" dirty="0" smtClean="0">
              <a:solidFill>
                <a:srgbClr val="000000"/>
              </a:solidFill>
            </a:endParaRPr>
          </a:p>
        </p:txBody>
      </p:sp>
      <p:sp>
        <p:nvSpPr>
          <p:cNvPr id="14" name="Freeform 13"/>
          <p:cNvSpPr/>
          <p:nvPr/>
        </p:nvSpPr>
        <p:spPr>
          <a:xfrm>
            <a:off x="7943286" y="2474596"/>
            <a:ext cx="309562" cy="1757363"/>
          </a:xfrm>
          <a:custGeom>
            <a:avLst/>
            <a:gdLst>
              <a:gd name="connsiteX0" fmla="*/ 309562 w 309562"/>
              <a:gd name="connsiteY0" fmla="*/ 0 h 1757363"/>
              <a:gd name="connsiteX1" fmla="*/ 290512 w 309562"/>
              <a:gd name="connsiteY1" fmla="*/ 323850 h 1757363"/>
              <a:gd name="connsiteX2" fmla="*/ 238125 w 309562"/>
              <a:gd name="connsiteY2" fmla="*/ 614363 h 1757363"/>
              <a:gd name="connsiteX3" fmla="*/ 61912 w 309562"/>
              <a:gd name="connsiteY3" fmla="*/ 1476375 h 1757363"/>
              <a:gd name="connsiteX4" fmla="*/ 0 w 309562"/>
              <a:gd name="connsiteY4" fmla="*/ 1757363 h 175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2" h="1757363">
                <a:moveTo>
                  <a:pt x="309562" y="0"/>
                </a:moveTo>
                <a:cubicBezTo>
                  <a:pt x="305990" y="110728"/>
                  <a:pt x="302418" y="221456"/>
                  <a:pt x="290512" y="323850"/>
                </a:cubicBezTo>
                <a:cubicBezTo>
                  <a:pt x="278606" y="426244"/>
                  <a:pt x="276225" y="422276"/>
                  <a:pt x="238125" y="614363"/>
                </a:cubicBezTo>
                <a:cubicBezTo>
                  <a:pt x="200025" y="806450"/>
                  <a:pt x="101600" y="1285875"/>
                  <a:pt x="61912" y="1476375"/>
                </a:cubicBezTo>
                <a:cubicBezTo>
                  <a:pt x="22224" y="1666875"/>
                  <a:pt x="11112" y="1712119"/>
                  <a:pt x="0" y="175736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7597015" y="4224419"/>
            <a:ext cx="552576" cy="667982"/>
          </a:xfrm>
          <a:custGeom>
            <a:avLst/>
            <a:gdLst>
              <a:gd name="connsiteX0" fmla="*/ 57465 w 552576"/>
              <a:gd name="connsiteY0" fmla="*/ 623499 h 667982"/>
              <a:gd name="connsiteX1" fmla="*/ 4609 w 552576"/>
              <a:gd name="connsiteY1" fmla="*/ 528359 h 667982"/>
              <a:gd name="connsiteX2" fmla="*/ 9895 w 552576"/>
              <a:gd name="connsiteY2" fmla="*/ 401506 h 667982"/>
              <a:gd name="connsiteX3" fmla="*/ 68036 w 552576"/>
              <a:gd name="connsiteY3" fmla="*/ 211226 h 667982"/>
              <a:gd name="connsiteX4" fmla="*/ 157890 w 552576"/>
              <a:gd name="connsiteY4" fmla="*/ 52659 h 667982"/>
              <a:gd name="connsiteX5" fmla="*/ 247745 w 552576"/>
              <a:gd name="connsiteY5" fmla="*/ 5089 h 667982"/>
              <a:gd name="connsiteX6" fmla="*/ 374598 w 552576"/>
              <a:gd name="connsiteY6" fmla="*/ 15661 h 667982"/>
              <a:gd name="connsiteX7" fmla="*/ 517308 w 552576"/>
              <a:gd name="connsiteY7" fmla="*/ 131943 h 667982"/>
              <a:gd name="connsiteX8" fmla="*/ 538450 w 552576"/>
              <a:gd name="connsiteY8" fmla="*/ 279938 h 667982"/>
              <a:gd name="connsiteX9" fmla="*/ 549021 w 552576"/>
              <a:gd name="connsiteY9" fmla="*/ 470218 h 667982"/>
              <a:gd name="connsiteX10" fmla="*/ 475023 w 552576"/>
              <a:gd name="connsiteY10" fmla="*/ 607642 h 667982"/>
              <a:gd name="connsiteX11" fmla="*/ 311171 w 552576"/>
              <a:gd name="connsiteY11" fmla="*/ 665783 h 667982"/>
              <a:gd name="connsiteX12" fmla="*/ 189604 w 552576"/>
              <a:gd name="connsiteY12" fmla="*/ 655212 h 667982"/>
              <a:gd name="connsiteX13" fmla="*/ 105035 w 552576"/>
              <a:gd name="connsiteY13" fmla="*/ 649926 h 667982"/>
              <a:gd name="connsiteX14" fmla="*/ 57465 w 552576"/>
              <a:gd name="connsiteY14" fmla="*/ 623499 h 66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576" h="667982">
                <a:moveTo>
                  <a:pt x="57465" y="623499"/>
                </a:moveTo>
                <a:cubicBezTo>
                  <a:pt x="40727" y="603238"/>
                  <a:pt x="12537" y="565358"/>
                  <a:pt x="4609" y="528359"/>
                </a:cubicBezTo>
                <a:cubicBezTo>
                  <a:pt x="-3319" y="491360"/>
                  <a:pt x="-676" y="454361"/>
                  <a:pt x="9895" y="401506"/>
                </a:cubicBezTo>
                <a:cubicBezTo>
                  <a:pt x="20466" y="348651"/>
                  <a:pt x="43370" y="269367"/>
                  <a:pt x="68036" y="211226"/>
                </a:cubicBezTo>
                <a:cubicBezTo>
                  <a:pt x="92702" y="153085"/>
                  <a:pt x="127938" y="87015"/>
                  <a:pt x="157890" y="52659"/>
                </a:cubicBezTo>
                <a:cubicBezTo>
                  <a:pt x="187842" y="18303"/>
                  <a:pt x="211627" y="11255"/>
                  <a:pt x="247745" y="5089"/>
                </a:cubicBezTo>
                <a:cubicBezTo>
                  <a:pt x="283863" y="-1077"/>
                  <a:pt x="329671" y="-5481"/>
                  <a:pt x="374598" y="15661"/>
                </a:cubicBezTo>
                <a:cubicBezTo>
                  <a:pt x="419525" y="36803"/>
                  <a:pt x="489999" y="87897"/>
                  <a:pt x="517308" y="131943"/>
                </a:cubicBezTo>
                <a:cubicBezTo>
                  <a:pt x="544617" y="175989"/>
                  <a:pt x="533165" y="223559"/>
                  <a:pt x="538450" y="279938"/>
                </a:cubicBezTo>
                <a:cubicBezTo>
                  <a:pt x="543736" y="336317"/>
                  <a:pt x="559592" y="415601"/>
                  <a:pt x="549021" y="470218"/>
                </a:cubicBezTo>
                <a:cubicBezTo>
                  <a:pt x="538450" y="524835"/>
                  <a:pt x="514665" y="575048"/>
                  <a:pt x="475023" y="607642"/>
                </a:cubicBezTo>
                <a:cubicBezTo>
                  <a:pt x="435381" y="640236"/>
                  <a:pt x="358741" y="657855"/>
                  <a:pt x="311171" y="665783"/>
                </a:cubicBezTo>
                <a:cubicBezTo>
                  <a:pt x="263601" y="673711"/>
                  <a:pt x="223960" y="657855"/>
                  <a:pt x="189604" y="655212"/>
                </a:cubicBezTo>
                <a:cubicBezTo>
                  <a:pt x="155248" y="652569"/>
                  <a:pt x="126177" y="653450"/>
                  <a:pt x="105035" y="649926"/>
                </a:cubicBezTo>
                <a:cubicBezTo>
                  <a:pt x="83893" y="646402"/>
                  <a:pt x="74203" y="643760"/>
                  <a:pt x="57465" y="623499"/>
                </a:cubicBezTo>
                <a:close/>
              </a:path>
            </a:pathLst>
          </a:custGeom>
          <a:noFill/>
          <a:ln w="190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7573625" y="4313397"/>
            <a:ext cx="663964" cy="338554"/>
          </a:xfrm>
          <a:prstGeom prst="rect">
            <a:avLst/>
          </a:prstGeom>
          <a:noFill/>
        </p:spPr>
        <p:txBody>
          <a:bodyPr wrap="none" rtlCol="0">
            <a:spAutoFit/>
          </a:bodyPr>
          <a:lstStyle/>
          <a:p>
            <a:r>
              <a:rPr lang="nb-NO" sz="1600" dirty="0" smtClean="0">
                <a:solidFill>
                  <a:srgbClr val="0066FF"/>
                </a:solidFill>
              </a:rPr>
              <a:t>Askja</a:t>
            </a:r>
            <a:endParaRPr lang="en-GB" sz="1600" dirty="0">
              <a:solidFill>
                <a:srgbClr val="0066FF"/>
              </a:solidFill>
            </a:endParaRPr>
          </a:p>
        </p:txBody>
      </p:sp>
      <p:sp>
        <p:nvSpPr>
          <p:cNvPr id="26" name="TextBox 25"/>
          <p:cNvSpPr txBox="1"/>
          <p:nvPr/>
        </p:nvSpPr>
        <p:spPr>
          <a:xfrm rot="16463695">
            <a:off x="7467967" y="2428757"/>
            <a:ext cx="1342034" cy="259495"/>
          </a:xfrm>
          <a:prstGeom prst="rect">
            <a:avLst/>
          </a:prstGeom>
          <a:noFill/>
        </p:spPr>
        <p:txBody>
          <a:bodyPr wrap="none" rtlCol="0">
            <a:spAutoFit/>
          </a:bodyPr>
          <a:lstStyle/>
          <a:p>
            <a:pPr>
              <a:lnSpc>
                <a:spcPts val="1300"/>
              </a:lnSpc>
            </a:pPr>
            <a:r>
              <a:rPr lang="nb-NO" sz="1400" dirty="0" err="1" smtClean="0">
                <a:solidFill>
                  <a:srgbClr val="000000"/>
                </a:solidFill>
              </a:rPr>
              <a:t>Sveinagj</a:t>
            </a:r>
            <a:r>
              <a:rPr lang="en-GB" sz="1400" dirty="0" smtClean="0">
                <a:solidFill>
                  <a:srgbClr val="000000"/>
                </a:solidFill>
              </a:rPr>
              <a:t>á</a:t>
            </a:r>
            <a:r>
              <a:rPr lang="nb-NO" sz="1400" dirty="0" smtClean="0">
                <a:solidFill>
                  <a:srgbClr val="000000"/>
                </a:solidFill>
              </a:rPr>
              <a:t>, 1875</a:t>
            </a:r>
          </a:p>
        </p:txBody>
      </p:sp>
      <p:cxnSp>
        <p:nvCxnSpPr>
          <p:cNvPr id="4" name="Straight Arrow Connector 3"/>
          <p:cNvCxnSpPr/>
          <p:nvPr/>
        </p:nvCxnSpPr>
        <p:spPr>
          <a:xfrm>
            <a:off x="4462818" y="736979"/>
            <a:ext cx="3152633" cy="3609833"/>
          </a:xfrm>
          <a:prstGeom prst="straightConnector1">
            <a:avLst/>
          </a:prstGeom>
          <a:ln w="127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27296" y="4360460"/>
            <a:ext cx="1030942" cy="757469"/>
          </a:xfrm>
          <a:custGeom>
            <a:avLst/>
            <a:gdLst>
              <a:gd name="connsiteX0" fmla="*/ 0 w 1030942"/>
              <a:gd name="connsiteY0" fmla="*/ 361665 h 757469"/>
              <a:gd name="connsiteX1" fmla="*/ 109182 w 1030942"/>
              <a:gd name="connsiteY1" fmla="*/ 559558 h 757469"/>
              <a:gd name="connsiteX2" fmla="*/ 327546 w 1030942"/>
              <a:gd name="connsiteY2" fmla="*/ 675564 h 757469"/>
              <a:gd name="connsiteX3" fmla="*/ 655092 w 1030942"/>
              <a:gd name="connsiteY3" fmla="*/ 757450 h 757469"/>
              <a:gd name="connsiteX4" fmla="*/ 914400 w 1030942"/>
              <a:gd name="connsiteY4" fmla="*/ 668740 h 757469"/>
              <a:gd name="connsiteX5" fmla="*/ 1030405 w 1030942"/>
              <a:gd name="connsiteY5" fmla="*/ 368489 h 757469"/>
              <a:gd name="connsiteX6" fmla="*/ 941695 w 1030942"/>
              <a:gd name="connsiteY6" fmla="*/ 197892 h 757469"/>
              <a:gd name="connsiteX7" fmla="*/ 614149 w 1030942"/>
              <a:gd name="connsiteY7" fmla="*/ 75062 h 757469"/>
              <a:gd name="connsiteX8" fmla="*/ 334370 w 1030942"/>
              <a:gd name="connsiteY8" fmla="*/ 27295 h 757469"/>
              <a:gd name="connsiteX9" fmla="*/ 102358 w 1030942"/>
              <a:gd name="connsiteY9" fmla="*/ 6824 h 757469"/>
              <a:gd name="connsiteX10" fmla="*/ 0 w 1030942"/>
              <a:gd name="connsiteY10" fmla="*/ 0 h 75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0942" h="757469">
                <a:moveTo>
                  <a:pt x="0" y="361665"/>
                </a:moveTo>
                <a:cubicBezTo>
                  <a:pt x="27295" y="434453"/>
                  <a:pt x="54591" y="507242"/>
                  <a:pt x="109182" y="559558"/>
                </a:cubicBezTo>
                <a:cubicBezTo>
                  <a:pt x="163773" y="611874"/>
                  <a:pt x="236561" y="642582"/>
                  <a:pt x="327546" y="675564"/>
                </a:cubicBezTo>
                <a:cubicBezTo>
                  <a:pt x="418531" y="708546"/>
                  <a:pt x="557283" y="758587"/>
                  <a:pt x="655092" y="757450"/>
                </a:cubicBezTo>
                <a:cubicBezTo>
                  <a:pt x="752901" y="756313"/>
                  <a:pt x="851848" y="733567"/>
                  <a:pt x="914400" y="668740"/>
                </a:cubicBezTo>
                <a:cubicBezTo>
                  <a:pt x="976952" y="603913"/>
                  <a:pt x="1025856" y="446964"/>
                  <a:pt x="1030405" y="368489"/>
                </a:cubicBezTo>
                <a:cubicBezTo>
                  <a:pt x="1034954" y="290014"/>
                  <a:pt x="1011071" y="246796"/>
                  <a:pt x="941695" y="197892"/>
                </a:cubicBezTo>
                <a:cubicBezTo>
                  <a:pt x="872319" y="148988"/>
                  <a:pt x="715370" y="103495"/>
                  <a:pt x="614149" y="75062"/>
                </a:cubicBezTo>
                <a:cubicBezTo>
                  <a:pt x="512928" y="46629"/>
                  <a:pt x="419668" y="38668"/>
                  <a:pt x="334370" y="27295"/>
                </a:cubicBezTo>
                <a:cubicBezTo>
                  <a:pt x="249072" y="15922"/>
                  <a:pt x="158086" y="11373"/>
                  <a:pt x="102358" y="6824"/>
                </a:cubicBezTo>
                <a:cubicBezTo>
                  <a:pt x="46630" y="2275"/>
                  <a:pt x="23315" y="1137"/>
                  <a:pt x="0" y="0"/>
                </a:cubicBezTo>
              </a:path>
            </a:pathLst>
          </a:custGeom>
          <a:noFill/>
          <a:ln w="127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28437" y="4631479"/>
            <a:ext cx="988027" cy="307777"/>
          </a:xfrm>
          <a:prstGeom prst="rect">
            <a:avLst/>
          </a:prstGeom>
          <a:noFill/>
          <a:ln>
            <a:noFill/>
          </a:ln>
        </p:spPr>
        <p:txBody>
          <a:bodyPr wrap="none" rtlCol="0">
            <a:spAutoFit/>
          </a:bodyPr>
          <a:lstStyle/>
          <a:p>
            <a:r>
              <a:rPr lang="nb-NO" sz="1400" dirty="0" err="1" smtClean="0">
                <a:solidFill>
                  <a:srgbClr val="0066FF"/>
                </a:solidFill>
              </a:rPr>
              <a:t>Torfaj</a:t>
            </a:r>
            <a:r>
              <a:rPr lang="en-GB" sz="1400" dirty="0" err="1" smtClean="0">
                <a:solidFill>
                  <a:srgbClr val="0066FF"/>
                </a:solidFill>
              </a:rPr>
              <a:t>ökull</a:t>
            </a:r>
            <a:endParaRPr lang="en-GB" sz="1400" dirty="0">
              <a:solidFill>
                <a:srgbClr val="0066FF"/>
              </a:solidFill>
            </a:endParaRPr>
          </a:p>
        </p:txBody>
      </p:sp>
    </p:spTree>
    <p:extLst>
      <p:ext uri="{BB962C8B-B14F-4D97-AF65-F5344CB8AC3E}">
        <p14:creationId xmlns:p14="http://schemas.microsoft.com/office/powerpoint/2010/main" val="34458877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vedur.is/photos/volcanoes/bbbeginma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770" y="1029548"/>
            <a:ext cx="8313369" cy="56886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7504" y="52292"/>
            <a:ext cx="6528839" cy="892552"/>
          </a:xfrm>
          <a:prstGeom prst="rect">
            <a:avLst/>
          </a:prstGeom>
          <a:noFill/>
        </p:spPr>
        <p:txBody>
          <a:bodyPr wrap="none" rtlCol="0">
            <a:spAutoFit/>
          </a:bodyPr>
          <a:lstStyle/>
          <a:p>
            <a:r>
              <a:rPr lang="nb-NO" sz="2000" dirty="0" err="1" smtClean="0"/>
              <a:t>Accumulated</a:t>
            </a:r>
            <a:r>
              <a:rPr lang="nb-NO" sz="2000" dirty="0" smtClean="0"/>
              <a:t> </a:t>
            </a:r>
            <a:r>
              <a:rPr lang="nb-NO" sz="2000" dirty="0" err="1" smtClean="0"/>
              <a:t>earthquakes</a:t>
            </a:r>
            <a:r>
              <a:rPr lang="nb-NO" sz="2000" dirty="0" smtClean="0"/>
              <a:t>, Aug. 14 – </a:t>
            </a:r>
            <a:r>
              <a:rPr lang="nb-NO" sz="2000" dirty="0" err="1" smtClean="0"/>
              <a:t>Dec</a:t>
            </a:r>
            <a:r>
              <a:rPr lang="nb-NO" sz="2000" dirty="0" smtClean="0"/>
              <a:t>. 6 (112 </a:t>
            </a:r>
            <a:r>
              <a:rPr lang="nb-NO" sz="2000" dirty="0" err="1" smtClean="0"/>
              <a:t>days</a:t>
            </a:r>
            <a:r>
              <a:rPr lang="nb-NO" sz="2000" dirty="0" smtClean="0"/>
              <a:t>)</a:t>
            </a:r>
          </a:p>
          <a:p>
            <a:r>
              <a:rPr lang="nb-NO" sz="1600" dirty="0" smtClean="0">
                <a:solidFill>
                  <a:srgbClr val="000000"/>
                </a:solidFill>
              </a:rPr>
              <a:t>  - </a:t>
            </a:r>
            <a:r>
              <a:rPr lang="nb-NO" sz="1600" dirty="0" err="1" smtClean="0">
                <a:solidFill>
                  <a:srgbClr val="000000"/>
                </a:solidFill>
              </a:rPr>
              <a:t>large</a:t>
            </a:r>
            <a:r>
              <a:rPr lang="nb-NO" sz="1600" dirty="0" smtClean="0">
                <a:solidFill>
                  <a:srgbClr val="000000"/>
                </a:solidFill>
              </a:rPr>
              <a:t> </a:t>
            </a:r>
            <a:r>
              <a:rPr lang="nb-NO" sz="1600" dirty="0" err="1" smtClean="0">
                <a:solidFill>
                  <a:srgbClr val="000000"/>
                </a:solidFill>
              </a:rPr>
              <a:t>earthquakes</a:t>
            </a:r>
            <a:r>
              <a:rPr lang="nb-NO" sz="1600" dirty="0" smtClean="0">
                <a:solidFill>
                  <a:srgbClr val="000000"/>
                </a:solidFill>
              </a:rPr>
              <a:t> (up to M5-M6) </a:t>
            </a:r>
            <a:r>
              <a:rPr lang="nb-NO" sz="1600" dirty="0" err="1" smtClean="0">
                <a:solidFill>
                  <a:srgbClr val="000000"/>
                </a:solidFill>
              </a:rPr>
              <a:t>along</a:t>
            </a:r>
            <a:r>
              <a:rPr lang="nb-NO" sz="1600" dirty="0" smtClean="0">
                <a:solidFill>
                  <a:srgbClr val="000000"/>
                </a:solidFill>
              </a:rPr>
              <a:t> </a:t>
            </a:r>
            <a:r>
              <a:rPr lang="nb-NO" sz="1600" dirty="0" err="1" smtClean="0">
                <a:solidFill>
                  <a:srgbClr val="000000"/>
                </a:solidFill>
              </a:rPr>
              <a:t>the</a:t>
            </a:r>
            <a:r>
              <a:rPr lang="nb-NO" sz="1600" dirty="0" smtClean="0">
                <a:solidFill>
                  <a:srgbClr val="000000"/>
                </a:solidFill>
              </a:rPr>
              <a:t> ring </a:t>
            </a:r>
            <a:r>
              <a:rPr lang="nb-NO" sz="1600" dirty="0" err="1" smtClean="0">
                <a:solidFill>
                  <a:srgbClr val="000000"/>
                </a:solidFill>
              </a:rPr>
              <a:t>fault</a:t>
            </a:r>
            <a:r>
              <a:rPr lang="nb-NO" sz="1600" dirty="0" smtClean="0">
                <a:solidFill>
                  <a:srgbClr val="000000"/>
                </a:solidFill>
              </a:rPr>
              <a:t>, </a:t>
            </a:r>
            <a:r>
              <a:rPr lang="en-GB" sz="1600" dirty="0" err="1" smtClean="0">
                <a:solidFill>
                  <a:srgbClr val="000000"/>
                </a:solidFill>
              </a:rPr>
              <a:t>Bárðarbunga</a:t>
            </a:r>
            <a:r>
              <a:rPr lang="en-GB" sz="1600" dirty="0">
                <a:solidFill>
                  <a:srgbClr val="000000"/>
                </a:solidFill>
              </a:rPr>
              <a:t> </a:t>
            </a:r>
            <a:r>
              <a:rPr lang="en-GB" sz="1600" dirty="0" smtClean="0">
                <a:solidFill>
                  <a:srgbClr val="000000"/>
                </a:solidFill>
              </a:rPr>
              <a:t>caldera</a:t>
            </a:r>
          </a:p>
          <a:p>
            <a:r>
              <a:rPr lang="en-GB" sz="1600" dirty="0" smtClean="0">
                <a:solidFill>
                  <a:srgbClr val="000000"/>
                </a:solidFill>
              </a:rPr>
              <a:t>  - small </a:t>
            </a:r>
            <a:r>
              <a:rPr lang="en-GB" sz="1600" dirty="0" err="1" smtClean="0">
                <a:solidFill>
                  <a:srgbClr val="000000"/>
                </a:solidFill>
              </a:rPr>
              <a:t>eartquakes</a:t>
            </a:r>
            <a:r>
              <a:rPr lang="en-GB" sz="1600" dirty="0" smtClean="0">
                <a:solidFill>
                  <a:srgbClr val="000000"/>
                </a:solidFill>
              </a:rPr>
              <a:t> along the NE and NNE-striking dike </a:t>
            </a:r>
            <a:r>
              <a:rPr lang="nb-NO" sz="1600" dirty="0" smtClean="0"/>
              <a:t> </a:t>
            </a:r>
            <a:endParaRPr lang="en-GB" sz="1600" dirty="0"/>
          </a:p>
        </p:txBody>
      </p:sp>
    </p:spTree>
    <p:extLst>
      <p:ext uri="{BB962C8B-B14F-4D97-AF65-F5344CB8AC3E}">
        <p14:creationId xmlns:p14="http://schemas.microsoft.com/office/powerpoint/2010/main" val="42285896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hraun.vedur.is/ja/Bardarb/bbbeginman24h/png/bbbeginman24h-201408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435" y="1454821"/>
            <a:ext cx="5904656" cy="44284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hraun.vedur.is/ja/Bardarb/bbbeginman24h/png/bbbeginman24h-201408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77" y="1454821"/>
            <a:ext cx="5904656" cy="44284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hraun.vedur.is/ja/Bardarb/bbbeginman24h/png/bbbeginman24h-201408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77" y="1454821"/>
            <a:ext cx="5904656" cy="442849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hraun.vedur.is/ja/Bardarb/bbbeginman24h/png/bbbeginman24h-2014081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435" y="1454821"/>
            <a:ext cx="5904656" cy="4428492"/>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http://hraun.vedur.is/ja/Bardarb/bbbeginman24h/png/bbbeginman24h-2014081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677" y="1454821"/>
            <a:ext cx="5904656" cy="4428492"/>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http://hraun.vedur.is/ja/Bardarb/bbbeginman24h/png/bbbeginman24h-2014081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435" y="1450011"/>
            <a:ext cx="5904656" cy="4428492"/>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http://hraun.vedur.is/ja/Bardarb/bbbeginman24h/png/bbbeginman24h-2014082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435" y="1450011"/>
            <a:ext cx="5904656" cy="4428492"/>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http://hraun.vedur.is/ja/Bardarb/bbbeginman24h/png/bbbeginman24h-2014082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435" y="1454821"/>
            <a:ext cx="5904656" cy="4428492"/>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descr="http://hraun.vedur.is/ja/Bardarb/bbbeginman24h/png/bbbeginman24h-2014082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435" y="1450011"/>
            <a:ext cx="5904656" cy="4428492"/>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descr="http://hraun.vedur.is/ja/Bardarb/bbbeginman24h/png/bbbeginman24h-20140823.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5435" y="1454821"/>
            <a:ext cx="5904656" cy="4428492"/>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5" descr="http://hraun.vedur.is/ja/Bardarb/bbbeginman24h/png/bbbeginman24h-20140824.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9677" y="1450011"/>
            <a:ext cx="5904656" cy="4428492"/>
          </a:xfrm>
          <a:prstGeom prst="rect">
            <a:avLst/>
          </a:prstGeom>
          <a:noFill/>
          <a:extLst>
            <a:ext uri="{909E8E84-426E-40DD-AFC4-6F175D3DCCD1}">
              <a14:hiddenFill xmlns:a14="http://schemas.microsoft.com/office/drawing/2010/main">
                <a:solidFill>
                  <a:srgbClr val="FFFFFF"/>
                </a:solidFill>
              </a14:hiddenFill>
            </a:ext>
          </a:extLst>
        </p:spPr>
      </p:pic>
      <p:pic>
        <p:nvPicPr>
          <p:cNvPr id="2075" name="Picture 27" descr="http://hraun.vedur.is/ja/Bardarb/bbbeginman24h/png/bbbeginman24h-20140825.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435" y="1450011"/>
            <a:ext cx="5904656" cy="4428492"/>
          </a:xfrm>
          <a:prstGeom prst="rect">
            <a:avLst/>
          </a:prstGeom>
          <a:noFill/>
          <a:extLst>
            <a:ext uri="{909E8E84-426E-40DD-AFC4-6F175D3DCCD1}">
              <a14:hiddenFill xmlns:a14="http://schemas.microsoft.com/office/drawing/2010/main">
                <a:solidFill>
                  <a:srgbClr val="FFFFFF"/>
                </a:solidFill>
              </a14:hiddenFill>
            </a:ext>
          </a:extLst>
        </p:spPr>
      </p:pic>
      <p:pic>
        <p:nvPicPr>
          <p:cNvPr id="2077" name="Picture 29" descr="http://hraun.vedur.is/ja/Bardarb/bbbeginman24h/png/bbbeginman24h-20140826.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5435" y="1454821"/>
            <a:ext cx="5904656" cy="4428492"/>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31" descr="http://hraun.vedur.is/ja/Bardarb/bbbeginman24h/png/bbbeginman24h-20140827.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4691" y="1454821"/>
            <a:ext cx="5904656" cy="4428492"/>
          </a:xfrm>
          <a:prstGeom prst="rect">
            <a:avLst/>
          </a:prstGeom>
          <a:noFill/>
          <a:extLst>
            <a:ext uri="{909E8E84-426E-40DD-AFC4-6F175D3DCCD1}">
              <a14:hiddenFill xmlns:a14="http://schemas.microsoft.com/office/drawing/2010/main">
                <a:solidFill>
                  <a:srgbClr val="FFFFFF"/>
                </a:solidFill>
              </a14:hiddenFill>
            </a:ext>
          </a:extLst>
        </p:spPr>
      </p:pic>
      <p:pic>
        <p:nvPicPr>
          <p:cNvPr id="2081" name="Picture 33" descr="http://hraun.vedur.is/ja/Bardarb/bbbeginman24h/png/bbbeginman24h-20140828.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4691" y="1450011"/>
            <a:ext cx="5904656" cy="4428492"/>
          </a:xfrm>
          <a:prstGeom prst="rect">
            <a:avLst/>
          </a:prstGeom>
          <a:noFill/>
          <a:extLst>
            <a:ext uri="{909E8E84-426E-40DD-AFC4-6F175D3DCCD1}">
              <a14:hiddenFill xmlns:a14="http://schemas.microsoft.com/office/drawing/2010/main">
                <a:solidFill>
                  <a:srgbClr val="FFFFFF"/>
                </a:solidFill>
              </a14:hiddenFill>
            </a:ext>
          </a:extLst>
        </p:spPr>
      </p:pic>
      <p:pic>
        <p:nvPicPr>
          <p:cNvPr id="2085" name="Picture 37" descr="http://hraun.vedur.is/ja/Bardarb/bbbeginman24h/png/bbbeginman24h-20140829.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4691" y="1450011"/>
            <a:ext cx="5904656" cy="4428492"/>
          </a:xfrm>
          <a:prstGeom prst="rect">
            <a:avLst/>
          </a:prstGeom>
          <a:noFill/>
          <a:extLst>
            <a:ext uri="{909E8E84-426E-40DD-AFC4-6F175D3DCCD1}">
              <a14:hiddenFill xmlns:a14="http://schemas.microsoft.com/office/drawing/2010/main">
                <a:solidFill>
                  <a:srgbClr val="FFFFFF"/>
                </a:solidFill>
              </a14:hiddenFill>
            </a:ext>
          </a:extLst>
        </p:spPr>
      </p:pic>
      <p:pic>
        <p:nvPicPr>
          <p:cNvPr id="2087" name="Picture 39" descr="http://hraun.vedur.is/ja/Bardarb/bbbeginman24h/png/bbbeginman24h-20140830.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4691" y="1450011"/>
            <a:ext cx="5904656" cy="4428492"/>
          </a:xfrm>
          <a:prstGeom prst="rect">
            <a:avLst/>
          </a:prstGeom>
          <a:noFill/>
          <a:extLst>
            <a:ext uri="{909E8E84-426E-40DD-AFC4-6F175D3DCCD1}">
              <a14:hiddenFill xmlns:a14="http://schemas.microsoft.com/office/drawing/2010/main">
                <a:solidFill>
                  <a:srgbClr val="FFFFFF"/>
                </a:solidFill>
              </a14:hiddenFill>
            </a:ext>
          </a:extLst>
        </p:spPr>
      </p:pic>
      <p:pic>
        <p:nvPicPr>
          <p:cNvPr id="2089" name="Picture 41" descr="http://hraun.vedur.is/ja/Bardarb/bbbeginman24h/png/bbbeginman24h-20140831.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4691" y="1450011"/>
            <a:ext cx="5904656" cy="4428492"/>
          </a:xfrm>
          <a:prstGeom prst="rect">
            <a:avLst/>
          </a:prstGeom>
          <a:noFill/>
          <a:extLst>
            <a:ext uri="{909E8E84-426E-40DD-AFC4-6F175D3DCCD1}">
              <a14:hiddenFill xmlns:a14="http://schemas.microsoft.com/office/drawing/2010/main">
                <a:solidFill>
                  <a:srgbClr val="FFFFFF"/>
                </a:solidFill>
              </a14:hiddenFill>
            </a:ext>
          </a:extLst>
        </p:spPr>
      </p:pic>
      <p:pic>
        <p:nvPicPr>
          <p:cNvPr id="2091" name="Picture 43" descr="http://hraun.vedur.is/ja/Bardarb/bbbeginman24h/png/bbbeginman24h-20140901.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4691" y="1450011"/>
            <a:ext cx="5904656" cy="4428492"/>
          </a:xfrm>
          <a:prstGeom prst="rect">
            <a:avLst/>
          </a:prstGeom>
          <a:noFill/>
          <a:extLst>
            <a:ext uri="{909E8E84-426E-40DD-AFC4-6F175D3DCCD1}">
              <a14:hiddenFill xmlns:a14="http://schemas.microsoft.com/office/drawing/2010/main">
                <a:solidFill>
                  <a:srgbClr val="FFFFFF"/>
                </a:solidFill>
              </a14:hiddenFill>
            </a:ext>
          </a:extLst>
        </p:spPr>
      </p:pic>
      <p:pic>
        <p:nvPicPr>
          <p:cNvPr id="2093" name="Picture 45" descr="http://hraun.vedur.is/ja/Bardarb/bbbeginman24h/png/bbbeginman24h-20140902.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4691" y="1454821"/>
            <a:ext cx="5904656" cy="44284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7504" y="193282"/>
            <a:ext cx="6514925" cy="830997"/>
          </a:xfrm>
          <a:prstGeom prst="rect">
            <a:avLst/>
          </a:prstGeom>
          <a:noFill/>
        </p:spPr>
        <p:txBody>
          <a:bodyPr wrap="none" rtlCol="0">
            <a:spAutoFit/>
          </a:bodyPr>
          <a:lstStyle/>
          <a:p>
            <a:r>
              <a:rPr lang="nb-NO" dirty="0" smtClean="0"/>
              <a:t>Collections </a:t>
            </a:r>
            <a:r>
              <a:rPr lang="nb-NO" dirty="0" err="1" smtClean="0"/>
              <a:t>of</a:t>
            </a:r>
            <a:r>
              <a:rPr lang="nb-NO" dirty="0" smtClean="0"/>
              <a:t> </a:t>
            </a:r>
            <a:r>
              <a:rPr lang="nb-NO" dirty="0" err="1" smtClean="0"/>
              <a:t>daily</a:t>
            </a:r>
            <a:r>
              <a:rPr lang="nb-NO" dirty="0" smtClean="0"/>
              <a:t> </a:t>
            </a:r>
            <a:r>
              <a:rPr lang="nb-NO" dirty="0" err="1" smtClean="0"/>
              <a:t>earthquakes</a:t>
            </a:r>
            <a:r>
              <a:rPr lang="nb-NO" dirty="0"/>
              <a:t>,</a:t>
            </a:r>
            <a:r>
              <a:rPr lang="nb-NO" dirty="0" smtClean="0"/>
              <a:t> </a:t>
            </a:r>
            <a:r>
              <a:rPr lang="nb-NO" b="1" dirty="0">
                <a:solidFill>
                  <a:srgbClr val="FF0000"/>
                </a:solidFill>
              </a:rPr>
              <a:t>Aug. 14 –Sept. </a:t>
            </a:r>
            <a:r>
              <a:rPr lang="nb-NO" b="1" dirty="0" smtClean="0">
                <a:solidFill>
                  <a:srgbClr val="FF0000"/>
                </a:solidFill>
              </a:rPr>
              <a:t>2</a:t>
            </a:r>
            <a:r>
              <a:rPr lang="en-GB" b="1" dirty="0" smtClean="0">
                <a:solidFill>
                  <a:srgbClr val="FF0000"/>
                </a:solidFill>
              </a:rPr>
              <a:t> </a:t>
            </a:r>
          </a:p>
          <a:p>
            <a:r>
              <a:rPr lang="en-GB" b="1" dirty="0">
                <a:solidFill>
                  <a:srgbClr val="FF0000"/>
                </a:solidFill>
              </a:rPr>
              <a:t> </a:t>
            </a:r>
            <a:r>
              <a:rPr lang="en-GB" b="1" dirty="0" smtClean="0">
                <a:solidFill>
                  <a:srgbClr val="FF0000"/>
                </a:solidFill>
              </a:rPr>
              <a:t>   </a:t>
            </a:r>
            <a:r>
              <a:rPr lang="nb-NO" dirty="0" smtClean="0"/>
              <a:t>magnitudes and locations</a:t>
            </a:r>
            <a:endParaRPr lang="en-GB" dirty="0"/>
          </a:p>
        </p:txBody>
      </p:sp>
      <p:sp>
        <p:nvSpPr>
          <p:cNvPr id="3" name="TextBox 2"/>
          <p:cNvSpPr txBox="1"/>
          <p:nvPr/>
        </p:nvSpPr>
        <p:spPr>
          <a:xfrm>
            <a:off x="5639314" y="1085489"/>
            <a:ext cx="1305037" cy="369332"/>
          </a:xfrm>
          <a:prstGeom prst="rect">
            <a:avLst/>
          </a:prstGeom>
          <a:noFill/>
        </p:spPr>
        <p:txBody>
          <a:bodyPr wrap="none" rtlCol="0">
            <a:spAutoFit/>
          </a:bodyPr>
          <a:lstStyle/>
          <a:p>
            <a:r>
              <a:rPr lang="nb-NO" sz="1800" dirty="0" smtClean="0">
                <a:solidFill>
                  <a:srgbClr val="000000"/>
                </a:solidFill>
              </a:rPr>
              <a:t>Time </a:t>
            </a:r>
            <a:r>
              <a:rPr lang="nb-NO" sz="1800" dirty="0" err="1" smtClean="0">
                <a:solidFill>
                  <a:srgbClr val="000000"/>
                </a:solidFill>
              </a:rPr>
              <a:t>of</a:t>
            </a:r>
            <a:r>
              <a:rPr lang="nb-NO" sz="1800" dirty="0" smtClean="0">
                <a:solidFill>
                  <a:srgbClr val="000000"/>
                </a:solidFill>
              </a:rPr>
              <a:t> </a:t>
            </a:r>
            <a:r>
              <a:rPr lang="nb-NO" sz="1800" dirty="0" err="1" smtClean="0">
                <a:solidFill>
                  <a:srgbClr val="000000"/>
                </a:solidFill>
              </a:rPr>
              <a:t>day</a:t>
            </a:r>
            <a:endParaRPr lang="en-GB" sz="1800" dirty="0">
              <a:solidFill>
                <a:srgbClr val="000000"/>
              </a:solidFill>
            </a:endParaRPr>
          </a:p>
        </p:txBody>
      </p:sp>
      <p:sp>
        <p:nvSpPr>
          <p:cNvPr id="27" name="TextBox 26"/>
          <p:cNvSpPr txBox="1"/>
          <p:nvPr/>
        </p:nvSpPr>
        <p:spPr>
          <a:xfrm>
            <a:off x="6290137" y="5461869"/>
            <a:ext cx="612668" cy="338554"/>
          </a:xfrm>
          <a:prstGeom prst="rect">
            <a:avLst/>
          </a:prstGeom>
          <a:noFill/>
        </p:spPr>
        <p:txBody>
          <a:bodyPr wrap="none" rtlCol="0">
            <a:spAutoFit/>
          </a:bodyPr>
          <a:lstStyle/>
          <a:p>
            <a:r>
              <a:rPr lang="nb-NO" sz="1600" b="1" dirty="0" smtClean="0"/>
              <a:t>1 am</a:t>
            </a:r>
            <a:endParaRPr lang="en-GB" sz="1600" b="1" dirty="0"/>
          </a:p>
        </p:txBody>
      </p:sp>
      <p:sp>
        <p:nvSpPr>
          <p:cNvPr id="28" name="TextBox 27"/>
          <p:cNvSpPr txBox="1"/>
          <p:nvPr/>
        </p:nvSpPr>
        <p:spPr>
          <a:xfrm>
            <a:off x="6251493" y="4591423"/>
            <a:ext cx="612668" cy="338554"/>
          </a:xfrm>
          <a:prstGeom prst="rect">
            <a:avLst/>
          </a:prstGeom>
          <a:noFill/>
        </p:spPr>
        <p:txBody>
          <a:bodyPr wrap="none" rtlCol="0">
            <a:spAutoFit/>
          </a:bodyPr>
          <a:lstStyle/>
          <a:p>
            <a:r>
              <a:rPr lang="nb-NO" sz="1600" b="1" dirty="0" smtClean="0">
                <a:solidFill>
                  <a:srgbClr val="0099FF"/>
                </a:solidFill>
              </a:rPr>
              <a:t>6 am</a:t>
            </a:r>
            <a:endParaRPr lang="en-GB" sz="1600" b="1" dirty="0">
              <a:solidFill>
                <a:srgbClr val="0099FF"/>
              </a:solidFill>
            </a:endParaRPr>
          </a:p>
        </p:txBody>
      </p:sp>
      <p:sp>
        <p:nvSpPr>
          <p:cNvPr id="29" name="TextBox 28"/>
          <p:cNvSpPr txBox="1"/>
          <p:nvPr/>
        </p:nvSpPr>
        <p:spPr>
          <a:xfrm>
            <a:off x="6215155" y="1567087"/>
            <a:ext cx="715132" cy="338554"/>
          </a:xfrm>
          <a:prstGeom prst="rect">
            <a:avLst/>
          </a:prstGeom>
          <a:noFill/>
        </p:spPr>
        <p:txBody>
          <a:bodyPr wrap="none" rtlCol="0">
            <a:spAutoFit/>
          </a:bodyPr>
          <a:lstStyle/>
          <a:p>
            <a:r>
              <a:rPr lang="nb-NO" sz="1600" b="1" dirty="0" smtClean="0">
                <a:solidFill>
                  <a:srgbClr val="FF0000"/>
                </a:solidFill>
              </a:rPr>
              <a:t>11 </a:t>
            </a:r>
            <a:r>
              <a:rPr lang="nb-NO" sz="1600" b="1" dirty="0" err="1">
                <a:solidFill>
                  <a:srgbClr val="FF0000"/>
                </a:solidFill>
              </a:rPr>
              <a:t>p</a:t>
            </a:r>
            <a:r>
              <a:rPr lang="nb-NO" sz="1600" b="1" dirty="0" err="1" smtClean="0">
                <a:solidFill>
                  <a:srgbClr val="FF0000"/>
                </a:solidFill>
              </a:rPr>
              <a:t>m</a:t>
            </a:r>
            <a:endParaRPr lang="en-GB" sz="1600" b="1" dirty="0">
              <a:solidFill>
                <a:srgbClr val="FF0000"/>
              </a:solidFill>
            </a:endParaRPr>
          </a:p>
        </p:txBody>
      </p:sp>
      <p:sp>
        <p:nvSpPr>
          <p:cNvPr id="30" name="TextBox 29"/>
          <p:cNvSpPr txBox="1"/>
          <p:nvPr/>
        </p:nvSpPr>
        <p:spPr>
          <a:xfrm>
            <a:off x="6245882" y="2461445"/>
            <a:ext cx="623889" cy="338554"/>
          </a:xfrm>
          <a:prstGeom prst="rect">
            <a:avLst/>
          </a:prstGeom>
          <a:noFill/>
        </p:spPr>
        <p:txBody>
          <a:bodyPr wrap="none" rtlCol="0">
            <a:spAutoFit/>
          </a:bodyPr>
          <a:lstStyle/>
          <a:p>
            <a:r>
              <a:rPr lang="nb-NO" sz="1600" b="1" dirty="0" smtClean="0">
                <a:solidFill>
                  <a:srgbClr val="FF9900"/>
                </a:solidFill>
              </a:rPr>
              <a:t>6 </a:t>
            </a:r>
            <a:r>
              <a:rPr lang="nb-NO" sz="1600" b="1" dirty="0" err="1" smtClean="0">
                <a:solidFill>
                  <a:srgbClr val="FF9900"/>
                </a:solidFill>
              </a:rPr>
              <a:t>pm</a:t>
            </a:r>
            <a:endParaRPr lang="en-GB" sz="1600" b="1" dirty="0">
              <a:solidFill>
                <a:srgbClr val="FF9900"/>
              </a:solidFill>
            </a:endParaRPr>
          </a:p>
        </p:txBody>
      </p:sp>
    </p:spTree>
    <p:extLst>
      <p:ext uri="{BB962C8B-B14F-4D97-AF65-F5344CB8AC3E}">
        <p14:creationId xmlns:p14="http://schemas.microsoft.com/office/powerpoint/2010/main" val="213014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7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7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7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8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8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8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8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09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hraun.vedur.is/ja/Bardarb/bbbeginman24h/png/bbbeginman24h-2014090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53" y="1336125"/>
            <a:ext cx="6291162" cy="47183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hraun.vedur.is/ja/Bardarb/bbbeginman24h/png/bbbeginman24h-201409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53" y="1336125"/>
            <a:ext cx="6291162" cy="47183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hraun.vedur.is/ja/Bardarb/bbbeginman24h/png/bbbeginman24h-201409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753" y="1336125"/>
            <a:ext cx="6291162" cy="471837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hraun.vedur.is/ja/Bardarb/bbbeginman24h/png/bbbeginman24h-201409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753" y="1336125"/>
            <a:ext cx="6291162" cy="471837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hraun.vedur.is/ja/Bardarb/bbbeginman24h/png/bbbeginman24h-2014092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753" y="1336125"/>
            <a:ext cx="6291162" cy="471837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hraun.vedur.is/ja/Bardarb/bbbeginman24h/png/bbbeginman24h-2014093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753" y="1336125"/>
            <a:ext cx="6291162" cy="471837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hraun.vedur.is/ja/Bardarb/bbbeginman24h/png/bbbeginman24h-2014100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0" y="1336125"/>
            <a:ext cx="6291162" cy="4718372"/>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hraun.vedur.is/ja/Bardarb/bbbeginman24h/png/bbbeginman24h-2014101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520" y="1336125"/>
            <a:ext cx="6291162" cy="471837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hraun.vedur.is/ja/Bardarb/bbbeginman24h/png/bbbeginman24h-20141015.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520" y="1336125"/>
            <a:ext cx="6291162" cy="4718372"/>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http://hraun.vedur.is/ja/Bardarb/bbbeginman24h/png/bbbeginman24h-20141020.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2753" y="1336125"/>
            <a:ext cx="6291162" cy="4718372"/>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http://hraun.vedur.is/ja/Bardarb/bbbeginman24h/png/bbbeginman24h-20141025.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2753" y="1336125"/>
            <a:ext cx="6291162" cy="4718372"/>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http://hraun.vedur.is/ja/Bardarb/bbbeginman24h/png/bbbeginman24h-20141030.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2753" y="1336125"/>
            <a:ext cx="6291162" cy="4718372"/>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http://hraun.vedur.is/ja/Bardarb/bbbeginman24h/png/bbbeginman24h-20141105.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520" y="1336125"/>
            <a:ext cx="6291162" cy="4718372"/>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http://hraun.vedur.is/ja/Bardarb/bbbeginman24h/png/bbbeginman24h-20141110.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2753" y="1336125"/>
            <a:ext cx="6291162" cy="4718372"/>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http://hraun.vedur.is/ja/Bardarb/bbbeginman24h/png/bbbeginman24h-20141115.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520" y="1336125"/>
            <a:ext cx="6291162" cy="4718372"/>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http://hraun.vedur.is/ja/Bardarb/bbbeginman24h/png/bbbeginman24h-20141120.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520" y="1336125"/>
            <a:ext cx="6291162" cy="4718372"/>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http://hraun.vedur.is/ja/Bardarb/bbbeginman24h/png/bbbeginman24h-20141125.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520" y="1336125"/>
            <a:ext cx="6291162" cy="4718372"/>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http://hraun.vedur.is/ja/Bardarb/bbbeginman24h/png/bbbeginman24h-20141130.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3580" y="1336125"/>
            <a:ext cx="6291162" cy="47183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raun.vedur.is/ja/Bardarb/bbbeginman24h/png/bbbeginman24h-20141205.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520" y="1336125"/>
            <a:ext cx="6291162" cy="471837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07504" y="124082"/>
            <a:ext cx="7637860" cy="830997"/>
          </a:xfrm>
          <a:prstGeom prst="rect">
            <a:avLst/>
          </a:prstGeom>
          <a:noFill/>
        </p:spPr>
        <p:txBody>
          <a:bodyPr wrap="none" rtlCol="0">
            <a:spAutoFit/>
          </a:bodyPr>
          <a:lstStyle/>
          <a:p>
            <a:r>
              <a:rPr lang="nb-NO" dirty="0" smtClean="0"/>
              <a:t>Collections </a:t>
            </a:r>
            <a:r>
              <a:rPr lang="nb-NO" dirty="0" err="1" smtClean="0"/>
              <a:t>of</a:t>
            </a:r>
            <a:r>
              <a:rPr lang="nb-NO" dirty="0" smtClean="0"/>
              <a:t> </a:t>
            </a:r>
            <a:r>
              <a:rPr lang="nb-NO" dirty="0" err="1" smtClean="0"/>
              <a:t>earthquakes</a:t>
            </a:r>
            <a:r>
              <a:rPr lang="nb-NO" dirty="0" smtClean="0"/>
              <a:t>, </a:t>
            </a:r>
            <a:r>
              <a:rPr lang="nb-NO" dirty="0" err="1" smtClean="0"/>
              <a:t>every</a:t>
            </a:r>
            <a:r>
              <a:rPr lang="nb-NO" dirty="0" smtClean="0"/>
              <a:t> </a:t>
            </a:r>
            <a:r>
              <a:rPr lang="nb-NO" dirty="0" err="1" smtClean="0"/>
              <a:t>fifth</a:t>
            </a:r>
            <a:r>
              <a:rPr lang="nb-NO" dirty="0" smtClean="0"/>
              <a:t> </a:t>
            </a:r>
            <a:r>
              <a:rPr lang="nb-NO" dirty="0" err="1" smtClean="0"/>
              <a:t>day</a:t>
            </a:r>
            <a:r>
              <a:rPr lang="nb-NO" dirty="0" smtClean="0"/>
              <a:t>, </a:t>
            </a:r>
            <a:r>
              <a:rPr lang="nb-NO" b="1" dirty="0" smtClean="0">
                <a:solidFill>
                  <a:srgbClr val="FF0000"/>
                </a:solidFill>
              </a:rPr>
              <a:t>Sept. </a:t>
            </a:r>
            <a:r>
              <a:rPr lang="nb-NO" b="1" dirty="0">
                <a:solidFill>
                  <a:srgbClr val="FF0000"/>
                </a:solidFill>
              </a:rPr>
              <a:t>5</a:t>
            </a:r>
            <a:r>
              <a:rPr lang="nb-NO" b="1" dirty="0" smtClean="0">
                <a:solidFill>
                  <a:srgbClr val="FF0000"/>
                </a:solidFill>
              </a:rPr>
              <a:t> – </a:t>
            </a:r>
            <a:r>
              <a:rPr lang="nb-NO" b="1" dirty="0" err="1" smtClean="0">
                <a:solidFill>
                  <a:srgbClr val="FF0000"/>
                </a:solidFill>
              </a:rPr>
              <a:t>Dec</a:t>
            </a:r>
            <a:r>
              <a:rPr lang="nb-NO" b="1" dirty="0" smtClean="0">
                <a:solidFill>
                  <a:srgbClr val="FF0000"/>
                </a:solidFill>
              </a:rPr>
              <a:t>. 5</a:t>
            </a:r>
            <a:r>
              <a:rPr lang="en-GB" b="1" dirty="0" smtClean="0">
                <a:solidFill>
                  <a:srgbClr val="FF0000"/>
                </a:solidFill>
              </a:rPr>
              <a:t> </a:t>
            </a:r>
          </a:p>
          <a:p>
            <a:r>
              <a:rPr lang="en-GB" b="1" dirty="0">
                <a:solidFill>
                  <a:srgbClr val="FF0000"/>
                </a:solidFill>
              </a:rPr>
              <a:t> </a:t>
            </a:r>
            <a:r>
              <a:rPr lang="en-GB" b="1" dirty="0" smtClean="0">
                <a:solidFill>
                  <a:srgbClr val="FF0000"/>
                </a:solidFill>
              </a:rPr>
              <a:t>   </a:t>
            </a:r>
            <a:r>
              <a:rPr lang="nb-NO" dirty="0" smtClean="0"/>
              <a:t>magnitudes and locations</a:t>
            </a:r>
            <a:endParaRPr lang="en-GB" dirty="0"/>
          </a:p>
        </p:txBody>
      </p:sp>
      <p:sp>
        <p:nvSpPr>
          <p:cNvPr id="2" name="TextBox 1"/>
          <p:cNvSpPr txBox="1"/>
          <p:nvPr/>
        </p:nvSpPr>
        <p:spPr>
          <a:xfrm>
            <a:off x="6948264" y="1628800"/>
            <a:ext cx="2101857" cy="2616101"/>
          </a:xfrm>
          <a:prstGeom prst="rect">
            <a:avLst/>
          </a:prstGeom>
          <a:solidFill>
            <a:srgbClr val="CCFFFF"/>
          </a:solidFill>
          <a:ln>
            <a:solidFill>
              <a:srgbClr val="000000"/>
            </a:solidFill>
          </a:ln>
        </p:spPr>
        <p:txBody>
          <a:bodyPr wrap="none" rtlCol="0">
            <a:spAutoFit/>
          </a:bodyPr>
          <a:lstStyle/>
          <a:p>
            <a:r>
              <a:rPr lang="en-GB" sz="1800" dirty="0" smtClean="0"/>
              <a:t>Subsidence of the </a:t>
            </a:r>
          </a:p>
          <a:p>
            <a:r>
              <a:rPr lang="en-GB" sz="1800" dirty="0" err="1" smtClean="0"/>
              <a:t>Bárðarbunga</a:t>
            </a:r>
            <a:r>
              <a:rPr lang="en-GB" sz="1800" dirty="0" smtClean="0"/>
              <a:t> caldera</a:t>
            </a:r>
          </a:p>
          <a:p>
            <a:r>
              <a:rPr lang="nb-NO" sz="1600" dirty="0" smtClean="0">
                <a:solidFill>
                  <a:srgbClr val="000000"/>
                </a:solidFill>
              </a:rPr>
              <a:t>  (60 km</a:t>
            </a:r>
            <a:r>
              <a:rPr lang="nb-NO" sz="1600" baseline="30000" dirty="0" smtClean="0">
                <a:solidFill>
                  <a:srgbClr val="000000"/>
                </a:solidFill>
              </a:rPr>
              <a:t>2</a:t>
            </a:r>
            <a:r>
              <a:rPr lang="nb-NO" sz="1600" dirty="0" smtClean="0">
                <a:solidFill>
                  <a:srgbClr val="000000"/>
                </a:solidFill>
              </a:rPr>
              <a:t>)</a:t>
            </a:r>
            <a:endParaRPr lang="en-GB" sz="1600" dirty="0" smtClean="0">
              <a:solidFill>
                <a:srgbClr val="000000"/>
              </a:solidFill>
            </a:endParaRPr>
          </a:p>
          <a:p>
            <a:r>
              <a:rPr lang="nb-NO" sz="1600" dirty="0" smtClean="0">
                <a:solidFill>
                  <a:srgbClr val="0066FF"/>
                </a:solidFill>
              </a:rPr>
              <a:t>NE part </a:t>
            </a:r>
            <a:r>
              <a:rPr lang="nb-NO" sz="1600" dirty="0" err="1" smtClean="0">
                <a:solidFill>
                  <a:srgbClr val="0066FF"/>
                </a:solidFill>
              </a:rPr>
              <a:t>of</a:t>
            </a:r>
            <a:r>
              <a:rPr lang="nb-NO" sz="1600" dirty="0" smtClean="0">
                <a:solidFill>
                  <a:srgbClr val="0066FF"/>
                </a:solidFill>
              </a:rPr>
              <a:t> </a:t>
            </a:r>
            <a:r>
              <a:rPr lang="nb-NO" sz="1600" dirty="0" err="1" smtClean="0">
                <a:solidFill>
                  <a:srgbClr val="0066FF"/>
                </a:solidFill>
              </a:rPr>
              <a:t>the</a:t>
            </a:r>
            <a:r>
              <a:rPr lang="nb-NO" sz="1600" dirty="0" smtClean="0">
                <a:solidFill>
                  <a:srgbClr val="0066FF"/>
                </a:solidFill>
              </a:rPr>
              <a:t> </a:t>
            </a:r>
            <a:r>
              <a:rPr lang="nb-NO" sz="1600" dirty="0" err="1" smtClean="0">
                <a:solidFill>
                  <a:srgbClr val="0066FF"/>
                </a:solidFill>
              </a:rPr>
              <a:t>caldera</a:t>
            </a:r>
            <a:r>
              <a:rPr lang="nb-NO" sz="1600" dirty="0">
                <a:solidFill>
                  <a:srgbClr val="0066FF"/>
                </a:solidFill>
              </a:rPr>
              <a:t>:</a:t>
            </a:r>
            <a:endParaRPr lang="nb-NO" sz="1600" dirty="0" smtClean="0">
              <a:solidFill>
                <a:srgbClr val="0066FF"/>
              </a:solidFill>
            </a:endParaRPr>
          </a:p>
          <a:p>
            <a:r>
              <a:rPr lang="nb-NO" sz="1600" dirty="0" err="1" smtClean="0">
                <a:solidFill>
                  <a:srgbClr val="0066FF"/>
                </a:solidFill>
              </a:rPr>
              <a:t>Oct</a:t>
            </a:r>
            <a:r>
              <a:rPr lang="nb-NO" sz="1600" dirty="0" smtClean="0">
                <a:solidFill>
                  <a:srgbClr val="0066FF"/>
                </a:solidFill>
              </a:rPr>
              <a:t>. 6:  30 m</a:t>
            </a:r>
          </a:p>
          <a:p>
            <a:r>
              <a:rPr lang="nb-NO" sz="1600" dirty="0" err="1">
                <a:solidFill>
                  <a:srgbClr val="0066FF"/>
                </a:solidFill>
              </a:rPr>
              <a:t>Oct</a:t>
            </a:r>
            <a:r>
              <a:rPr lang="nb-NO" sz="1600" dirty="0">
                <a:solidFill>
                  <a:srgbClr val="0066FF"/>
                </a:solidFill>
              </a:rPr>
              <a:t>. </a:t>
            </a:r>
            <a:r>
              <a:rPr lang="nb-NO" sz="1600" dirty="0" smtClean="0">
                <a:solidFill>
                  <a:srgbClr val="0066FF"/>
                </a:solidFill>
              </a:rPr>
              <a:t>18:  35 </a:t>
            </a:r>
            <a:r>
              <a:rPr lang="nb-NO" sz="1600" dirty="0">
                <a:solidFill>
                  <a:srgbClr val="0066FF"/>
                </a:solidFill>
              </a:rPr>
              <a:t>m</a:t>
            </a:r>
          </a:p>
          <a:p>
            <a:r>
              <a:rPr lang="nb-NO" sz="1600" dirty="0" err="1">
                <a:solidFill>
                  <a:srgbClr val="0066FF"/>
                </a:solidFill>
              </a:rPr>
              <a:t>Oct</a:t>
            </a:r>
            <a:r>
              <a:rPr lang="nb-NO" sz="1600" dirty="0">
                <a:solidFill>
                  <a:srgbClr val="0066FF"/>
                </a:solidFill>
              </a:rPr>
              <a:t>. </a:t>
            </a:r>
            <a:r>
              <a:rPr lang="nb-NO" sz="1600" dirty="0" smtClean="0">
                <a:solidFill>
                  <a:srgbClr val="0066FF"/>
                </a:solidFill>
              </a:rPr>
              <a:t>25:  40 </a:t>
            </a:r>
            <a:r>
              <a:rPr lang="nb-NO" sz="1600" dirty="0">
                <a:solidFill>
                  <a:srgbClr val="0066FF"/>
                </a:solidFill>
              </a:rPr>
              <a:t>m</a:t>
            </a:r>
          </a:p>
          <a:p>
            <a:r>
              <a:rPr lang="nb-NO" sz="1600" dirty="0" smtClean="0">
                <a:solidFill>
                  <a:srgbClr val="0066FF"/>
                </a:solidFill>
              </a:rPr>
              <a:t>Nov. 20:  45 </a:t>
            </a:r>
            <a:r>
              <a:rPr lang="nb-NO" sz="1600" dirty="0">
                <a:solidFill>
                  <a:srgbClr val="0066FF"/>
                </a:solidFill>
              </a:rPr>
              <a:t>m</a:t>
            </a:r>
          </a:p>
          <a:p>
            <a:r>
              <a:rPr lang="nb-NO" sz="1600" dirty="0" err="1" smtClean="0">
                <a:solidFill>
                  <a:srgbClr val="0066FF"/>
                </a:solidFill>
              </a:rPr>
              <a:t>Dec</a:t>
            </a:r>
            <a:r>
              <a:rPr lang="nb-NO" sz="1600" dirty="0" smtClean="0">
                <a:solidFill>
                  <a:srgbClr val="0066FF"/>
                </a:solidFill>
              </a:rPr>
              <a:t>. 1:  50 </a:t>
            </a:r>
            <a:r>
              <a:rPr lang="nb-NO" sz="1600" dirty="0">
                <a:solidFill>
                  <a:srgbClr val="0066FF"/>
                </a:solidFill>
              </a:rPr>
              <a:t>m</a:t>
            </a:r>
          </a:p>
          <a:p>
            <a:endParaRPr lang="en-GB" sz="1600" dirty="0">
              <a:solidFill>
                <a:srgbClr val="0066FF"/>
              </a:solidFill>
            </a:endParaRPr>
          </a:p>
        </p:txBody>
      </p:sp>
    </p:spTree>
    <p:extLst>
      <p:ext uri="{BB962C8B-B14F-4D97-AF65-F5344CB8AC3E}">
        <p14:creationId xmlns:p14="http://schemas.microsoft.com/office/powerpoint/2010/main" val="265565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9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9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9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9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0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0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0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0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0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0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pc\Dokumenter\Pictures\Iceland-JM-volc-tect\Bardarbunga-Seism-GPS-Aug28-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05" y="905809"/>
            <a:ext cx="7971597" cy="59067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13135" y="1076913"/>
            <a:ext cx="928459" cy="369332"/>
          </a:xfrm>
          <a:prstGeom prst="rect">
            <a:avLst/>
          </a:prstGeom>
          <a:noFill/>
        </p:spPr>
        <p:txBody>
          <a:bodyPr wrap="none" rtlCol="0">
            <a:spAutoFit/>
          </a:bodyPr>
          <a:lstStyle/>
          <a:p>
            <a:r>
              <a:rPr lang="nb-NO" sz="1800" dirty="0" smtClean="0">
                <a:solidFill>
                  <a:srgbClr val="CC0000"/>
                </a:solidFill>
              </a:rPr>
              <a:t>Aug. 28</a:t>
            </a:r>
            <a:endParaRPr lang="en-GB" sz="1800" dirty="0">
              <a:solidFill>
                <a:srgbClr val="CC0000"/>
              </a:solidFill>
            </a:endParaRPr>
          </a:p>
        </p:txBody>
      </p:sp>
      <p:sp>
        <p:nvSpPr>
          <p:cNvPr id="5" name="TextBox 4"/>
          <p:cNvSpPr txBox="1"/>
          <p:nvPr/>
        </p:nvSpPr>
        <p:spPr>
          <a:xfrm>
            <a:off x="8024398" y="5480414"/>
            <a:ext cx="928459" cy="369332"/>
          </a:xfrm>
          <a:prstGeom prst="rect">
            <a:avLst/>
          </a:prstGeom>
          <a:noFill/>
        </p:spPr>
        <p:txBody>
          <a:bodyPr wrap="none" rtlCol="0">
            <a:spAutoFit/>
          </a:bodyPr>
          <a:lstStyle/>
          <a:p>
            <a:r>
              <a:rPr lang="nb-NO" sz="1800" dirty="0" smtClean="0">
                <a:solidFill>
                  <a:srgbClr val="0099FF"/>
                </a:solidFill>
              </a:rPr>
              <a:t>Aug. 18</a:t>
            </a:r>
            <a:endParaRPr lang="en-GB" sz="1800" dirty="0">
              <a:solidFill>
                <a:srgbClr val="0099FF"/>
              </a:solidFill>
            </a:endParaRPr>
          </a:p>
        </p:txBody>
      </p:sp>
      <p:sp>
        <p:nvSpPr>
          <p:cNvPr id="7" name="TextBox 6"/>
          <p:cNvSpPr txBox="1"/>
          <p:nvPr/>
        </p:nvSpPr>
        <p:spPr>
          <a:xfrm>
            <a:off x="8098044" y="6346420"/>
            <a:ext cx="928459" cy="369332"/>
          </a:xfrm>
          <a:prstGeom prst="rect">
            <a:avLst/>
          </a:prstGeom>
          <a:noFill/>
        </p:spPr>
        <p:txBody>
          <a:bodyPr wrap="none" rtlCol="0">
            <a:spAutoFit/>
          </a:bodyPr>
          <a:lstStyle/>
          <a:p>
            <a:r>
              <a:rPr lang="nb-NO" sz="1800" dirty="0" smtClean="0"/>
              <a:t>Aug. 16</a:t>
            </a:r>
            <a:endParaRPr lang="en-GB" sz="1800" dirty="0"/>
          </a:p>
        </p:txBody>
      </p:sp>
      <p:sp>
        <p:nvSpPr>
          <p:cNvPr id="9" name="TextBox 8"/>
          <p:cNvSpPr txBox="1"/>
          <p:nvPr/>
        </p:nvSpPr>
        <p:spPr>
          <a:xfrm>
            <a:off x="8091073" y="1908539"/>
            <a:ext cx="928459" cy="369332"/>
          </a:xfrm>
          <a:prstGeom prst="rect">
            <a:avLst/>
          </a:prstGeom>
          <a:noFill/>
        </p:spPr>
        <p:txBody>
          <a:bodyPr wrap="none" rtlCol="0">
            <a:spAutoFit/>
          </a:bodyPr>
          <a:lstStyle/>
          <a:p>
            <a:r>
              <a:rPr lang="nb-NO" sz="1800" dirty="0" smtClean="0">
                <a:solidFill>
                  <a:srgbClr val="CC9900"/>
                </a:solidFill>
              </a:rPr>
              <a:t>Aug. 26</a:t>
            </a:r>
            <a:endParaRPr lang="en-GB" sz="1800" dirty="0">
              <a:solidFill>
                <a:srgbClr val="CC9900"/>
              </a:solidFill>
            </a:endParaRPr>
          </a:p>
        </p:txBody>
      </p:sp>
      <p:sp>
        <p:nvSpPr>
          <p:cNvPr id="10" name="TextBox 9"/>
          <p:cNvSpPr txBox="1"/>
          <p:nvPr/>
        </p:nvSpPr>
        <p:spPr>
          <a:xfrm>
            <a:off x="8100598" y="3699239"/>
            <a:ext cx="928459" cy="369332"/>
          </a:xfrm>
          <a:prstGeom prst="rect">
            <a:avLst/>
          </a:prstGeom>
          <a:noFill/>
        </p:spPr>
        <p:txBody>
          <a:bodyPr wrap="none" rtlCol="0">
            <a:spAutoFit/>
          </a:bodyPr>
          <a:lstStyle/>
          <a:p>
            <a:r>
              <a:rPr lang="nb-NO" sz="1800" dirty="0" smtClean="0">
                <a:solidFill>
                  <a:srgbClr val="808000"/>
                </a:solidFill>
              </a:rPr>
              <a:t>Aug. 22</a:t>
            </a:r>
            <a:endParaRPr lang="en-GB" sz="1800" dirty="0">
              <a:solidFill>
                <a:srgbClr val="808000"/>
              </a:solidFill>
            </a:endParaRPr>
          </a:p>
        </p:txBody>
      </p:sp>
      <p:sp>
        <p:nvSpPr>
          <p:cNvPr id="12" name="TextBox 11"/>
          <p:cNvSpPr txBox="1"/>
          <p:nvPr/>
        </p:nvSpPr>
        <p:spPr>
          <a:xfrm>
            <a:off x="8081548" y="2832464"/>
            <a:ext cx="928459" cy="369332"/>
          </a:xfrm>
          <a:prstGeom prst="rect">
            <a:avLst/>
          </a:prstGeom>
          <a:noFill/>
        </p:spPr>
        <p:txBody>
          <a:bodyPr wrap="none" rtlCol="0">
            <a:spAutoFit/>
          </a:bodyPr>
          <a:lstStyle/>
          <a:p>
            <a:r>
              <a:rPr lang="nb-NO" sz="1800" dirty="0" smtClean="0">
                <a:solidFill>
                  <a:srgbClr val="FF9900"/>
                </a:solidFill>
              </a:rPr>
              <a:t>Aug. 24</a:t>
            </a:r>
            <a:endParaRPr lang="en-GB" sz="1800" dirty="0">
              <a:solidFill>
                <a:srgbClr val="FF9900"/>
              </a:solidFill>
            </a:endParaRPr>
          </a:p>
        </p:txBody>
      </p:sp>
      <p:sp>
        <p:nvSpPr>
          <p:cNvPr id="13" name="TextBox 12"/>
          <p:cNvSpPr txBox="1"/>
          <p:nvPr/>
        </p:nvSpPr>
        <p:spPr>
          <a:xfrm>
            <a:off x="8081548" y="4651739"/>
            <a:ext cx="928459" cy="369332"/>
          </a:xfrm>
          <a:prstGeom prst="rect">
            <a:avLst/>
          </a:prstGeom>
          <a:noFill/>
        </p:spPr>
        <p:txBody>
          <a:bodyPr wrap="none" rtlCol="0">
            <a:spAutoFit/>
          </a:bodyPr>
          <a:lstStyle/>
          <a:p>
            <a:r>
              <a:rPr lang="nb-NO" sz="1800" dirty="0" smtClean="0">
                <a:solidFill>
                  <a:srgbClr val="3399FF"/>
                </a:solidFill>
              </a:rPr>
              <a:t>Aug. 20</a:t>
            </a:r>
            <a:endParaRPr lang="en-GB" sz="1800" dirty="0">
              <a:solidFill>
                <a:srgbClr val="3399FF"/>
              </a:solidFill>
            </a:endParaRPr>
          </a:p>
        </p:txBody>
      </p:sp>
      <p:sp>
        <p:nvSpPr>
          <p:cNvPr id="3" name="TextBox 2"/>
          <p:cNvSpPr txBox="1"/>
          <p:nvPr/>
        </p:nvSpPr>
        <p:spPr>
          <a:xfrm>
            <a:off x="86861" y="72182"/>
            <a:ext cx="5197257" cy="707886"/>
          </a:xfrm>
          <a:prstGeom prst="rect">
            <a:avLst/>
          </a:prstGeom>
          <a:solidFill>
            <a:srgbClr val="CCFFFF"/>
          </a:solidFill>
          <a:ln>
            <a:solidFill>
              <a:srgbClr val="000000"/>
            </a:solidFill>
          </a:ln>
        </p:spPr>
        <p:txBody>
          <a:bodyPr wrap="none" rtlCol="0">
            <a:spAutoFit/>
          </a:bodyPr>
          <a:lstStyle/>
          <a:p>
            <a:r>
              <a:rPr lang="nb-NO" sz="2000" dirty="0" err="1" smtClean="0"/>
              <a:t>Crustal</a:t>
            </a:r>
            <a:r>
              <a:rPr lang="nb-NO" sz="2000" dirty="0" smtClean="0"/>
              <a:t> </a:t>
            </a:r>
            <a:r>
              <a:rPr lang="nb-NO" sz="2000" dirty="0" err="1" smtClean="0"/>
              <a:t>deformation</a:t>
            </a:r>
            <a:r>
              <a:rPr lang="nb-NO" sz="2000" dirty="0" smtClean="0"/>
              <a:t>: </a:t>
            </a:r>
            <a:r>
              <a:rPr lang="nb-NO" sz="2000" b="1" dirty="0" smtClean="0">
                <a:solidFill>
                  <a:srgbClr val="00B050"/>
                </a:solidFill>
              </a:rPr>
              <a:t>3-day</a:t>
            </a:r>
            <a:r>
              <a:rPr lang="nb-NO" sz="2000" dirty="0" smtClean="0"/>
              <a:t> and </a:t>
            </a:r>
            <a:r>
              <a:rPr lang="nb-NO" sz="2000" b="1" dirty="0" smtClean="0">
                <a:solidFill>
                  <a:srgbClr val="FF0000"/>
                </a:solidFill>
              </a:rPr>
              <a:t>1-day</a:t>
            </a:r>
            <a:r>
              <a:rPr lang="nb-NO" sz="2000" dirty="0" smtClean="0"/>
              <a:t> </a:t>
            </a:r>
            <a:r>
              <a:rPr lang="nb-NO" sz="2000" dirty="0" err="1" smtClean="0"/>
              <a:t>horizontal</a:t>
            </a:r>
            <a:endParaRPr lang="nb-NO" sz="2000" dirty="0"/>
          </a:p>
          <a:p>
            <a:r>
              <a:rPr lang="nb-NO" sz="2000" dirty="0" smtClean="0"/>
              <a:t> </a:t>
            </a:r>
            <a:r>
              <a:rPr lang="nb-NO" sz="2000" dirty="0" err="1" smtClean="0"/>
              <a:t>movements</a:t>
            </a:r>
            <a:r>
              <a:rPr lang="nb-NO" sz="2000" dirty="0" smtClean="0"/>
              <a:t>, </a:t>
            </a:r>
            <a:r>
              <a:rPr lang="nb-NO" sz="2000" dirty="0" smtClean="0"/>
              <a:t>Aug</a:t>
            </a:r>
            <a:r>
              <a:rPr lang="nb-NO" sz="2000" dirty="0" smtClean="0"/>
              <a:t>. </a:t>
            </a:r>
            <a:r>
              <a:rPr lang="nb-NO" sz="2000" dirty="0" smtClean="0"/>
              <a:t>26-27  and  Aug. 24-27. </a:t>
            </a:r>
            <a:endParaRPr lang="en-GB" sz="2000" dirty="0"/>
          </a:p>
        </p:txBody>
      </p:sp>
      <p:sp>
        <p:nvSpPr>
          <p:cNvPr id="11" name="TextBox 10"/>
          <p:cNvSpPr txBox="1"/>
          <p:nvPr/>
        </p:nvSpPr>
        <p:spPr>
          <a:xfrm>
            <a:off x="6208834" y="79006"/>
            <a:ext cx="2789546" cy="600164"/>
          </a:xfrm>
          <a:prstGeom prst="rect">
            <a:avLst/>
          </a:prstGeom>
          <a:solidFill>
            <a:schemeClr val="bg1">
              <a:lumMod val="95000"/>
            </a:schemeClr>
          </a:solidFill>
          <a:ln>
            <a:solidFill>
              <a:srgbClr val="000000"/>
            </a:solidFill>
          </a:ln>
        </p:spPr>
        <p:txBody>
          <a:bodyPr wrap="none" rtlCol="0">
            <a:spAutoFit/>
          </a:bodyPr>
          <a:lstStyle/>
          <a:p>
            <a:r>
              <a:rPr lang="nb-NO" sz="1100" dirty="0">
                <a:solidFill>
                  <a:schemeClr val="accent6">
                    <a:lumMod val="50000"/>
                  </a:schemeClr>
                </a:solidFill>
              </a:rPr>
              <a:t>A</a:t>
            </a:r>
            <a:r>
              <a:rPr lang="nb-NO" sz="1100" dirty="0" smtClean="0">
                <a:solidFill>
                  <a:schemeClr val="accent6">
                    <a:lumMod val="50000"/>
                  </a:schemeClr>
                </a:solidFill>
              </a:rPr>
              <a:t>rrows </a:t>
            </a:r>
            <a:r>
              <a:rPr lang="nb-NO" sz="1100" dirty="0" err="1">
                <a:solidFill>
                  <a:schemeClr val="accent6">
                    <a:lumMod val="50000"/>
                  </a:schemeClr>
                </a:solidFill>
              </a:rPr>
              <a:t>with</a:t>
            </a:r>
            <a:r>
              <a:rPr lang="nb-NO" sz="1100" dirty="0">
                <a:solidFill>
                  <a:schemeClr val="accent6">
                    <a:lumMod val="50000"/>
                  </a:schemeClr>
                </a:solidFill>
              </a:rPr>
              <a:t> </a:t>
            </a:r>
            <a:r>
              <a:rPr lang="nb-NO" sz="1100" dirty="0" err="1">
                <a:solidFill>
                  <a:schemeClr val="accent6">
                    <a:lumMod val="50000"/>
                  </a:schemeClr>
                </a:solidFill>
              </a:rPr>
              <a:t>error</a:t>
            </a:r>
            <a:r>
              <a:rPr lang="nb-NO" sz="1100" dirty="0">
                <a:solidFill>
                  <a:schemeClr val="accent6">
                    <a:lumMod val="50000"/>
                  </a:schemeClr>
                </a:solidFill>
              </a:rPr>
              <a:t> </a:t>
            </a:r>
            <a:r>
              <a:rPr lang="nb-NO" sz="1100" dirty="0" smtClean="0">
                <a:solidFill>
                  <a:schemeClr val="accent6">
                    <a:lumMod val="50000"/>
                  </a:schemeClr>
                </a:solidFill>
              </a:rPr>
              <a:t>ellipses:</a:t>
            </a:r>
          </a:p>
          <a:p>
            <a:r>
              <a:rPr lang="nb-NO" sz="1100" dirty="0" smtClean="0">
                <a:solidFill>
                  <a:srgbClr val="008000"/>
                </a:solidFill>
              </a:rPr>
              <a:t>Green: 3-day </a:t>
            </a:r>
            <a:r>
              <a:rPr lang="nb-NO" sz="1100" dirty="0" err="1" smtClean="0">
                <a:solidFill>
                  <a:srgbClr val="008000"/>
                </a:solidFill>
              </a:rPr>
              <a:t>displacement</a:t>
            </a:r>
            <a:r>
              <a:rPr lang="nb-NO" sz="1100" dirty="0" smtClean="0">
                <a:solidFill>
                  <a:srgbClr val="008000"/>
                </a:solidFill>
              </a:rPr>
              <a:t>, </a:t>
            </a:r>
            <a:r>
              <a:rPr lang="nb-NO" sz="1100" dirty="0" err="1" smtClean="0">
                <a:solidFill>
                  <a:srgbClr val="008000"/>
                </a:solidFill>
              </a:rPr>
              <a:t>Aug</a:t>
            </a:r>
            <a:r>
              <a:rPr lang="nb-NO" sz="1100" dirty="0">
                <a:solidFill>
                  <a:srgbClr val="008000"/>
                </a:solidFill>
              </a:rPr>
              <a:t> </a:t>
            </a:r>
            <a:r>
              <a:rPr lang="nb-NO" sz="1100" dirty="0" smtClean="0">
                <a:solidFill>
                  <a:srgbClr val="008000"/>
                </a:solidFill>
              </a:rPr>
              <a:t>24 to </a:t>
            </a:r>
            <a:r>
              <a:rPr lang="nb-NO" sz="1100" dirty="0" err="1" smtClean="0">
                <a:solidFill>
                  <a:srgbClr val="008000"/>
                </a:solidFill>
              </a:rPr>
              <a:t>Aug</a:t>
            </a:r>
            <a:r>
              <a:rPr lang="nb-NO" sz="1100" dirty="0" smtClean="0">
                <a:solidFill>
                  <a:srgbClr val="008000"/>
                </a:solidFill>
              </a:rPr>
              <a:t> 27</a:t>
            </a:r>
          </a:p>
          <a:p>
            <a:r>
              <a:rPr lang="nb-NO" sz="1100" dirty="0" smtClean="0">
                <a:solidFill>
                  <a:srgbClr val="FF0000"/>
                </a:solidFill>
              </a:rPr>
              <a:t>Red: 1-day </a:t>
            </a:r>
            <a:r>
              <a:rPr lang="nb-NO" sz="1100" dirty="0" err="1" smtClean="0">
                <a:solidFill>
                  <a:srgbClr val="FF0000"/>
                </a:solidFill>
              </a:rPr>
              <a:t>displacement</a:t>
            </a:r>
            <a:r>
              <a:rPr lang="nb-NO" sz="1100" dirty="0" smtClean="0">
                <a:solidFill>
                  <a:srgbClr val="FF0000"/>
                </a:solidFill>
              </a:rPr>
              <a:t>, </a:t>
            </a:r>
            <a:r>
              <a:rPr lang="nb-NO" sz="1100" dirty="0" err="1" smtClean="0">
                <a:solidFill>
                  <a:srgbClr val="FF0000"/>
                </a:solidFill>
              </a:rPr>
              <a:t>Aug</a:t>
            </a:r>
            <a:r>
              <a:rPr lang="nb-NO" sz="1100" dirty="0" smtClean="0">
                <a:solidFill>
                  <a:srgbClr val="FF0000"/>
                </a:solidFill>
              </a:rPr>
              <a:t> 26 to </a:t>
            </a:r>
            <a:r>
              <a:rPr lang="nb-NO" sz="1100" dirty="0" err="1" smtClean="0">
                <a:solidFill>
                  <a:srgbClr val="FF0000"/>
                </a:solidFill>
              </a:rPr>
              <a:t>Aug</a:t>
            </a:r>
            <a:r>
              <a:rPr lang="nb-NO" sz="1100" dirty="0" smtClean="0">
                <a:solidFill>
                  <a:srgbClr val="FF0000"/>
                </a:solidFill>
              </a:rPr>
              <a:t> 27 </a:t>
            </a:r>
            <a:endParaRPr lang="en-GB" sz="1100" dirty="0">
              <a:solidFill>
                <a:srgbClr val="FF0000"/>
              </a:solidFill>
            </a:endParaRPr>
          </a:p>
        </p:txBody>
      </p:sp>
    </p:spTree>
    <p:extLst>
      <p:ext uri="{BB962C8B-B14F-4D97-AF65-F5344CB8AC3E}">
        <p14:creationId xmlns:p14="http://schemas.microsoft.com/office/powerpoint/2010/main" val="40329375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vedur.is/photos/volcanoes/bbbegingpseq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836712"/>
            <a:ext cx="7992888" cy="58566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95736" y="3861048"/>
            <a:ext cx="619080" cy="276999"/>
          </a:xfrm>
          <a:prstGeom prst="rect">
            <a:avLst/>
          </a:prstGeom>
          <a:noFill/>
        </p:spPr>
        <p:txBody>
          <a:bodyPr wrap="none" rtlCol="0">
            <a:spAutoFit/>
          </a:bodyPr>
          <a:lstStyle/>
          <a:p>
            <a:r>
              <a:rPr lang="nb-NO" sz="1200" dirty="0" smtClean="0">
                <a:solidFill>
                  <a:srgbClr val="000000"/>
                </a:solidFill>
              </a:rPr>
              <a:t>VONC</a:t>
            </a:r>
            <a:endParaRPr lang="en-GB" sz="1200" dirty="0">
              <a:solidFill>
                <a:srgbClr val="000000"/>
              </a:solidFill>
            </a:endParaRPr>
          </a:p>
        </p:txBody>
      </p:sp>
      <p:sp>
        <p:nvSpPr>
          <p:cNvPr id="4" name="TextBox 3"/>
          <p:cNvSpPr txBox="1"/>
          <p:nvPr/>
        </p:nvSpPr>
        <p:spPr>
          <a:xfrm>
            <a:off x="179512" y="188640"/>
            <a:ext cx="7810408" cy="400110"/>
          </a:xfrm>
          <a:prstGeom prst="rect">
            <a:avLst/>
          </a:prstGeom>
          <a:solidFill>
            <a:srgbClr val="CCFFFF"/>
          </a:solidFill>
          <a:ln>
            <a:solidFill>
              <a:srgbClr val="000000"/>
            </a:solidFill>
          </a:ln>
        </p:spPr>
        <p:txBody>
          <a:bodyPr wrap="none" rtlCol="0">
            <a:spAutoFit/>
          </a:bodyPr>
          <a:lstStyle/>
          <a:p>
            <a:r>
              <a:rPr lang="nb-NO" sz="2000" dirty="0" err="1" smtClean="0"/>
              <a:t>Accumulated</a:t>
            </a:r>
            <a:r>
              <a:rPr lang="nb-NO" sz="2000" dirty="0" smtClean="0"/>
              <a:t> </a:t>
            </a:r>
            <a:r>
              <a:rPr lang="nb-NO" sz="2000" dirty="0" err="1" smtClean="0"/>
              <a:t>horizontal</a:t>
            </a:r>
            <a:r>
              <a:rPr lang="nb-NO" sz="2000" dirty="0" smtClean="0"/>
              <a:t> </a:t>
            </a:r>
            <a:r>
              <a:rPr lang="nb-NO" sz="2000" dirty="0" err="1" smtClean="0"/>
              <a:t>crustal</a:t>
            </a:r>
            <a:r>
              <a:rPr lang="nb-NO" sz="2000" dirty="0" smtClean="0"/>
              <a:t> </a:t>
            </a:r>
            <a:r>
              <a:rPr lang="nb-NO" sz="2000" dirty="0" err="1" smtClean="0"/>
              <a:t>movement</a:t>
            </a:r>
            <a:r>
              <a:rPr lang="nb-NO" sz="2000" dirty="0" smtClean="0"/>
              <a:t>,  </a:t>
            </a:r>
            <a:r>
              <a:rPr lang="nb-NO" sz="2000" b="1" dirty="0" smtClean="0">
                <a:solidFill>
                  <a:srgbClr val="000000"/>
                </a:solidFill>
              </a:rPr>
              <a:t>Aug. 14 </a:t>
            </a:r>
            <a:r>
              <a:rPr lang="nb-NO" sz="2000" b="1" dirty="0" smtClean="0">
                <a:solidFill>
                  <a:srgbClr val="000000"/>
                </a:solidFill>
                <a:latin typeface="Symbol" panose="05050102010706020507" pitchFamily="18" charset="2"/>
              </a:rPr>
              <a:t>-</a:t>
            </a:r>
            <a:r>
              <a:rPr lang="nb-NO" sz="2000" b="1" dirty="0" smtClean="0">
                <a:solidFill>
                  <a:srgbClr val="000000"/>
                </a:solidFill>
              </a:rPr>
              <a:t> </a:t>
            </a:r>
            <a:r>
              <a:rPr lang="nb-NO" sz="2000" b="1" dirty="0" err="1" smtClean="0">
                <a:solidFill>
                  <a:srgbClr val="000000"/>
                </a:solidFill>
              </a:rPr>
              <a:t>Dec</a:t>
            </a:r>
            <a:r>
              <a:rPr lang="nb-NO" sz="2000" b="1" dirty="0" smtClean="0">
                <a:solidFill>
                  <a:srgbClr val="000000"/>
                </a:solidFill>
              </a:rPr>
              <a:t>. </a:t>
            </a:r>
            <a:r>
              <a:rPr lang="nb-NO" sz="2000" b="1" dirty="0" smtClean="0">
                <a:solidFill>
                  <a:srgbClr val="000000"/>
                </a:solidFill>
              </a:rPr>
              <a:t>7  (112 </a:t>
            </a:r>
            <a:r>
              <a:rPr lang="nb-NO" sz="2000" b="1" dirty="0" err="1" smtClean="0">
                <a:solidFill>
                  <a:srgbClr val="000000"/>
                </a:solidFill>
              </a:rPr>
              <a:t>days</a:t>
            </a:r>
            <a:r>
              <a:rPr lang="nb-NO" sz="2000" b="1" dirty="0" smtClean="0">
                <a:solidFill>
                  <a:srgbClr val="000000"/>
                </a:solidFill>
              </a:rPr>
              <a:t>) </a:t>
            </a:r>
            <a:endParaRPr lang="en-GB" sz="2000" b="1" dirty="0">
              <a:solidFill>
                <a:srgbClr val="000000"/>
              </a:solidFill>
            </a:endParaRPr>
          </a:p>
        </p:txBody>
      </p:sp>
    </p:spTree>
    <p:extLst>
      <p:ext uri="{BB962C8B-B14F-4D97-AF65-F5344CB8AC3E}">
        <p14:creationId xmlns:p14="http://schemas.microsoft.com/office/powerpoint/2010/main" val="28002195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M:\pc\Dokumenter\Pictures\Icel-Bardarbunga-Aug-Sept14\First-Holuhraun-Aug29-over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4684" y="0"/>
            <a:ext cx="4803816" cy="68675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445" y="28575"/>
            <a:ext cx="4191212" cy="892552"/>
          </a:xfrm>
          <a:prstGeom prst="rect">
            <a:avLst/>
          </a:prstGeom>
          <a:noFill/>
        </p:spPr>
        <p:txBody>
          <a:bodyPr wrap="none" rtlCol="0">
            <a:spAutoFit/>
          </a:bodyPr>
          <a:lstStyle/>
          <a:p>
            <a:r>
              <a:rPr lang="nb-NO" dirty="0" smtClean="0"/>
              <a:t>Lava from 4 </a:t>
            </a:r>
            <a:r>
              <a:rPr lang="nb-NO" dirty="0" err="1" smtClean="0"/>
              <a:t>hr-eruption</a:t>
            </a:r>
            <a:r>
              <a:rPr lang="nb-NO" dirty="0" smtClean="0"/>
              <a:t>, </a:t>
            </a:r>
            <a:r>
              <a:rPr lang="nb-NO" dirty="0" err="1" smtClean="0"/>
              <a:t>Aug</a:t>
            </a:r>
            <a:r>
              <a:rPr lang="nb-NO" dirty="0" smtClean="0"/>
              <a:t> 29</a:t>
            </a:r>
          </a:p>
          <a:p>
            <a:r>
              <a:rPr lang="en-GB" sz="1400" dirty="0">
                <a:solidFill>
                  <a:schemeClr val="accent6">
                    <a:lumMod val="50000"/>
                  </a:schemeClr>
                </a:solidFill>
              </a:rPr>
              <a:t>Photos from Institute of Earth </a:t>
            </a:r>
            <a:r>
              <a:rPr lang="en-GB" sz="1400" dirty="0" smtClean="0">
                <a:solidFill>
                  <a:schemeClr val="accent6">
                    <a:lumMod val="50000"/>
                  </a:schemeClr>
                </a:solidFill>
              </a:rPr>
              <a:t>Sciences,</a:t>
            </a:r>
          </a:p>
          <a:p>
            <a:r>
              <a:rPr lang="en-GB" sz="1400" dirty="0" smtClean="0">
                <a:solidFill>
                  <a:schemeClr val="accent6">
                    <a:lumMod val="50000"/>
                  </a:schemeClr>
                </a:solidFill>
              </a:rPr>
              <a:t>University </a:t>
            </a:r>
            <a:r>
              <a:rPr lang="en-GB" sz="1400" dirty="0">
                <a:solidFill>
                  <a:schemeClr val="accent6">
                    <a:lumMod val="50000"/>
                  </a:schemeClr>
                </a:solidFill>
              </a:rPr>
              <a:t>of Iceland (</a:t>
            </a:r>
            <a:r>
              <a:rPr lang="en-GB" sz="1400" dirty="0" err="1">
                <a:solidFill>
                  <a:schemeClr val="accent6">
                    <a:lumMod val="50000"/>
                  </a:schemeClr>
                </a:solidFill>
              </a:rPr>
              <a:t>Jarðvísindastofnun</a:t>
            </a:r>
            <a:r>
              <a:rPr lang="en-GB" sz="1400" dirty="0">
                <a:solidFill>
                  <a:schemeClr val="accent6">
                    <a:lumMod val="50000"/>
                  </a:schemeClr>
                </a:solidFill>
              </a:rPr>
              <a:t>, </a:t>
            </a:r>
            <a:r>
              <a:rPr lang="en-GB" sz="1400" dirty="0" err="1">
                <a:solidFill>
                  <a:schemeClr val="accent6">
                    <a:lumMod val="50000"/>
                  </a:schemeClr>
                </a:solidFill>
              </a:rPr>
              <a:t>Háskólans</a:t>
            </a:r>
            <a:r>
              <a:rPr lang="en-GB" sz="1400" dirty="0" smtClean="0">
                <a:solidFill>
                  <a:schemeClr val="accent6">
                    <a:lumMod val="50000"/>
                  </a:schemeClr>
                </a:solidFill>
              </a:rPr>
              <a:t>)</a:t>
            </a:r>
            <a:endParaRPr lang="en-GB" sz="1400" dirty="0">
              <a:solidFill>
                <a:schemeClr val="accent6">
                  <a:lumMod val="50000"/>
                </a:schemeClr>
              </a:solidFill>
            </a:endParaRPr>
          </a:p>
        </p:txBody>
      </p:sp>
      <p:cxnSp>
        <p:nvCxnSpPr>
          <p:cNvPr id="4" name="Straight Arrow Connector 3"/>
          <p:cNvCxnSpPr/>
          <p:nvPr/>
        </p:nvCxnSpPr>
        <p:spPr>
          <a:xfrm flipV="1">
            <a:off x="3886200" y="2839988"/>
            <a:ext cx="3215977" cy="937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58419" y="2731442"/>
            <a:ext cx="1617751" cy="584775"/>
          </a:xfrm>
          <a:prstGeom prst="rect">
            <a:avLst/>
          </a:prstGeom>
          <a:noFill/>
        </p:spPr>
        <p:txBody>
          <a:bodyPr wrap="none" rtlCol="0">
            <a:spAutoFit/>
          </a:bodyPr>
          <a:lstStyle/>
          <a:p>
            <a:r>
              <a:rPr lang="nb-NO" sz="1600" dirty="0" err="1" smtClean="0">
                <a:solidFill>
                  <a:srgbClr val="FF0000"/>
                </a:solidFill>
              </a:rPr>
              <a:t>Aug</a:t>
            </a:r>
            <a:r>
              <a:rPr lang="nb-NO" sz="1600" dirty="0" smtClean="0">
                <a:solidFill>
                  <a:srgbClr val="FF0000"/>
                </a:solidFill>
              </a:rPr>
              <a:t> 29 lava </a:t>
            </a:r>
            <a:r>
              <a:rPr lang="nb-NO" sz="1600" dirty="0" err="1" smtClean="0">
                <a:solidFill>
                  <a:srgbClr val="FF0000"/>
                </a:solidFill>
              </a:rPr>
              <a:t>field</a:t>
            </a:r>
            <a:endParaRPr lang="nb-NO" sz="1600" dirty="0" smtClean="0">
              <a:solidFill>
                <a:srgbClr val="FF0000"/>
              </a:solidFill>
            </a:endParaRPr>
          </a:p>
          <a:p>
            <a:r>
              <a:rPr lang="nb-NO" sz="1600" dirty="0" smtClean="0">
                <a:solidFill>
                  <a:srgbClr val="FF0000"/>
                </a:solidFill>
              </a:rPr>
              <a:t>4 </a:t>
            </a:r>
            <a:r>
              <a:rPr lang="nb-NO" sz="1600" dirty="0" err="1" smtClean="0">
                <a:solidFill>
                  <a:srgbClr val="FF0000"/>
                </a:solidFill>
              </a:rPr>
              <a:t>hr</a:t>
            </a:r>
            <a:r>
              <a:rPr lang="nb-NO" sz="1600" dirty="0" smtClean="0">
                <a:solidFill>
                  <a:srgbClr val="FF0000"/>
                </a:solidFill>
              </a:rPr>
              <a:t> </a:t>
            </a:r>
            <a:r>
              <a:rPr lang="nb-NO" sz="1600" dirty="0" err="1" smtClean="0">
                <a:solidFill>
                  <a:srgbClr val="FF0000"/>
                </a:solidFill>
              </a:rPr>
              <a:t>long</a:t>
            </a:r>
            <a:r>
              <a:rPr lang="nb-NO" sz="1600" dirty="0" smtClean="0">
                <a:solidFill>
                  <a:srgbClr val="FF0000"/>
                </a:solidFill>
              </a:rPr>
              <a:t> </a:t>
            </a:r>
            <a:r>
              <a:rPr lang="nb-NO" sz="1600" dirty="0" err="1" smtClean="0">
                <a:solidFill>
                  <a:srgbClr val="FF0000"/>
                </a:solidFill>
              </a:rPr>
              <a:t>euption</a:t>
            </a:r>
            <a:endParaRPr lang="en-GB" sz="1600" dirty="0">
              <a:solidFill>
                <a:srgbClr val="FF0000"/>
              </a:solidFill>
            </a:endParaRPr>
          </a:p>
        </p:txBody>
      </p:sp>
      <p:cxnSp>
        <p:nvCxnSpPr>
          <p:cNvPr id="12" name="Straight Arrow Connector 11"/>
          <p:cNvCxnSpPr/>
          <p:nvPr/>
        </p:nvCxnSpPr>
        <p:spPr>
          <a:xfrm flipV="1">
            <a:off x="3876675" y="1125488"/>
            <a:ext cx="2492077" cy="4366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44701" y="5540474"/>
            <a:ext cx="2521524" cy="800219"/>
          </a:xfrm>
          <a:prstGeom prst="rect">
            <a:avLst/>
          </a:prstGeom>
          <a:noFill/>
        </p:spPr>
        <p:txBody>
          <a:bodyPr wrap="none" rtlCol="0">
            <a:spAutoFit/>
          </a:bodyPr>
          <a:lstStyle/>
          <a:p>
            <a:r>
              <a:rPr lang="nb-NO" sz="1600" dirty="0" err="1" smtClean="0">
                <a:solidFill>
                  <a:srgbClr val="FF0000"/>
                </a:solidFill>
              </a:rPr>
              <a:t>Vatnaj</a:t>
            </a:r>
            <a:r>
              <a:rPr lang="en-GB" sz="1600" dirty="0">
                <a:solidFill>
                  <a:srgbClr val="FF0000"/>
                </a:solidFill>
              </a:rPr>
              <a:t>ö</a:t>
            </a:r>
            <a:r>
              <a:rPr lang="nb-NO" sz="1600" dirty="0" smtClean="0">
                <a:solidFill>
                  <a:srgbClr val="FF0000"/>
                </a:solidFill>
              </a:rPr>
              <a:t>kull (</a:t>
            </a:r>
            <a:r>
              <a:rPr lang="nb-NO" sz="1600" dirty="0" err="1" smtClean="0">
                <a:solidFill>
                  <a:srgbClr val="FF0000"/>
                </a:solidFill>
              </a:rPr>
              <a:t>Dyngjuj</a:t>
            </a:r>
            <a:r>
              <a:rPr lang="en-GB" sz="1600" dirty="0" smtClean="0">
                <a:solidFill>
                  <a:srgbClr val="FF0000"/>
                </a:solidFill>
              </a:rPr>
              <a:t>ö</a:t>
            </a:r>
            <a:r>
              <a:rPr lang="nb-NO" sz="1600" dirty="0" smtClean="0">
                <a:solidFill>
                  <a:srgbClr val="FF0000"/>
                </a:solidFill>
              </a:rPr>
              <a:t>kull)</a:t>
            </a:r>
          </a:p>
          <a:p>
            <a:r>
              <a:rPr lang="nb-NO" sz="1600" dirty="0" smtClean="0">
                <a:solidFill>
                  <a:srgbClr val="FF0000"/>
                </a:solidFill>
              </a:rPr>
              <a:t>  </a:t>
            </a:r>
            <a:r>
              <a:rPr lang="nb-NO" sz="1400" dirty="0" err="1" smtClean="0">
                <a:solidFill>
                  <a:srgbClr val="FF0000"/>
                </a:solidFill>
              </a:rPr>
              <a:t>dark</a:t>
            </a:r>
            <a:r>
              <a:rPr lang="nb-NO" sz="1400" dirty="0" smtClean="0">
                <a:solidFill>
                  <a:srgbClr val="FF0000"/>
                </a:solidFill>
              </a:rPr>
              <a:t> </a:t>
            </a:r>
            <a:r>
              <a:rPr lang="nb-NO" sz="1400" dirty="0" err="1" smtClean="0">
                <a:solidFill>
                  <a:srgbClr val="FF0000"/>
                </a:solidFill>
              </a:rPr>
              <a:t>color</a:t>
            </a:r>
            <a:r>
              <a:rPr lang="nb-NO" sz="1400" dirty="0" smtClean="0">
                <a:solidFill>
                  <a:srgbClr val="FF0000"/>
                </a:solidFill>
              </a:rPr>
              <a:t> is due to </a:t>
            </a:r>
            <a:r>
              <a:rPr lang="nb-NO" sz="1400" dirty="0" err="1" smtClean="0">
                <a:solidFill>
                  <a:srgbClr val="FF0000"/>
                </a:solidFill>
              </a:rPr>
              <a:t>snow-free</a:t>
            </a:r>
            <a:endParaRPr lang="nb-NO" sz="1400" dirty="0" smtClean="0">
              <a:solidFill>
                <a:srgbClr val="FF0000"/>
              </a:solidFill>
            </a:endParaRPr>
          </a:p>
          <a:p>
            <a:r>
              <a:rPr lang="nb-NO" sz="1400" dirty="0">
                <a:solidFill>
                  <a:srgbClr val="FF0000"/>
                </a:solidFill>
              </a:rPr>
              <a:t> </a:t>
            </a:r>
            <a:r>
              <a:rPr lang="nb-NO" sz="1400" dirty="0" smtClean="0">
                <a:solidFill>
                  <a:srgbClr val="FF0000"/>
                </a:solidFill>
              </a:rPr>
              <a:t>  and </a:t>
            </a:r>
            <a:r>
              <a:rPr lang="nb-NO" sz="1400" dirty="0" err="1" smtClean="0">
                <a:solidFill>
                  <a:srgbClr val="FF0000"/>
                </a:solidFill>
              </a:rPr>
              <a:t>ash</a:t>
            </a:r>
            <a:r>
              <a:rPr lang="nb-NO" sz="1400" dirty="0" smtClean="0">
                <a:solidFill>
                  <a:srgbClr val="FF0000"/>
                </a:solidFill>
              </a:rPr>
              <a:t>-laden </a:t>
            </a:r>
            <a:r>
              <a:rPr lang="nb-NO" sz="1400" dirty="0" err="1" smtClean="0">
                <a:solidFill>
                  <a:srgbClr val="FF0000"/>
                </a:solidFill>
              </a:rPr>
              <a:t>ice</a:t>
            </a:r>
            <a:endParaRPr lang="en-GB" sz="1400" dirty="0">
              <a:solidFill>
                <a:srgbClr val="FF0000"/>
              </a:solidFill>
            </a:endParaRPr>
          </a:p>
        </p:txBody>
      </p:sp>
      <p:sp>
        <p:nvSpPr>
          <p:cNvPr id="15" name="TextBox 14"/>
          <p:cNvSpPr txBox="1"/>
          <p:nvPr/>
        </p:nvSpPr>
        <p:spPr>
          <a:xfrm>
            <a:off x="2044094" y="1407467"/>
            <a:ext cx="1978427" cy="338554"/>
          </a:xfrm>
          <a:prstGeom prst="rect">
            <a:avLst/>
          </a:prstGeom>
          <a:noFill/>
        </p:spPr>
        <p:txBody>
          <a:bodyPr wrap="none" rtlCol="0">
            <a:spAutoFit/>
          </a:bodyPr>
          <a:lstStyle/>
          <a:p>
            <a:r>
              <a:rPr lang="nb-NO" sz="1600" dirty="0" smtClean="0">
                <a:solidFill>
                  <a:srgbClr val="FF0000"/>
                </a:solidFill>
              </a:rPr>
              <a:t>Askja </a:t>
            </a:r>
            <a:r>
              <a:rPr lang="nb-NO" sz="1600" dirty="0" err="1" smtClean="0">
                <a:solidFill>
                  <a:srgbClr val="FF0000"/>
                </a:solidFill>
              </a:rPr>
              <a:t>central</a:t>
            </a:r>
            <a:r>
              <a:rPr lang="nb-NO" sz="1600" dirty="0" smtClean="0">
                <a:solidFill>
                  <a:srgbClr val="FF0000"/>
                </a:solidFill>
              </a:rPr>
              <a:t> </a:t>
            </a:r>
            <a:r>
              <a:rPr lang="nb-NO" sz="1600" dirty="0" err="1" smtClean="0">
                <a:solidFill>
                  <a:srgbClr val="FF0000"/>
                </a:solidFill>
              </a:rPr>
              <a:t>volcano</a:t>
            </a:r>
            <a:endParaRPr lang="en-GB" sz="1600" dirty="0">
              <a:solidFill>
                <a:srgbClr val="FF0000"/>
              </a:solidFill>
            </a:endParaRPr>
          </a:p>
        </p:txBody>
      </p:sp>
      <p:cxnSp>
        <p:nvCxnSpPr>
          <p:cNvPr id="16" name="Straight Arrow Connector 15"/>
          <p:cNvCxnSpPr/>
          <p:nvPr/>
        </p:nvCxnSpPr>
        <p:spPr>
          <a:xfrm>
            <a:off x="3352800" y="5886450"/>
            <a:ext cx="1628775" cy="857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305175" y="6076950"/>
            <a:ext cx="1676400" cy="44839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7014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pc\Dokumenter\Pictures\Icel-Bardarbunga-Aug-Sept14\First-Holuhraun-Aug29-overview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54163" y="5533231"/>
            <a:ext cx="813043" cy="246221"/>
          </a:xfrm>
          <a:prstGeom prst="rect">
            <a:avLst/>
          </a:prstGeom>
          <a:noFill/>
        </p:spPr>
        <p:txBody>
          <a:bodyPr wrap="none" rtlCol="0">
            <a:spAutoFit/>
          </a:bodyPr>
          <a:lstStyle/>
          <a:p>
            <a:r>
              <a:rPr lang="nb-NO" sz="1000" dirty="0" err="1" smtClean="0">
                <a:solidFill>
                  <a:srgbClr val="FFFF00"/>
                </a:solidFill>
              </a:rPr>
              <a:t>Aug</a:t>
            </a:r>
            <a:r>
              <a:rPr lang="nb-NO" sz="1000" dirty="0" smtClean="0">
                <a:solidFill>
                  <a:srgbClr val="FFFF00"/>
                </a:solidFill>
              </a:rPr>
              <a:t> 29 lava</a:t>
            </a:r>
            <a:endParaRPr lang="en-GB" sz="1000" dirty="0">
              <a:solidFill>
                <a:srgbClr val="FFFF00"/>
              </a:solidFill>
            </a:endParaRPr>
          </a:p>
        </p:txBody>
      </p:sp>
      <p:sp>
        <p:nvSpPr>
          <p:cNvPr id="6" name="TextBox 5"/>
          <p:cNvSpPr txBox="1"/>
          <p:nvPr/>
        </p:nvSpPr>
        <p:spPr>
          <a:xfrm>
            <a:off x="6178616" y="1881982"/>
            <a:ext cx="780983" cy="230832"/>
          </a:xfrm>
          <a:prstGeom prst="rect">
            <a:avLst/>
          </a:prstGeom>
          <a:noFill/>
        </p:spPr>
        <p:txBody>
          <a:bodyPr wrap="none" rtlCol="0">
            <a:spAutoFit/>
          </a:bodyPr>
          <a:lstStyle/>
          <a:p>
            <a:r>
              <a:rPr lang="nb-NO" sz="900" dirty="0" err="1" smtClean="0">
                <a:solidFill>
                  <a:srgbClr val="FF0000"/>
                </a:solidFill>
              </a:rPr>
              <a:t>Tr</a:t>
            </a:r>
            <a:r>
              <a:rPr lang="en-GB" sz="900" dirty="0" smtClean="0">
                <a:solidFill>
                  <a:srgbClr val="FF0000"/>
                </a:solidFill>
              </a:rPr>
              <a:t>ö</a:t>
            </a:r>
            <a:r>
              <a:rPr lang="nb-NO" sz="900" dirty="0" err="1" smtClean="0">
                <a:solidFill>
                  <a:srgbClr val="FF0000"/>
                </a:solidFill>
              </a:rPr>
              <a:t>lladyngja</a:t>
            </a:r>
            <a:endParaRPr lang="en-GB" sz="900" dirty="0">
              <a:solidFill>
                <a:srgbClr val="FF0000"/>
              </a:solidFill>
            </a:endParaRPr>
          </a:p>
        </p:txBody>
      </p:sp>
      <p:sp>
        <p:nvSpPr>
          <p:cNvPr id="7" name="TextBox 6"/>
          <p:cNvSpPr txBox="1"/>
          <p:nvPr/>
        </p:nvSpPr>
        <p:spPr>
          <a:xfrm>
            <a:off x="908001" y="1772814"/>
            <a:ext cx="780983" cy="230832"/>
          </a:xfrm>
          <a:prstGeom prst="rect">
            <a:avLst/>
          </a:prstGeom>
          <a:noFill/>
        </p:spPr>
        <p:txBody>
          <a:bodyPr wrap="none" rtlCol="0">
            <a:spAutoFit/>
          </a:bodyPr>
          <a:lstStyle/>
          <a:p>
            <a:r>
              <a:rPr lang="nb-NO" sz="900" dirty="0" smtClean="0">
                <a:solidFill>
                  <a:srgbClr val="FF0000"/>
                </a:solidFill>
              </a:rPr>
              <a:t>B</a:t>
            </a:r>
            <a:r>
              <a:rPr lang="en-GB" sz="900" dirty="0" err="1">
                <a:solidFill>
                  <a:srgbClr val="FF0000"/>
                </a:solidFill>
              </a:rPr>
              <a:t>árða</a:t>
            </a:r>
            <a:r>
              <a:rPr lang="nb-NO" sz="900" dirty="0" err="1" smtClean="0">
                <a:solidFill>
                  <a:srgbClr val="FF0000"/>
                </a:solidFill>
              </a:rPr>
              <a:t>rbunga</a:t>
            </a:r>
            <a:endParaRPr lang="en-GB" sz="900" dirty="0">
              <a:solidFill>
                <a:srgbClr val="FF0000"/>
              </a:solidFill>
            </a:endParaRPr>
          </a:p>
        </p:txBody>
      </p:sp>
      <p:sp>
        <p:nvSpPr>
          <p:cNvPr id="8" name="TextBox 7"/>
          <p:cNvSpPr txBox="1"/>
          <p:nvPr/>
        </p:nvSpPr>
        <p:spPr>
          <a:xfrm>
            <a:off x="5360318" y="1552101"/>
            <a:ext cx="678391" cy="230832"/>
          </a:xfrm>
          <a:prstGeom prst="rect">
            <a:avLst/>
          </a:prstGeom>
          <a:noFill/>
        </p:spPr>
        <p:txBody>
          <a:bodyPr wrap="none" rtlCol="0">
            <a:spAutoFit/>
          </a:bodyPr>
          <a:lstStyle/>
          <a:p>
            <a:r>
              <a:rPr lang="nb-NO" sz="900" dirty="0" err="1" smtClean="0">
                <a:solidFill>
                  <a:srgbClr val="FF0000"/>
                </a:solidFill>
              </a:rPr>
              <a:t>Hofsj</a:t>
            </a:r>
            <a:r>
              <a:rPr lang="en-GB" sz="900" dirty="0" smtClean="0">
                <a:solidFill>
                  <a:srgbClr val="FF0000"/>
                </a:solidFill>
              </a:rPr>
              <a:t>ö</a:t>
            </a:r>
            <a:r>
              <a:rPr lang="nb-NO" sz="900" dirty="0" smtClean="0">
                <a:solidFill>
                  <a:srgbClr val="FF0000"/>
                </a:solidFill>
              </a:rPr>
              <a:t>kull</a:t>
            </a:r>
            <a:endParaRPr lang="en-GB" sz="900" dirty="0">
              <a:solidFill>
                <a:srgbClr val="FF0000"/>
              </a:solidFill>
            </a:endParaRPr>
          </a:p>
        </p:txBody>
      </p:sp>
      <p:sp>
        <p:nvSpPr>
          <p:cNvPr id="9" name="TextBox 8"/>
          <p:cNvSpPr txBox="1"/>
          <p:nvPr/>
        </p:nvSpPr>
        <p:spPr>
          <a:xfrm>
            <a:off x="3632494" y="1682480"/>
            <a:ext cx="947695" cy="230832"/>
          </a:xfrm>
          <a:prstGeom prst="rect">
            <a:avLst/>
          </a:prstGeom>
          <a:noFill/>
        </p:spPr>
        <p:txBody>
          <a:bodyPr wrap="none" rtlCol="0">
            <a:spAutoFit/>
          </a:bodyPr>
          <a:lstStyle/>
          <a:p>
            <a:r>
              <a:rPr lang="nb-NO" sz="900" dirty="0" err="1" smtClean="0">
                <a:solidFill>
                  <a:srgbClr val="FF0000"/>
                </a:solidFill>
              </a:rPr>
              <a:t>Tugnafellsj</a:t>
            </a:r>
            <a:r>
              <a:rPr lang="en-GB" sz="900" dirty="0" smtClean="0">
                <a:solidFill>
                  <a:srgbClr val="FF0000"/>
                </a:solidFill>
              </a:rPr>
              <a:t>ö</a:t>
            </a:r>
            <a:r>
              <a:rPr lang="nb-NO" sz="900" dirty="0" smtClean="0">
                <a:solidFill>
                  <a:srgbClr val="FF0000"/>
                </a:solidFill>
              </a:rPr>
              <a:t>kull</a:t>
            </a:r>
            <a:endParaRPr lang="en-GB" sz="900" dirty="0">
              <a:solidFill>
                <a:srgbClr val="FF0000"/>
              </a:solidFill>
            </a:endParaRPr>
          </a:p>
        </p:txBody>
      </p:sp>
      <p:sp>
        <p:nvSpPr>
          <p:cNvPr id="10" name="TextBox 9"/>
          <p:cNvSpPr txBox="1"/>
          <p:nvPr/>
        </p:nvSpPr>
        <p:spPr>
          <a:xfrm>
            <a:off x="70545" y="76199"/>
            <a:ext cx="5044971" cy="615553"/>
          </a:xfrm>
          <a:prstGeom prst="rect">
            <a:avLst/>
          </a:prstGeom>
          <a:noFill/>
        </p:spPr>
        <p:txBody>
          <a:bodyPr wrap="none" rtlCol="0">
            <a:spAutoFit/>
          </a:bodyPr>
          <a:lstStyle/>
          <a:p>
            <a:r>
              <a:rPr lang="nb-NO" dirty="0" smtClean="0"/>
              <a:t>Lava from 4 </a:t>
            </a:r>
            <a:r>
              <a:rPr lang="nb-NO" dirty="0" err="1" smtClean="0"/>
              <a:t>hr</a:t>
            </a:r>
            <a:r>
              <a:rPr lang="nb-NO" dirty="0" smtClean="0"/>
              <a:t> </a:t>
            </a:r>
            <a:r>
              <a:rPr lang="nb-NO" dirty="0" err="1" smtClean="0"/>
              <a:t>eruption</a:t>
            </a:r>
            <a:r>
              <a:rPr lang="nb-NO" dirty="0" smtClean="0"/>
              <a:t>, </a:t>
            </a:r>
            <a:r>
              <a:rPr lang="nb-NO" dirty="0" err="1" smtClean="0"/>
              <a:t>Aug</a:t>
            </a:r>
            <a:r>
              <a:rPr lang="nb-NO" dirty="0" smtClean="0"/>
              <a:t> 29</a:t>
            </a:r>
          </a:p>
          <a:p>
            <a:r>
              <a:rPr lang="en-GB" sz="1000" dirty="0">
                <a:solidFill>
                  <a:schemeClr val="accent6">
                    <a:lumMod val="50000"/>
                  </a:schemeClr>
                </a:solidFill>
              </a:rPr>
              <a:t>Photos from Institute of Earth Sciences, University of Iceland (</a:t>
            </a:r>
            <a:r>
              <a:rPr lang="en-GB" sz="1000" dirty="0" err="1">
                <a:solidFill>
                  <a:schemeClr val="accent6">
                    <a:lumMod val="50000"/>
                  </a:schemeClr>
                </a:solidFill>
              </a:rPr>
              <a:t>Jarðvísindastofnun</a:t>
            </a:r>
            <a:r>
              <a:rPr lang="en-GB" sz="1000" dirty="0">
                <a:solidFill>
                  <a:schemeClr val="accent6">
                    <a:lumMod val="50000"/>
                  </a:schemeClr>
                </a:solidFill>
              </a:rPr>
              <a:t>, </a:t>
            </a:r>
            <a:r>
              <a:rPr lang="en-GB" sz="1000" dirty="0" err="1">
                <a:solidFill>
                  <a:schemeClr val="accent6">
                    <a:lumMod val="50000"/>
                  </a:schemeClr>
                </a:solidFill>
              </a:rPr>
              <a:t>Háskólans</a:t>
            </a:r>
            <a:r>
              <a:rPr lang="en-GB" sz="1000" dirty="0" smtClean="0">
                <a:solidFill>
                  <a:schemeClr val="accent6">
                    <a:lumMod val="50000"/>
                  </a:schemeClr>
                </a:solidFill>
              </a:rPr>
              <a:t>)</a:t>
            </a:r>
            <a:endParaRPr lang="en-GB" sz="1000" dirty="0">
              <a:solidFill>
                <a:schemeClr val="accent6">
                  <a:lumMod val="50000"/>
                </a:schemeClr>
              </a:solidFill>
            </a:endParaRPr>
          </a:p>
        </p:txBody>
      </p:sp>
    </p:spTree>
    <p:extLst>
      <p:ext uri="{BB962C8B-B14F-4D97-AF65-F5344CB8AC3E}">
        <p14:creationId xmlns:p14="http://schemas.microsoft.com/office/powerpoint/2010/main" val="3102069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pc\Dokumenter\Pictures\Geodyn-PlateTect\GeoMapApp-World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4" y="1247639"/>
            <a:ext cx="9072746" cy="558227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517599" y="2487286"/>
            <a:ext cx="65621" cy="595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494843" y="3943019"/>
            <a:ext cx="45719" cy="51169"/>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27537" y="26278"/>
            <a:ext cx="5900911" cy="615553"/>
          </a:xfrm>
          <a:prstGeom prst="rect">
            <a:avLst/>
          </a:prstGeom>
          <a:noFill/>
        </p:spPr>
        <p:txBody>
          <a:bodyPr wrap="none" rtlCol="0">
            <a:spAutoFit/>
          </a:bodyPr>
          <a:lstStyle/>
          <a:p>
            <a:r>
              <a:rPr lang="nb-NO" sz="2000" b="1" dirty="0" err="1" smtClean="0"/>
              <a:t>Iceland</a:t>
            </a:r>
            <a:r>
              <a:rPr lang="nb-NO" sz="2000" b="1" dirty="0" smtClean="0"/>
              <a:t> </a:t>
            </a:r>
            <a:r>
              <a:rPr lang="nb-NO" sz="2000" b="1" dirty="0" err="1" smtClean="0"/>
              <a:t>plume</a:t>
            </a:r>
            <a:r>
              <a:rPr lang="nb-NO" sz="2000" b="1" dirty="0" smtClean="0"/>
              <a:t> </a:t>
            </a:r>
          </a:p>
          <a:p>
            <a:r>
              <a:rPr lang="nb-NO" sz="1400" dirty="0" smtClean="0">
                <a:solidFill>
                  <a:srgbClr val="000000"/>
                </a:solidFill>
              </a:rPr>
              <a:t> - </a:t>
            </a:r>
            <a:r>
              <a:rPr lang="nb-NO" sz="1400" dirty="0" err="1" smtClean="0">
                <a:solidFill>
                  <a:srgbClr val="000000"/>
                </a:solidFill>
              </a:rPr>
              <a:t>interacts</a:t>
            </a:r>
            <a:r>
              <a:rPr lang="nb-NO" sz="1400" dirty="0" smtClean="0">
                <a:solidFill>
                  <a:srgbClr val="000000"/>
                </a:solidFill>
              </a:rPr>
              <a:t> </a:t>
            </a:r>
            <a:r>
              <a:rPr lang="nb-NO" sz="1400" dirty="0" err="1" smtClean="0">
                <a:solidFill>
                  <a:srgbClr val="000000"/>
                </a:solidFill>
              </a:rPr>
              <a:t>with</a:t>
            </a:r>
            <a:r>
              <a:rPr lang="nb-NO" sz="1400" dirty="0" smtClean="0">
                <a:solidFill>
                  <a:srgbClr val="000000"/>
                </a:solidFill>
              </a:rPr>
              <a:t> </a:t>
            </a:r>
            <a:r>
              <a:rPr lang="nb-NO" sz="1400" dirty="0" err="1" smtClean="0">
                <a:solidFill>
                  <a:srgbClr val="000000"/>
                </a:solidFill>
              </a:rPr>
              <a:t>the</a:t>
            </a:r>
            <a:r>
              <a:rPr lang="nb-NO" sz="1400" dirty="0" smtClean="0">
                <a:solidFill>
                  <a:srgbClr val="000000"/>
                </a:solidFill>
              </a:rPr>
              <a:t> MAR-system  </a:t>
            </a:r>
            <a:r>
              <a:rPr lang="nb-NO" sz="1400" dirty="0" smtClean="0">
                <a:solidFill>
                  <a:srgbClr val="000000"/>
                </a:solidFill>
                <a:latin typeface="Symbol" panose="05050102010706020507" pitchFamily="18" charset="2"/>
              </a:rPr>
              <a:t>-</a:t>
            </a:r>
            <a:r>
              <a:rPr lang="nb-NO" sz="1400" dirty="0" smtClean="0">
                <a:solidFill>
                  <a:srgbClr val="000000"/>
                </a:solidFill>
              </a:rPr>
              <a:t>  makes it </a:t>
            </a:r>
            <a:r>
              <a:rPr lang="nb-NO" sz="1400" dirty="0" err="1" smtClean="0">
                <a:solidFill>
                  <a:srgbClr val="000000"/>
                </a:solidFill>
              </a:rPr>
              <a:t>difficult</a:t>
            </a:r>
            <a:r>
              <a:rPr lang="nb-NO" sz="1400" dirty="0" smtClean="0">
                <a:solidFill>
                  <a:srgbClr val="000000"/>
                </a:solidFill>
              </a:rPr>
              <a:t> to </a:t>
            </a:r>
            <a:r>
              <a:rPr lang="nb-NO" sz="1400" dirty="0" err="1" smtClean="0">
                <a:solidFill>
                  <a:srgbClr val="000000"/>
                </a:solidFill>
              </a:rPr>
              <a:t>estimate</a:t>
            </a:r>
            <a:r>
              <a:rPr lang="nb-NO" sz="1400" dirty="0" smtClean="0">
                <a:solidFill>
                  <a:srgbClr val="000000"/>
                </a:solidFill>
              </a:rPr>
              <a:t> </a:t>
            </a:r>
            <a:r>
              <a:rPr lang="nb-NO" sz="1400" dirty="0" err="1" smtClean="0">
                <a:solidFill>
                  <a:srgbClr val="000000"/>
                </a:solidFill>
              </a:rPr>
              <a:t>plume</a:t>
            </a:r>
            <a:r>
              <a:rPr lang="nb-NO" sz="1400" dirty="0" smtClean="0">
                <a:solidFill>
                  <a:srgbClr val="000000"/>
                </a:solidFill>
              </a:rPr>
              <a:t> </a:t>
            </a:r>
            <a:r>
              <a:rPr lang="nb-NO" sz="1400" dirty="0" err="1" smtClean="0">
                <a:solidFill>
                  <a:srgbClr val="000000"/>
                </a:solidFill>
              </a:rPr>
              <a:t>flux</a:t>
            </a:r>
            <a:endParaRPr lang="nb-NO" sz="1400" dirty="0" smtClean="0">
              <a:solidFill>
                <a:srgbClr val="000000"/>
              </a:solidFill>
            </a:endParaRPr>
          </a:p>
        </p:txBody>
      </p:sp>
      <p:sp>
        <p:nvSpPr>
          <p:cNvPr id="5" name="Oval 4"/>
          <p:cNvSpPr/>
          <p:nvPr/>
        </p:nvSpPr>
        <p:spPr>
          <a:xfrm rot="2140337">
            <a:off x="4262546" y="2053063"/>
            <a:ext cx="337154" cy="1057464"/>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57955" y="697965"/>
            <a:ext cx="7432932" cy="538417"/>
          </a:xfrm>
          <a:prstGeom prst="rect">
            <a:avLst/>
          </a:prstGeom>
          <a:noFill/>
        </p:spPr>
        <p:txBody>
          <a:bodyPr wrap="none" rtlCol="0">
            <a:spAutoFit/>
          </a:bodyPr>
          <a:lstStyle/>
          <a:p>
            <a:pPr>
              <a:lnSpc>
                <a:spcPts val="1800"/>
              </a:lnSpc>
            </a:pPr>
            <a:r>
              <a:rPr lang="nb-NO" sz="1400" dirty="0" smtClean="0">
                <a:solidFill>
                  <a:srgbClr val="000000"/>
                </a:solidFill>
              </a:rPr>
              <a:t>- </a:t>
            </a:r>
            <a:r>
              <a:rPr lang="nb-NO" sz="1400" b="1" dirty="0" err="1" smtClean="0">
                <a:solidFill>
                  <a:srgbClr val="000000"/>
                </a:solidFill>
              </a:rPr>
              <a:t>Earth’s</a:t>
            </a:r>
            <a:r>
              <a:rPr lang="nb-NO" sz="1400" b="1" dirty="0" smtClean="0">
                <a:solidFill>
                  <a:srgbClr val="000000"/>
                </a:solidFill>
              </a:rPr>
              <a:t> </a:t>
            </a:r>
            <a:r>
              <a:rPr lang="nb-NO" sz="1400" b="1" dirty="0" err="1" smtClean="0">
                <a:solidFill>
                  <a:srgbClr val="000000"/>
                </a:solidFill>
              </a:rPr>
              <a:t>largest</a:t>
            </a:r>
            <a:r>
              <a:rPr lang="nb-NO" sz="1400" b="1" dirty="0" smtClean="0">
                <a:solidFill>
                  <a:srgbClr val="000000"/>
                </a:solidFill>
              </a:rPr>
              <a:t> </a:t>
            </a:r>
            <a:r>
              <a:rPr lang="nb-NO" sz="1400" b="1" dirty="0" err="1" smtClean="0">
                <a:solidFill>
                  <a:srgbClr val="000000"/>
                </a:solidFill>
              </a:rPr>
              <a:t>plume</a:t>
            </a:r>
            <a:r>
              <a:rPr lang="nb-NO" sz="1400" dirty="0" smtClean="0">
                <a:solidFill>
                  <a:srgbClr val="000000"/>
                </a:solidFill>
              </a:rPr>
              <a:t>, 5-10 times </a:t>
            </a:r>
            <a:r>
              <a:rPr lang="nb-NO" sz="1400" dirty="0" err="1" smtClean="0">
                <a:solidFill>
                  <a:srgbClr val="000000"/>
                </a:solidFill>
              </a:rPr>
              <a:t>the</a:t>
            </a:r>
            <a:r>
              <a:rPr lang="nb-NO" sz="1400" dirty="0" smtClean="0">
                <a:solidFill>
                  <a:srgbClr val="000000"/>
                </a:solidFill>
              </a:rPr>
              <a:t> </a:t>
            </a:r>
            <a:r>
              <a:rPr lang="nb-NO" sz="1400" dirty="0" err="1" smtClean="0">
                <a:solidFill>
                  <a:srgbClr val="000000"/>
                </a:solidFill>
              </a:rPr>
              <a:t>flux</a:t>
            </a:r>
            <a:r>
              <a:rPr lang="nb-NO" sz="1400" dirty="0" smtClean="0">
                <a:solidFill>
                  <a:srgbClr val="000000"/>
                </a:solidFill>
              </a:rPr>
              <a:t> </a:t>
            </a:r>
            <a:r>
              <a:rPr lang="nb-NO" sz="1400" dirty="0" err="1" smtClean="0">
                <a:solidFill>
                  <a:srgbClr val="000000"/>
                </a:solidFill>
              </a:rPr>
              <a:t>of</a:t>
            </a:r>
            <a:r>
              <a:rPr lang="nb-NO" sz="1400" dirty="0" smtClean="0">
                <a:solidFill>
                  <a:srgbClr val="000000"/>
                </a:solidFill>
              </a:rPr>
              <a:t> </a:t>
            </a:r>
            <a:r>
              <a:rPr lang="nb-NO" sz="1400" dirty="0" err="1" smtClean="0">
                <a:solidFill>
                  <a:srgbClr val="000000"/>
                </a:solidFill>
              </a:rPr>
              <a:t>the</a:t>
            </a:r>
            <a:r>
              <a:rPr lang="nb-NO" sz="1400" dirty="0" smtClean="0">
                <a:solidFill>
                  <a:srgbClr val="000000"/>
                </a:solidFill>
              </a:rPr>
              <a:t> Hawaii </a:t>
            </a:r>
            <a:r>
              <a:rPr lang="nb-NO" sz="1400" dirty="0" err="1" smtClean="0">
                <a:solidFill>
                  <a:srgbClr val="000000"/>
                </a:solidFill>
              </a:rPr>
              <a:t>plume</a:t>
            </a:r>
            <a:r>
              <a:rPr lang="nb-NO" sz="1400" dirty="0" smtClean="0">
                <a:solidFill>
                  <a:srgbClr val="000000"/>
                </a:solidFill>
              </a:rPr>
              <a:t> (Jones et al. 2014, EPSL),</a:t>
            </a:r>
          </a:p>
          <a:p>
            <a:pPr>
              <a:lnSpc>
                <a:spcPts val="1800"/>
              </a:lnSpc>
            </a:pPr>
            <a:r>
              <a:rPr lang="nb-NO" sz="1400" dirty="0">
                <a:solidFill>
                  <a:srgbClr val="000000"/>
                </a:solidFill>
              </a:rPr>
              <a:t> </a:t>
            </a:r>
            <a:r>
              <a:rPr lang="nb-NO" sz="1400" dirty="0" smtClean="0">
                <a:solidFill>
                  <a:srgbClr val="000000"/>
                </a:solidFill>
              </a:rPr>
              <a:t>    </a:t>
            </a:r>
            <a:r>
              <a:rPr lang="nb-NO" sz="1400" dirty="0" err="1" smtClean="0">
                <a:solidFill>
                  <a:srgbClr val="000000"/>
                </a:solidFill>
              </a:rPr>
              <a:t>based</a:t>
            </a:r>
            <a:r>
              <a:rPr lang="nb-NO" sz="1400" dirty="0" smtClean="0">
                <a:solidFill>
                  <a:srgbClr val="000000"/>
                </a:solidFill>
              </a:rPr>
              <a:t> </a:t>
            </a:r>
            <a:r>
              <a:rPr lang="nb-NO" sz="1400" dirty="0" err="1" smtClean="0">
                <a:solidFill>
                  <a:srgbClr val="000000"/>
                </a:solidFill>
              </a:rPr>
              <a:t>on</a:t>
            </a:r>
            <a:r>
              <a:rPr lang="nb-NO" sz="1400" dirty="0" smtClean="0">
                <a:solidFill>
                  <a:srgbClr val="000000"/>
                </a:solidFill>
              </a:rPr>
              <a:t> </a:t>
            </a:r>
            <a:r>
              <a:rPr lang="nb-NO" sz="1400" dirty="0" err="1" smtClean="0">
                <a:solidFill>
                  <a:srgbClr val="000000"/>
                </a:solidFill>
              </a:rPr>
              <a:t>the</a:t>
            </a:r>
            <a:r>
              <a:rPr lang="nb-NO" sz="1400" dirty="0" smtClean="0">
                <a:solidFill>
                  <a:srgbClr val="000000"/>
                </a:solidFill>
              </a:rPr>
              <a:t> </a:t>
            </a:r>
            <a:r>
              <a:rPr lang="nb-NO" sz="1400" dirty="0" err="1" smtClean="0">
                <a:solidFill>
                  <a:srgbClr val="000000"/>
                </a:solidFill>
              </a:rPr>
              <a:t>size</a:t>
            </a:r>
            <a:r>
              <a:rPr lang="nb-NO" sz="1400" dirty="0" smtClean="0">
                <a:solidFill>
                  <a:srgbClr val="000000"/>
                </a:solidFill>
              </a:rPr>
              <a:t> and </a:t>
            </a:r>
            <a:r>
              <a:rPr lang="nb-NO" sz="1400" dirty="0" err="1" smtClean="0">
                <a:solidFill>
                  <a:srgbClr val="000000"/>
                </a:solidFill>
              </a:rPr>
              <a:t>crustal</a:t>
            </a:r>
            <a:r>
              <a:rPr lang="nb-NO" sz="1400" dirty="0" smtClean="0">
                <a:solidFill>
                  <a:srgbClr val="000000"/>
                </a:solidFill>
              </a:rPr>
              <a:t> </a:t>
            </a:r>
            <a:r>
              <a:rPr lang="nb-NO" sz="1400" dirty="0" err="1" smtClean="0">
                <a:solidFill>
                  <a:srgbClr val="000000"/>
                </a:solidFill>
              </a:rPr>
              <a:t>thickness</a:t>
            </a:r>
            <a:r>
              <a:rPr lang="nb-NO" sz="1400" dirty="0" smtClean="0">
                <a:solidFill>
                  <a:srgbClr val="000000"/>
                </a:solidFill>
              </a:rPr>
              <a:t> </a:t>
            </a:r>
            <a:r>
              <a:rPr lang="nb-NO" sz="1400" dirty="0" err="1" smtClean="0">
                <a:solidFill>
                  <a:srgbClr val="000000"/>
                </a:solidFill>
              </a:rPr>
              <a:t>of</a:t>
            </a:r>
            <a:r>
              <a:rPr lang="nb-NO" sz="1400" dirty="0" smtClean="0">
                <a:solidFill>
                  <a:srgbClr val="000000"/>
                </a:solidFill>
              </a:rPr>
              <a:t> </a:t>
            </a:r>
            <a:r>
              <a:rPr lang="nb-NO" sz="1400" dirty="0" err="1" smtClean="0">
                <a:solidFill>
                  <a:srgbClr val="000000"/>
                </a:solidFill>
              </a:rPr>
              <a:t>the</a:t>
            </a:r>
            <a:r>
              <a:rPr lang="nb-NO" sz="1400" dirty="0" smtClean="0">
                <a:solidFill>
                  <a:srgbClr val="000000"/>
                </a:solidFill>
              </a:rPr>
              <a:t> </a:t>
            </a:r>
            <a:r>
              <a:rPr lang="nb-NO" sz="1400" dirty="0" err="1" smtClean="0">
                <a:solidFill>
                  <a:srgbClr val="000000"/>
                </a:solidFill>
              </a:rPr>
              <a:t>Iceland</a:t>
            </a:r>
            <a:r>
              <a:rPr lang="nb-NO" sz="1400" dirty="0" smtClean="0">
                <a:solidFill>
                  <a:srgbClr val="000000"/>
                </a:solidFill>
              </a:rPr>
              <a:t> </a:t>
            </a:r>
            <a:r>
              <a:rPr lang="nb-NO" sz="1400" dirty="0" err="1" smtClean="0">
                <a:solidFill>
                  <a:srgbClr val="000000"/>
                </a:solidFill>
              </a:rPr>
              <a:t>plateau</a:t>
            </a:r>
            <a:r>
              <a:rPr lang="nb-NO" sz="1400" dirty="0" smtClean="0">
                <a:solidFill>
                  <a:srgbClr val="000000"/>
                </a:solidFill>
              </a:rPr>
              <a:t> and </a:t>
            </a:r>
            <a:r>
              <a:rPr lang="nb-NO" sz="1400" dirty="0" err="1" smtClean="0">
                <a:solidFill>
                  <a:srgbClr val="000000"/>
                </a:solidFill>
              </a:rPr>
              <a:t>distribution</a:t>
            </a:r>
            <a:r>
              <a:rPr lang="nb-NO" sz="1400" dirty="0" smtClean="0">
                <a:solidFill>
                  <a:srgbClr val="000000"/>
                </a:solidFill>
              </a:rPr>
              <a:t> </a:t>
            </a:r>
            <a:r>
              <a:rPr lang="nb-NO" sz="1400" dirty="0" err="1" smtClean="0">
                <a:solidFill>
                  <a:srgbClr val="000000"/>
                </a:solidFill>
              </a:rPr>
              <a:t>of</a:t>
            </a:r>
            <a:r>
              <a:rPr lang="nb-NO" sz="1400" dirty="0" smtClean="0">
                <a:solidFill>
                  <a:srgbClr val="000000"/>
                </a:solidFill>
              </a:rPr>
              <a:t> V-</a:t>
            </a:r>
            <a:r>
              <a:rPr lang="nb-NO" sz="1400" dirty="0" err="1" smtClean="0">
                <a:solidFill>
                  <a:srgbClr val="000000"/>
                </a:solidFill>
              </a:rPr>
              <a:t>shaped</a:t>
            </a:r>
            <a:r>
              <a:rPr lang="nb-NO" sz="1400" dirty="0" smtClean="0">
                <a:solidFill>
                  <a:srgbClr val="000000"/>
                </a:solidFill>
              </a:rPr>
              <a:t> </a:t>
            </a:r>
            <a:r>
              <a:rPr lang="nb-NO" sz="1400" dirty="0" err="1" smtClean="0">
                <a:solidFill>
                  <a:srgbClr val="000000"/>
                </a:solidFill>
              </a:rPr>
              <a:t>ridges</a:t>
            </a:r>
            <a:r>
              <a:rPr lang="nb-NO" sz="1400" dirty="0" smtClean="0">
                <a:solidFill>
                  <a:srgbClr val="000000"/>
                </a:solidFill>
              </a:rPr>
              <a:t>  </a:t>
            </a:r>
            <a:endParaRPr lang="en-GB" sz="1400" dirty="0">
              <a:solidFill>
                <a:srgbClr val="000000"/>
              </a:solidFill>
            </a:endParaRPr>
          </a:p>
        </p:txBody>
      </p:sp>
    </p:spTree>
    <p:extLst>
      <p:ext uri="{BB962C8B-B14F-4D97-AF65-F5344CB8AC3E}">
        <p14:creationId xmlns:p14="http://schemas.microsoft.com/office/powerpoint/2010/main" val="29777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pc\Dokumenter\Pictures\Icel-Bardarbunga-Aug-Sept14\First-Holuhraun-Duration4hr-Aug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571020"/>
            <a:ext cx="8123058" cy="63201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31840" y="3861048"/>
            <a:ext cx="813043" cy="246221"/>
          </a:xfrm>
          <a:prstGeom prst="rect">
            <a:avLst/>
          </a:prstGeom>
          <a:noFill/>
        </p:spPr>
        <p:txBody>
          <a:bodyPr wrap="none" rtlCol="0">
            <a:spAutoFit/>
          </a:bodyPr>
          <a:lstStyle/>
          <a:p>
            <a:r>
              <a:rPr lang="nb-NO" sz="1000" dirty="0" err="1" smtClean="0">
                <a:solidFill>
                  <a:srgbClr val="FFFF00"/>
                </a:solidFill>
              </a:rPr>
              <a:t>Aug</a:t>
            </a:r>
            <a:r>
              <a:rPr lang="nb-NO" sz="1000" dirty="0" smtClean="0">
                <a:solidFill>
                  <a:srgbClr val="FFFF00"/>
                </a:solidFill>
              </a:rPr>
              <a:t> 29 lava</a:t>
            </a:r>
            <a:endParaRPr lang="en-GB" sz="1000" dirty="0">
              <a:solidFill>
                <a:srgbClr val="FFFF00"/>
              </a:solidFill>
            </a:endParaRPr>
          </a:p>
        </p:txBody>
      </p:sp>
      <p:sp>
        <p:nvSpPr>
          <p:cNvPr id="5" name="TextBox 4"/>
          <p:cNvSpPr txBox="1"/>
          <p:nvPr/>
        </p:nvSpPr>
        <p:spPr>
          <a:xfrm>
            <a:off x="70545" y="76200"/>
            <a:ext cx="8306376" cy="461665"/>
          </a:xfrm>
          <a:prstGeom prst="rect">
            <a:avLst/>
          </a:prstGeom>
          <a:noFill/>
        </p:spPr>
        <p:txBody>
          <a:bodyPr wrap="none" rtlCol="0">
            <a:spAutoFit/>
          </a:bodyPr>
          <a:lstStyle/>
          <a:p>
            <a:r>
              <a:rPr lang="nb-NO" dirty="0" smtClean="0"/>
              <a:t>Lava from 4 </a:t>
            </a:r>
            <a:r>
              <a:rPr lang="nb-NO" dirty="0" err="1" smtClean="0"/>
              <a:t>hr-eruption</a:t>
            </a:r>
            <a:r>
              <a:rPr lang="nb-NO" dirty="0" smtClean="0"/>
              <a:t>, </a:t>
            </a:r>
            <a:r>
              <a:rPr lang="nb-NO" dirty="0" err="1" smtClean="0"/>
              <a:t>Aug</a:t>
            </a:r>
            <a:r>
              <a:rPr lang="nb-NO" dirty="0" smtClean="0"/>
              <a:t> 29 </a:t>
            </a:r>
            <a:r>
              <a:rPr lang="nb-NO" sz="2000" dirty="0" smtClean="0">
                <a:solidFill>
                  <a:srgbClr val="000000"/>
                </a:solidFill>
              </a:rPr>
              <a:t>(</a:t>
            </a:r>
            <a:r>
              <a:rPr lang="nb-NO" sz="2000" dirty="0" err="1" smtClean="0">
                <a:solidFill>
                  <a:srgbClr val="000000"/>
                </a:solidFill>
              </a:rPr>
              <a:t>on</a:t>
            </a:r>
            <a:r>
              <a:rPr lang="nb-NO" sz="2000" dirty="0" smtClean="0">
                <a:solidFill>
                  <a:srgbClr val="000000"/>
                </a:solidFill>
              </a:rPr>
              <a:t> </a:t>
            </a:r>
            <a:r>
              <a:rPr lang="nb-NO" sz="2000" dirty="0" err="1" smtClean="0">
                <a:solidFill>
                  <a:srgbClr val="000000"/>
                </a:solidFill>
              </a:rPr>
              <a:t>the</a:t>
            </a:r>
            <a:r>
              <a:rPr lang="nb-NO" sz="2000" dirty="0" smtClean="0">
                <a:solidFill>
                  <a:srgbClr val="000000"/>
                </a:solidFill>
              </a:rPr>
              <a:t> </a:t>
            </a:r>
            <a:r>
              <a:rPr lang="nb-NO" sz="2000" dirty="0" err="1" smtClean="0">
                <a:solidFill>
                  <a:srgbClr val="000000"/>
                </a:solidFill>
              </a:rPr>
              <a:t>Holohraun</a:t>
            </a:r>
            <a:r>
              <a:rPr lang="nb-NO" sz="2000" dirty="0" smtClean="0">
                <a:solidFill>
                  <a:srgbClr val="000000"/>
                </a:solidFill>
              </a:rPr>
              <a:t> </a:t>
            </a:r>
            <a:r>
              <a:rPr lang="nb-NO" sz="2000" dirty="0" err="1" smtClean="0">
                <a:solidFill>
                  <a:srgbClr val="000000"/>
                </a:solidFill>
              </a:rPr>
              <a:t>eruption</a:t>
            </a:r>
            <a:r>
              <a:rPr lang="nb-NO" sz="2000" dirty="0" smtClean="0">
                <a:solidFill>
                  <a:srgbClr val="000000"/>
                </a:solidFill>
              </a:rPr>
              <a:t> from </a:t>
            </a:r>
            <a:r>
              <a:rPr lang="nb-NO" sz="2000" dirty="0" smtClean="0">
                <a:solidFill>
                  <a:srgbClr val="000000"/>
                </a:solidFill>
              </a:rPr>
              <a:t>1797)</a:t>
            </a:r>
            <a:endParaRPr lang="en-GB" sz="2000" dirty="0">
              <a:solidFill>
                <a:srgbClr val="000000"/>
              </a:solidFill>
            </a:endParaRPr>
          </a:p>
        </p:txBody>
      </p:sp>
    </p:spTree>
    <p:extLst>
      <p:ext uri="{BB962C8B-B14F-4D97-AF65-F5344CB8AC3E}">
        <p14:creationId xmlns:p14="http://schemas.microsoft.com/office/powerpoint/2010/main" val="29709840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545" y="76200"/>
            <a:ext cx="7490192" cy="830997"/>
          </a:xfrm>
          <a:prstGeom prst="rect">
            <a:avLst/>
          </a:prstGeom>
          <a:noFill/>
        </p:spPr>
        <p:txBody>
          <a:bodyPr wrap="none" rtlCol="0">
            <a:spAutoFit/>
          </a:bodyPr>
          <a:lstStyle/>
          <a:p>
            <a:r>
              <a:rPr lang="nb-NO" dirty="0" smtClean="0"/>
              <a:t>Lava from 4 </a:t>
            </a:r>
            <a:r>
              <a:rPr lang="nb-NO" dirty="0" err="1" smtClean="0"/>
              <a:t>hr</a:t>
            </a:r>
            <a:r>
              <a:rPr lang="nb-NO" dirty="0" smtClean="0"/>
              <a:t> </a:t>
            </a:r>
            <a:r>
              <a:rPr lang="nb-NO" dirty="0" err="1" smtClean="0"/>
              <a:t>eruption</a:t>
            </a:r>
            <a:r>
              <a:rPr lang="nb-NO" dirty="0" smtClean="0"/>
              <a:t>, </a:t>
            </a:r>
            <a:r>
              <a:rPr lang="nb-NO" dirty="0" err="1" smtClean="0"/>
              <a:t>Aug</a:t>
            </a:r>
            <a:r>
              <a:rPr lang="nb-NO" dirty="0" smtClean="0"/>
              <a:t> 29 </a:t>
            </a:r>
            <a:r>
              <a:rPr lang="nb-NO" sz="2000" dirty="0">
                <a:solidFill>
                  <a:srgbClr val="000000"/>
                </a:solidFill>
              </a:rPr>
              <a:t>(</a:t>
            </a:r>
            <a:r>
              <a:rPr lang="nb-NO" sz="2000" dirty="0" err="1">
                <a:solidFill>
                  <a:srgbClr val="000000"/>
                </a:solidFill>
              </a:rPr>
              <a:t>on</a:t>
            </a:r>
            <a:r>
              <a:rPr lang="nb-NO" sz="2000" dirty="0">
                <a:solidFill>
                  <a:srgbClr val="000000"/>
                </a:solidFill>
              </a:rPr>
              <a:t> </a:t>
            </a:r>
            <a:r>
              <a:rPr lang="nb-NO" sz="2000" dirty="0" err="1">
                <a:solidFill>
                  <a:srgbClr val="000000"/>
                </a:solidFill>
              </a:rPr>
              <a:t>Holohraun</a:t>
            </a:r>
            <a:r>
              <a:rPr lang="nb-NO" sz="2000" dirty="0">
                <a:solidFill>
                  <a:srgbClr val="000000"/>
                </a:solidFill>
              </a:rPr>
              <a:t> </a:t>
            </a:r>
            <a:r>
              <a:rPr lang="nb-NO" sz="2000" dirty="0" err="1">
                <a:solidFill>
                  <a:srgbClr val="000000"/>
                </a:solidFill>
              </a:rPr>
              <a:t>eruption</a:t>
            </a:r>
            <a:r>
              <a:rPr lang="nb-NO" sz="2000" dirty="0">
                <a:solidFill>
                  <a:srgbClr val="000000"/>
                </a:solidFill>
              </a:rPr>
              <a:t>, 1797)</a:t>
            </a:r>
            <a:endParaRPr lang="en-GB" sz="2000" dirty="0">
              <a:solidFill>
                <a:srgbClr val="000000"/>
              </a:solidFill>
            </a:endParaRPr>
          </a:p>
          <a:p>
            <a:endParaRPr lang="en-GB" dirty="0"/>
          </a:p>
        </p:txBody>
      </p:sp>
      <p:pic>
        <p:nvPicPr>
          <p:cNvPr id="6146" name="Picture 2" descr="M:\pc\Dokumenter\Pictures\Icel-Bardarbunga-Aug-Sept14\First-Holuhraun-Duration4hr-Aug2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467"/>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470794" y="768545"/>
            <a:ext cx="7095788" cy="4044677"/>
          </a:xfrm>
          <a:custGeom>
            <a:avLst/>
            <a:gdLst>
              <a:gd name="connsiteX0" fmla="*/ 308970 w 7095788"/>
              <a:gd name="connsiteY0" fmla="*/ 4044677 h 4044677"/>
              <a:gd name="connsiteX1" fmla="*/ 275312 w 7095788"/>
              <a:gd name="connsiteY1" fmla="*/ 3949310 h 4044677"/>
              <a:gd name="connsiteX2" fmla="*/ 163115 w 7095788"/>
              <a:gd name="connsiteY2" fmla="*/ 3803455 h 4044677"/>
              <a:gd name="connsiteX3" fmla="*/ 157505 w 7095788"/>
              <a:gd name="connsiteY3" fmla="*/ 3668819 h 4044677"/>
              <a:gd name="connsiteX4" fmla="*/ 331410 w 7095788"/>
              <a:gd name="connsiteY4" fmla="*/ 3455646 h 4044677"/>
              <a:gd name="connsiteX5" fmla="*/ 656779 w 7095788"/>
              <a:gd name="connsiteY5" fmla="*/ 3332230 h 4044677"/>
              <a:gd name="connsiteX6" fmla="*/ 881172 w 7095788"/>
              <a:gd name="connsiteY6" fmla="*/ 3281742 h 4044677"/>
              <a:gd name="connsiteX7" fmla="*/ 1088735 w 7095788"/>
              <a:gd name="connsiteY7" fmla="*/ 3253693 h 4044677"/>
              <a:gd name="connsiteX8" fmla="*/ 1324347 w 7095788"/>
              <a:gd name="connsiteY8" fmla="*/ 3292962 h 4044677"/>
              <a:gd name="connsiteX9" fmla="*/ 1352396 w 7095788"/>
              <a:gd name="connsiteY9" fmla="*/ 3225644 h 4044677"/>
              <a:gd name="connsiteX10" fmla="*/ 1122394 w 7095788"/>
              <a:gd name="connsiteY10" fmla="*/ 3062959 h 4044677"/>
              <a:gd name="connsiteX11" fmla="*/ 797024 w 7095788"/>
              <a:gd name="connsiteY11" fmla="*/ 2950763 h 4044677"/>
              <a:gd name="connsiteX12" fmla="*/ 499704 w 7095788"/>
              <a:gd name="connsiteY12" fmla="*/ 2793688 h 4044677"/>
              <a:gd name="connsiteX13" fmla="*/ 275312 w 7095788"/>
              <a:gd name="connsiteY13" fmla="*/ 2541246 h 4044677"/>
              <a:gd name="connsiteX14" fmla="*/ 95797 w 7095788"/>
              <a:gd name="connsiteY14" fmla="*/ 2322464 h 4044677"/>
              <a:gd name="connsiteX15" fmla="*/ 6040 w 7095788"/>
              <a:gd name="connsiteY15" fmla="*/ 2176608 h 4044677"/>
              <a:gd name="connsiteX16" fmla="*/ 34089 w 7095788"/>
              <a:gd name="connsiteY16" fmla="*/ 2114900 h 4044677"/>
              <a:gd name="connsiteX17" fmla="*/ 241653 w 7095788"/>
              <a:gd name="connsiteY17" fmla="*/ 2064412 h 4044677"/>
              <a:gd name="connsiteX18" fmla="*/ 522143 w 7095788"/>
              <a:gd name="connsiteY18" fmla="*/ 2036363 h 4044677"/>
              <a:gd name="connsiteX19" fmla="*/ 869952 w 7095788"/>
              <a:gd name="connsiteY19" fmla="*/ 1985875 h 4044677"/>
              <a:gd name="connsiteX20" fmla="*/ 1144833 w 7095788"/>
              <a:gd name="connsiteY20" fmla="*/ 1901727 h 4044677"/>
              <a:gd name="connsiteX21" fmla="*/ 1419714 w 7095788"/>
              <a:gd name="connsiteY21" fmla="*/ 1879288 h 4044677"/>
              <a:gd name="connsiteX22" fmla="*/ 1616058 w 7095788"/>
              <a:gd name="connsiteY22" fmla="*/ 1940996 h 4044677"/>
              <a:gd name="connsiteX23" fmla="*/ 1722644 w 7095788"/>
              <a:gd name="connsiteY23" fmla="*/ 1935386 h 4044677"/>
              <a:gd name="connsiteX24" fmla="*/ 1857280 w 7095788"/>
              <a:gd name="connsiteY24" fmla="*/ 1828800 h 4044677"/>
              <a:gd name="connsiteX25" fmla="*/ 2081672 w 7095788"/>
              <a:gd name="connsiteY25" fmla="*/ 1840019 h 4044677"/>
              <a:gd name="connsiteX26" fmla="*/ 2233137 w 7095788"/>
              <a:gd name="connsiteY26" fmla="*/ 1879288 h 4044677"/>
              <a:gd name="connsiteX27" fmla="*/ 2278016 w 7095788"/>
              <a:gd name="connsiteY27" fmla="*/ 1985875 h 4044677"/>
              <a:gd name="connsiteX28" fmla="*/ 2322894 w 7095788"/>
              <a:gd name="connsiteY28" fmla="*/ 2053192 h 4044677"/>
              <a:gd name="connsiteX29" fmla="*/ 2547287 w 7095788"/>
              <a:gd name="connsiteY29" fmla="*/ 2086851 h 4044677"/>
              <a:gd name="connsiteX30" fmla="*/ 2816558 w 7095788"/>
              <a:gd name="connsiteY30" fmla="*/ 2053192 h 4044677"/>
              <a:gd name="connsiteX31" fmla="*/ 3035341 w 7095788"/>
              <a:gd name="connsiteY31" fmla="*/ 1991484 h 4044677"/>
              <a:gd name="connsiteX32" fmla="*/ 3259734 w 7095788"/>
              <a:gd name="connsiteY32" fmla="*/ 1924167 h 4044677"/>
              <a:gd name="connsiteX33" fmla="*/ 3467297 w 7095788"/>
              <a:gd name="connsiteY33" fmla="*/ 1890508 h 4044677"/>
              <a:gd name="connsiteX34" fmla="*/ 3652421 w 7095788"/>
              <a:gd name="connsiteY34" fmla="*/ 1985875 h 4044677"/>
              <a:gd name="connsiteX35" fmla="*/ 3686080 w 7095788"/>
              <a:gd name="connsiteY35" fmla="*/ 2109291 h 4044677"/>
              <a:gd name="connsiteX36" fmla="*/ 3803886 w 7095788"/>
              <a:gd name="connsiteY36" fmla="*/ 2148559 h 4044677"/>
              <a:gd name="connsiteX37" fmla="*/ 3899253 w 7095788"/>
              <a:gd name="connsiteY37" fmla="*/ 2182218 h 4044677"/>
              <a:gd name="connsiteX38" fmla="*/ 3955351 w 7095788"/>
              <a:gd name="connsiteY38" fmla="*/ 2187828 h 4044677"/>
              <a:gd name="connsiteX39" fmla="*/ 4022669 w 7095788"/>
              <a:gd name="connsiteY39" fmla="*/ 2148559 h 4044677"/>
              <a:gd name="connsiteX40" fmla="*/ 4084377 w 7095788"/>
              <a:gd name="connsiteY40" fmla="*/ 2148559 h 4044677"/>
              <a:gd name="connsiteX41" fmla="*/ 4123645 w 7095788"/>
              <a:gd name="connsiteY41" fmla="*/ 2182218 h 4044677"/>
              <a:gd name="connsiteX42" fmla="*/ 4196573 w 7095788"/>
              <a:gd name="connsiteY42" fmla="*/ 2148559 h 4044677"/>
              <a:gd name="connsiteX43" fmla="*/ 4258281 w 7095788"/>
              <a:gd name="connsiteY43" fmla="*/ 2098071 h 4044677"/>
              <a:gd name="connsiteX44" fmla="*/ 4118035 w 7095788"/>
              <a:gd name="connsiteY44" fmla="*/ 2058802 h 4044677"/>
              <a:gd name="connsiteX45" fmla="*/ 4056327 w 7095788"/>
              <a:gd name="connsiteY45" fmla="*/ 2002704 h 4044677"/>
              <a:gd name="connsiteX46" fmla="*/ 4106816 w 7095788"/>
              <a:gd name="connsiteY46" fmla="*/ 1963435 h 4044677"/>
              <a:gd name="connsiteX47" fmla="*/ 4219012 w 7095788"/>
              <a:gd name="connsiteY47" fmla="*/ 1969045 h 4044677"/>
              <a:gd name="connsiteX48" fmla="*/ 4353648 w 7095788"/>
              <a:gd name="connsiteY48" fmla="*/ 1980265 h 4044677"/>
              <a:gd name="connsiteX49" fmla="*/ 4370477 w 7095788"/>
              <a:gd name="connsiteY49" fmla="*/ 1907337 h 4044677"/>
              <a:gd name="connsiteX50" fmla="*/ 4437795 w 7095788"/>
              <a:gd name="connsiteY50" fmla="*/ 1845629 h 4044677"/>
              <a:gd name="connsiteX51" fmla="*/ 4594870 w 7095788"/>
              <a:gd name="connsiteY51" fmla="*/ 1722213 h 4044677"/>
              <a:gd name="connsiteX52" fmla="*/ 4808043 w 7095788"/>
              <a:gd name="connsiteY52" fmla="*/ 1688554 h 4044677"/>
              <a:gd name="connsiteX53" fmla="*/ 4948288 w 7095788"/>
              <a:gd name="connsiteY53" fmla="*/ 1604407 h 4044677"/>
              <a:gd name="connsiteX54" fmla="*/ 5133412 w 7095788"/>
              <a:gd name="connsiteY54" fmla="*/ 1570748 h 4044677"/>
              <a:gd name="connsiteX55" fmla="*/ 5217559 w 7095788"/>
              <a:gd name="connsiteY55" fmla="*/ 1553919 h 4044677"/>
              <a:gd name="connsiteX56" fmla="*/ 5296097 w 7095788"/>
              <a:gd name="connsiteY56" fmla="*/ 1514650 h 4044677"/>
              <a:gd name="connsiteX57" fmla="*/ 5408293 w 7095788"/>
              <a:gd name="connsiteY57" fmla="*/ 1548309 h 4044677"/>
              <a:gd name="connsiteX58" fmla="*/ 5526099 w 7095788"/>
              <a:gd name="connsiteY58" fmla="*/ 1565138 h 4044677"/>
              <a:gd name="connsiteX59" fmla="*/ 5621466 w 7095788"/>
              <a:gd name="connsiteY59" fmla="*/ 1525870 h 4044677"/>
              <a:gd name="connsiteX60" fmla="*/ 5503660 w 7095788"/>
              <a:gd name="connsiteY60" fmla="*/ 1492211 h 4044677"/>
              <a:gd name="connsiteX61" fmla="*/ 5470001 w 7095788"/>
              <a:gd name="connsiteY61" fmla="*/ 1441722 h 4044677"/>
              <a:gd name="connsiteX62" fmla="*/ 5627076 w 7095788"/>
              <a:gd name="connsiteY62" fmla="*/ 1419283 h 4044677"/>
              <a:gd name="connsiteX63" fmla="*/ 5901957 w 7095788"/>
              <a:gd name="connsiteY63" fmla="*/ 1385624 h 4044677"/>
              <a:gd name="connsiteX64" fmla="*/ 6002934 w 7095788"/>
              <a:gd name="connsiteY64" fmla="*/ 1346356 h 4044677"/>
              <a:gd name="connsiteX65" fmla="*/ 6160008 w 7095788"/>
              <a:gd name="connsiteY65" fmla="*/ 1301477 h 4044677"/>
              <a:gd name="connsiteX66" fmla="*/ 6289034 w 7095788"/>
              <a:gd name="connsiteY66" fmla="*/ 1189281 h 4044677"/>
              <a:gd name="connsiteX67" fmla="*/ 6434889 w 7095788"/>
              <a:gd name="connsiteY67" fmla="*/ 1082694 h 4044677"/>
              <a:gd name="connsiteX68" fmla="*/ 6670502 w 7095788"/>
              <a:gd name="connsiteY68" fmla="*/ 1054645 h 4044677"/>
              <a:gd name="connsiteX69" fmla="*/ 6743429 w 7095788"/>
              <a:gd name="connsiteY69" fmla="*/ 1026596 h 4044677"/>
              <a:gd name="connsiteX70" fmla="*/ 6810747 w 7095788"/>
              <a:gd name="connsiteY70" fmla="*/ 987327 h 4044677"/>
              <a:gd name="connsiteX71" fmla="*/ 6872455 w 7095788"/>
              <a:gd name="connsiteY71" fmla="*/ 1004157 h 4044677"/>
              <a:gd name="connsiteX72" fmla="*/ 6838796 w 7095788"/>
              <a:gd name="connsiteY72" fmla="*/ 953668 h 4044677"/>
              <a:gd name="connsiteX73" fmla="*/ 6782698 w 7095788"/>
              <a:gd name="connsiteY73" fmla="*/ 841472 h 4044677"/>
              <a:gd name="connsiteX74" fmla="*/ 6816357 w 7095788"/>
              <a:gd name="connsiteY74" fmla="*/ 678788 h 4044677"/>
              <a:gd name="connsiteX75" fmla="*/ 6984651 w 7095788"/>
              <a:gd name="connsiteY75" fmla="*/ 544152 h 4044677"/>
              <a:gd name="connsiteX76" fmla="*/ 7091238 w 7095788"/>
              <a:gd name="connsiteY76" fmla="*/ 499273 h 4044677"/>
              <a:gd name="connsiteX77" fmla="*/ 7068799 w 7095788"/>
              <a:gd name="connsiteY77" fmla="*/ 398297 h 4044677"/>
              <a:gd name="connsiteX78" fmla="*/ 7001481 w 7095788"/>
              <a:gd name="connsiteY78" fmla="*/ 274881 h 4044677"/>
              <a:gd name="connsiteX79" fmla="*/ 6917334 w 7095788"/>
              <a:gd name="connsiteY79" fmla="*/ 151465 h 4044677"/>
              <a:gd name="connsiteX80" fmla="*/ 6962212 w 7095788"/>
              <a:gd name="connsiteY80" fmla="*/ 84147 h 4044677"/>
              <a:gd name="connsiteX81" fmla="*/ 7051969 w 7095788"/>
              <a:gd name="connsiteY81" fmla="*/ 72927 h 4044677"/>
              <a:gd name="connsiteX82" fmla="*/ 7051969 w 7095788"/>
              <a:gd name="connsiteY82" fmla="*/ 33659 h 4044677"/>
              <a:gd name="connsiteX83" fmla="*/ 6990261 w 7095788"/>
              <a:gd name="connsiteY83" fmla="*/ 5610 h 4044677"/>
              <a:gd name="connsiteX84" fmla="*/ 6979042 w 7095788"/>
              <a:gd name="connsiteY84" fmla="*/ 0 h 404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7095788" h="4044677">
                <a:moveTo>
                  <a:pt x="308970" y="4044677"/>
                </a:moveTo>
                <a:cubicBezTo>
                  <a:pt x="304295" y="4017095"/>
                  <a:pt x="299621" y="3989514"/>
                  <a:pt x="275312" y="3949310"/>
                </a:cubicBezTo>
                <a:cubicBezTo>
                  <a:pt x="251003" y="3909106"/>
                  <a:pt x="182749" y="3850203"/>
                  <a:pt x="163115" y="3803455"/>
                </a:cubicBezTo>
                <a:cubicBezTo>
                  <a:pt x="143481" y="3756707"/>
                  <a:pt x="129456" y="3726787"/>
                  <a:pt x="157505" y="3668819"/>
                </a:cubicBezTo>
                <a:cubicBezTo>
                  <a:pt x="185554" y="3610851"/>
                  <a:pt x="248198" y="3511744"/>
                  <a:pt x="331410" y="3455646"/>
                </a:cubicBezTo>
                <a:cubicBezTo>
                  <a:pt x="414622" y="3399548"/>
                  <a:pt x="565152" y="3361214"/>
                  <a:pt x="656779" y="3332230"/>
                </a:cubicBezTo>
                <a:cubicBezTo>
                  <a:pt x="748406" y="3303246"/>
                  <a:pt x="809179" y="3294831"/>
                  <a:pt x="881172" y="3281742"/>
                </a:cubicBezTo>
                <a:cubicBezTo>
                  <a:pt x="953165" y="3268653"/>
                  <a:pt x="1014873" y="3251823"/>
                  <a:pt x="1088735" y="3253693"/>
                </a:cubicBezTo>
                <a:cubicBezTo>
                  <a:pt x="1162597" y="3255563"/>
                  <a:pt x="1280404" y="3297637"/>
                  <a:pt x="1324347" y="3292962"/>
                </a:cubicBezTo>
                <a:cubicBezTo>
                  <a:pt x="1368290" y="3288287"/>
                  <a:pt x="1386055" y="3263978"/>
                  <a:pt x="1352396" y="3225644"/>
                </a:cubicBezTo>
                <a:cubicBezTo>
                  <a:pt x="1318737" y="3187310"/>
                  <a:pt x="1214956" y="3108772"/>
                  <a:pt x="1122394" y="3062959"/>
                </a:cubicBezTo>
                <a:cubicBezTo>
                  <a:pt x="1029832" y="3017146"/>
                  <a:pt x="900806" y="2995641"/>
                  <a:pt x="797024" y="2950763"/>
                </a:cubicBezTo>
                <a:cubicBezTo>
                  <a:pt x="693242" y="2905884"/>
                  <a:pt x="586656" y="2861941"/>
                  <a:pt x="499704" y="2793688"/>
                </a:cubicBezTo>
                <a:cubicBezTo>
                  <a:pt x="412752" y="2725435"/>
                  <a:pt x="342630" y="2619783"/>
                  <a:pt x="275312" y="2541246"/>
                </a:cubicBezTo>
                <a:cubicBezTo>
                  <a:pt x="207994" y="2462709"/>
                  <a:pt x="140676" y="2383237"/>
                  <a:pt x="95797" y="2322464"/>
                </a:cubicBezTo>
                <a:cubicBezTo>
                  <a:pt x="50918" y="2261691"/>
                  <a:pt x="16325" y="2211202"/>
                  <a:pt x="6040" y="2176608"/>
                </a:cubicBezTo>
                <a:cubicBezTo>
                  <a:pt x="-4245" y="2142014"/>
                  <a:pt x="-5180" y="2133599"/>
                  <a:pt x="34089" y="2114900"/>
                </a:cubicBezTo>
                <a:cubicBezTo>
                  <a:pt x="73358" y="2096201"/>
                  <a:pt x="160311" y="2077501"/>
                  <a:pt x="241653" y="2064412"/>
                </a:cubicBezTo>
                <a:cubicBezTo>
                  <a:pt x="322995" y="2051323"/>
                  <a:pt x="417427" y="2049452"/>
                  <a:pt x="522143" y="2036363"/>
                </a:cubicBezTo>
                <a:cubicBezTo>
                  <a:pt x="626860" y="2023273"/>
                  <a:pt x="766170" y="2008314"/>
                  <a:pt x="869952" y="1985875"/>
                </a:cubicBezTo>
                <a:cubicBezTo>
                  <a:pt x="973734" y="1963436"/>
                  <a:pt x="1053206" y="1919492"/>
                  <a:pt x="1144833" y="1901727"/>
                </a:cubicBezTo>
                <a:cubicBezTo>
                  <a:pt x="1236460" y="1883962"/>
                  <a:pt x="1341177" y="1872743"/>
                  <a:pt x="1419714" y="1879288"/>
                </a:cubicBezTo>
                <a:cubicBezTo>
                  <a:pt x="1498252" y="1885833"/>
                  <a:pt x="1565570" y="1931646"/>
                  <a:pt x="1616058" y="1940996"/>
                </a:cubicBezTo>
                <a:cubicBezTo>
                  <a:pt x="1666546" y="1950346"/>
                  <a:pt x="1682440" y="1954085"/>
                  <a:pt x="1722644" y="1935386"/>
                </a:cubicBezTo>
                <a:cubicBezTo>
                  <a:pt x="1762848" y="1916687"/>
                  <a:pt x="1797442" y="1844695"/>
                  <a:pt x="1857280" y="1828800"/>
                </a:cubicBezTo>
                <a:cubicBezTo>
                  <a:pt x="1917118" y="1812905"/>
                  <a:pt x="2019029" y="1831604"/>
                  <a:pt x="2081672" y="1840019"/>
                </a:cubicBezTo>
                <a:cubicBezTo>
                  <a:pt x="2144315" y="1848434"/>
                  <a:pt x="2200413" y="1854979"/>
                  <a:pt x="2233137" y="1879288"/>
                </a:cubicBezTo>
                <a:cubicBezTo>
                  <a:pt x="2265861" y="1903597"/>
                  <a:pt x="2263057" y="1956891"/>
                  <a:pt x="2278016" y="1985875"/>
                </a:cubicBezTo>
                <a:cubicBezTo>
                  <a:pt x="2292975" y="2014859"/>
                  <a:pt x="2278016" y="2036363"/>
                  <a:pt x="2322894" y="2053192"/>
                </a:cubicBezTo>
                <a:cubicBezTo>
                  <a:pt x="2367772" y="2070021"/>
                  <a:pt x="2465010" y="2086851"/>
                  <a:pt x="2547287" y="2086851"/>
                </a:cubicBezTo>
                <a:cubicBezTo>
                  <a:pt x="2629564" y="2086851"/>
                  <a:pt x="2735216" y="2069086"/>
                  <a:pt x="2816558" y="2053192"/>
                </a:cubicBezTo>
                <a:cubicBezTo>
                  <a:pt x="2897900" y="2037297"/>
                  <a:pt x="3035341" y="1991484"/>
                  <a:pt x="3035341" y="1991484"/>
                </a:cubicBezTo>
                <a:cubicBezTo>
                  <a:pt x="3109204" y="1969980"/>
                  <a:pt x="3187741" y="1940996"/>
                  <a:pt x="3259734" y="1924167"/>
                </a:cubicBezTo>
                <a:cubicBezTo>
                  <a:pt x="3331727" y="1907338"/>
                  <a:pt x="3401849" y="1880223"/>
                  <a:pt x="3467297" y="1890508"/>
                </a:cubicBezTo>
                <a:cubicBezTo>
                  <a:pt x="3532745" y="1900793"/>
                  <a:pt x="3615957" y="1949411"/>
                  <a:pt x="3652421" y="1985875"/>
                </a:cubicBezTo>
                <a:cubicBezTo>
                  <a:pt x="3688885" y="2022339"/>
                  <a:pt x="3660836" y="2082177"/>
                  <a:pt x="3686080" y="2109291"/>
                </a:cubicBezTo>
                <a:cubicBezTo>
                  <a:pt x="3711324" y="2136405"/>
                  <a:pt x="3768357" y="2136405"/>
                  <a:pt x="3803886" y="2148559"/>
                </a:cubicBezTo>
                <a:cubicBezTo>
                  <a:pt x="3839415" y="2160713"/>
                  <a:pt x="3874009" y="2175673"/>
                  <a:pt x="3899253" y="2182218"/>
                </a:cubicBezTo>
                <a:cubicBezTo>
                  <a:pt x="3924497" y="2188763"/>
                  <a:pt x="3934782" y="2193438"/>
                  <a:pt x="3955351" y="2187828"/>
                </a:cubicBezTo>
                <a:cubicBezTo>
                  <a:pt x="3975920" y="2182218"/>
                  <a:pt x="4001165" y="2155104"/>
                  <a:pt x="4022669" y="2148559"/>
                </a:cubicBezTo>
                <a:cubicBezTo>
                  <a:pt x="4044173" y="2142014"/>
                  <a:pt x="4067548" y="2142949"/>
                  <a:pt x="4084377" y="2148559"/>
                </a:cubicBezTo>
                <a:cubicBezTo>
                  <a:pt x="4101206" y="2154169"/>
                  <a:pt x="4104946" y="2182218"/>
                  <a:pt x="4123645" y="2182218"/>
                </a:cubicBezTo>
                <a:cubicBezTo>
                  <a:pt x="4142344" y="2182218"/>
                  <a:pt x="4174134" y="2162583"/>
                  <a:pt x="4196573" y="2148559"/>
                </a:cubicBezTo>
                <a:cubicBezTo>
                  <a:pt x="4219012" y="2134534"/>
                  <a:pt x="4271371" y="2113030"/>
                  <a:pt x="4258281" y="2098071"/>
                </a:cubicBezTo>
                <a:cubicBezTo>
                  <a:pt x="4245191" y="2083111"/>
                  <a:pt x="4151694" y="2074696"/>
                  <a:pt x="4118035" y="2058802"/>
                </a:cubicBezTo>
                <a:cubicBezTo>
                  <a:pt x="4084376" y="2042908"/>
                  <a:pt x="4058197" y="2018598"/>
                  <a:pt x="4056327" y="2002704"/>
                </a:cubicBezTo>
                <a:cubicBezTo>
                  <a:pt x="4054457" y="1986809"/>
                  <a:pt x="4079702" y="1969045"/>
                  <a:pt x="4106816" y="1963435"/>
                </a:cubicBezTo>
                <a:cubicBezTo>
                  <a:pt x="4133930" y="1957825"/>
                  <a:pt x="4177873" y="1966240"/>
                  <a:pt x="4219012" y="1969045"/>
                </a:cubicBezTo>
                <a:cubicBezTo>
                  <a:pt x="4260151" y="1971850"/>
                  <a:pt x="4328404" y="1990550"/>
                  <a:pt x="4353648" y="1980265"/>
                </a:cubicBezTo>
                <a:cubicBezTo>
                  <a:pt x="4378892" y="1969980"/>
                  <a:pt x="4356453" y="1929776"/>
                  <a:pt x="4370477" y="1907337"/>
                </a:cubicBezTo>
                <a:cubicBezTo>
                  <a:pt x="4384502" y="1884898"/>
                  <a:pt x="4400396" y="1876483"/>
                  <a:pt x="4437795" y="1845629"/>
                </a:cubicBezTo>
                <a:cubicBezTo>
                  <a:pt x="4475194" y="1814775"/>
                  <a:pt x="4533162" y="1748392"/>
                  <a:pt x="4594870" y="1722213"/>
                </a:cubicBezTo>
                <a:cubicBezTo>
                  <a:pt x="4656578" y="1696034"/>
                  <a:pt x="4749140" y="1708188"/>
                  <a:pt x="4808043" y="1688554"/>
                </a:cubicBezTo>
                <a:cubicBezTo>
                  <a:pt x="4866946" y="1668920"/>
                  <a:pt x="4894060" y="1624041"/>
                  <a:pt x="4948288" y="1604407"/>
                </a:cubicBezTo>
                <a:cubicBezTo>
                  <a:pt x="5002516" y="1584773"/>
                  <a:pt x="5088534" y="1579163"/>
                  <a:pt x="5133412" y="1570748"/>
                </a:cubicBezTo>
                <a:cubicBezTo>
                  <a:pt x="5178290" y="1562333"/>
                  <a:pt x="5190445" y="1563269"/>
                  <a:pt x="5217559" y="1553919"/>
                </a:cubicBezTo>
                <a:cubicBezTo>
                  <a:pt x="5244673" y="1544569"/>
                  <a:pt x="5264308" y="1515585"/>
                  <a:pt x="5296097" y="1514650"/>
                </a:cubicBezTo>
                <a:cubicBezTo>
                  <a:pt x="5327886" y="1513715"/>
                  <a:pt x="5369959" y="1539894"/>
                  <a:pt x="5408293" y="1548309"/>
                </a:cubicBezTo>
                <a:cubicBezTo>
                  <a:pt x="5446627" y="1556724"/>
                  <a:pt x="5490570" y="1568878"/>
                  <a:pt x="5526099" y="1565138"/>
                </a:cubicBezTo>
                <a:cubicBezTo>
                  <a:pt x="5561628" y="1561398"/>
                  <a:pt x="5625206" y="1538024"/>
                  <a:pt x="5621466" y="1525870"/>
                </a:cubicBezTo>
                <a:cubicBezTo>
                  <a:pt x="5617726" y="1513715"/>
                  <a:pt x="5528904" y="1506236"/>
                  <a:pt x="5503660" y="1492211"/>
                </a:cubicBezTo>
                <a:cubicBezTo>
                  <a:pt x="5478416" y="1478186"/>
                  <a:pt x="5449432" y="1453877"/>
                  <a:pt x="5470001" y="1441722"/>
                </a:cubicBezTo>
                <a:cubicBezTo>
                  <a:pt x="5490570" y="1429567"/>
                  <a:pt x="5627076" y="1419283"/>
                  <a:pt x="5627076" y="1419283"/>
                </a:cubicBezTo>
                <a:cubicBezTo>
                  <a:pt x="5699069" y="1409933"/>
                  <a:pt x="5839314" y="1397778"/>
                  <a:pt x="5901957" y="1385624"/>
                </a:cubicBezTo>
                <a:cubicBezTo>
                  <a:pt x="5964600" y="1373469"/>
                  <a:pt x="5959926" y="1360380"/>
                  <a:pt x="6002934" y="1346356"/>
                </a:cubicBezTo>
                <a:cubicBezTo>
                  <a:pt x="6045942" y="1332332"/>
                  <a:pt x="6112325" y="1327656"/>
                  <a:pt x="6160008" y="1301477"/>
                </a:cubicBezTo>
                <a:cubicBezTo>
                  <a:pt x="6207691" y="1275298"/>
                  <a:pt x="6243221" y="1225745"/>
                  <a:pt x="6289034" y="1189281"/>
                </a:cubicBezTo>
                <a:cubicBezTo>
                  <a:pt x="6334848" y="1152817"/>
                  <a:pt x="6371311" y="1105133"/>
                  <a:pt x="6434889" y="1082694"/>
                </a:cubicBezTo>
                <a:cubicBezTo>
                  <a:pt x="6498467" y="1060255"/>
                  <a:pt x="6619079" y="1063995"/>
                  <a:pt x="6670502" y="1054645"/>
                </a:cubicBezTo>
                <a:cubicBezTo>
                  <a:pt x="6721925" y="1045295"/>
                  <a:pt x="6720055" y="1037816"/>
                  <a:pt x="6743429" y="1026596"/>
                </a:cubicBezTo>
                <a:cubicBezTo>
                  <a:pt x="6766803" y="1015376"/>
                  <a:pt x="6789243" y="991067"/>
                  <a:pt x="6810747" y="987327"/>
                </a:cubicBezTo>
                <a:cubicBezTo>
                  <a:pt x="6832251" y="983587"/>
                  <a:pt x="6867780" y="1009767"/>
                  <a:pt x="6872455" y="1004157"/>
                </a:cubicBezTo>
                <a:cubicBezTo>
                  <a:pt x="6877130" y="998547"/>
                  <a:pt x="6853756" y="980782"/>
                  <a:pt x="6838796" y="953668"/>
                </a:cubicBezTo>
                <a:cubicBezTo>
                  <a:pt x="6823836" y="926554"/>
                  <a:pt x="6786438" y="887285"/>
                  <a:pt x="6782698" y="841472"/>
                </a:cubicBezTo>
                <a:cubicBezTo>
                  <a:pt x="6778958" y="795659"/>
                  <a:pt x="6782698" y="728341"/>
                  <a:pt x="6816357" y="678788"/>
                </a:cubicBezTo>
                <a:cubicBezTo>
                  <a:pt x="6850016" y="629235"/>
                  <a:pt x="6938838" y="574071"/>
                  <a:pt x="6984651" y="544152"/>
                </a:cubicBezTo>
                <a:cubicBezTo>
                  <a:pt x="7030464" y="514233"/>
                  <a:pt x="7077213" y="523582"/>
                  <a:pt x="7091238" y="499273"/>
                </a:cubicBezTo>
                <a:cubicBezTo>
                  <a:pt x="7105263" y="474964"/>
                  <a:pt x="7083758" y="435696"/>
                  <a:pt x="7068799" y="398297"/>
                </a:cubicBezTo>
                <a:cubicBezTo>
                  <a:pt x="7053840" y="360898"/>
                  <a:pt x="7026725" y="316020"/>
                  <a:pt x="7001481" y="274881"/>
                </a:cubicBezTo>
                <a:cubicBezTo>
                  <a:pt x="6976237" y="233742"/>
                  <a:pt x="6923879" y="183254"/>
                  <a:pt x="6917334" y="151465"/>
                </a:cubicBezTo>
                <a:cubicBezTo>
                  <a:pt x="6910789" y="119676"/>
                  <a:pt x="6939773" y="97237"/>
                  <a:pt x="6962212" y="84147"/>
                </a:cubicBezTo>
                <a:cubicBezTo>
                  <a:pt x="6984651" y="71057"/>
                  <a:pt x="7037010" y="81342"/>
                  <a:pt x="7051969" y="72927"/>
                </a:cubicBezTo>
                <a:cubicBezTo>
                  <a:pt x="7066928" y="64512"/>
                  <a:pt x="7062254" y="44878"/>
                  <a:pt x="7051969" y="33659"/>
                </a:cubicBezTo>
                <a:cubicBezTo>
                  <a:pt x="7041684" y="22439"/>
                  <a:pt x="7002416" y="11220"/>
                  <a:pt x="6990261" y="5610"/>
                </a:cubicBezTo>
                <a:cubicBezTo>
                  <a:pt x="6978107" y="0"/>
                  <a:pt x="6978574" y="0"/>
                  <a:pt x="6979042" y="0"/>
                </a:cubicBezTo>
              </a:path>
            </a:pathLst>
          </a:custGeom>
          <a:noFill/>
          <a:ln w="63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rot="21322091">
            <a:off x="1771556" y="2350662"/>
            <a:ext cx="1058303" cy="276999"/>
          </a:xfrm>
          <a:prstGeom prst="rect">
            <a:avLst/>
          </a:prstGeom>
          <a:noFill/>
          <a:ln>
            <a:noFill/>
          </a:ln>
        </p:spPr>
        <p:txBody>
          <a:bodyPr wrap="none" rtlCol="0">
            <a:spAutoFit/>
          </a:bodyPr>
          <a:lstStyle/>
          <a:p>
            <a:r>
              <a:rPr lang="nb-NO" sz="1200" dirty="0" smtClean="0">
                <a:solidFill>
                  <a:srgbClr val="FFFF00"/>
                </a:solidFill>
              </a:rPr>
              <a:t>1797-eruption</a:t>
            </a:r>
            <a:endParaRPr lang="en-GB" sz="1200" dirty="0">
              <a:solidFill>
                <a:srgbClr val="FFFF00"/>
              </a:solidFill>
            </a:endParaRPr>
          </a:p>
        </p:txBody>
      </p:sp>
      <p:sp>
        <p:nvSpPr>
          <p:cNvPr id="8" name="TextBox 7"/>
          <p:cNvSpPr txBox="1"/>
          <p:nvPr/>
        </p:nvSpPr>
        <p:spPr>
          <a:xfrm rot="20951509">
            <a:off x="439897" y="2507299"/>
            <a:ext cx="1486304" cy="276999"/>
          </a:xfrm>
          <a:prstGeom prst="rect">
            <a:avLst/>
          </a:prstGeom>
          <a:noFill/>
          <a:ln>
            <a:noFill/>
          </a:ln>
        </p:spPr>
        <p:txBody>
          <a:bodyPr wrap="none" rtlCol="0">
            <a:spAutoFit/>
          </a:bodyPr>
          <a:lstStyle/>
          <a:p>
            <a:r>
              <a:rPr lang="nb-NO" sz="1200" dirty="0" err="1" smtClean="0">
                <a:solidFill>
                  <a:srgbClr val="FFFF00"/>
                </a:solidFill>
              </a:rPr>
              <a:t>Holuhraun</a:t>
            </a:r>
            <a:r>
              <a:rPr lang="nb-NO" sz="1200" dirty="0" smtClean="0">
                <a:solidFill>
                  <a:srgbClr val="FFFF00"/>
                </a:solidFill>
              </a:rPr>
              <a:t> </a:t>
            </a:r>
            <a:r>
              <a:rPr lang="nb-NO" sz="1200" dirty="0" err="1" smtClean="0">
                <a:solidFill>
                  <a:srgbClr val="FFFF00"/>
                </a:solidFill>
              </a:rPr>
              <a:t>flow</a:t>
            </a:r>
            <a:r>
              <a:rPr lang="nb-NO" sz="1200" dirty="0" smtClean="0">
                <a:solidFill>
                  <a:srgbClr val="FFFF00"/>
                </a:solidFill>
              </a:rPr>
              <a:t> </a:t>
            </a:r>
            <a:r>
              <a:rPr lang="nb-NO" sz="1200" dirty="0" err="1" smtClean="0">
                <a:solidFill>
                  <a:srgbClr val="FFFF00"/>
                </a:solidFill>
              </a:rPr>
              <a:t>field</a:t>
            </a:r>
            <a:endParaRPr lang="en-GB" sz="1200" dirty="0">
              <a:solidFill>
                <a:srgbClr val="FFFF00"/>
              </a:solidFill>
            </a:endParaRPr>
          </a:p>
        </p:txBody>
      </p:sp>
      <p:sp>
        <p:nvSpPr>
          <p:cNvPr id="9" name="TextBox 8"/>
          <p:cNvSpPr txBox="1"/>
          <p:nvPr/>
        </p:nvSpPr>
        <p:spPr>
          <a:xfrm>
            <a:off x="5148063" y="3789039"/>
            <a:ext cx="813043" cy="246221"/>
          </a:xfrm>
          <a:prstGeom prst="rect">
            <a:avLst/>
          </a:prstGeom>
          <a:noFill/>
        </p:spPr>
        <p:txBody>
          <a:bodyPr wrap="none" rtlCol="0">
            <a:spAutoFit/>
          </a:bodyPr>
          <a:lstStyle/>
          <a:p>
            <a:r>
              <a:rPr lang="nb-NO" sz="1000" dirty="0" err="1" smtClean="0">
                <a:solidFill>
                  <a:srgbClr val="FFFF00"/>
                </a:solidFill>
              </a:rPr>
              <a:t>Aug</a:t>
            </a:r>
            <a:r>
              <a:rPr lang="nb-NO" sz="1000" dirty="0" smtClean="0">
                <a:solidFill>
                  <a:srgbClr val="FFFF00"/>
                </a:solidFill>
              </a:rPr>
              <a:t> 29 lava</a:t>
            </a:r>
            <a:endParaRPr lang="en-GB" sz="1000" dirty="0">
              <a:solidFill>
                <a:srgbClr val="FFFF00"/>
              </a:solidFill>
            </a:endParaRPr>
          </a:p>
        </p:txBody>
      </p:sp>
    </p:spTree>
    <p:extLst>
      <p:ext uri="{BB962C8B-B14F-4D97-AF65-F5344CB8AC3E}">
        <p14:creationId xmlns:p14="http://schemas.microsoft.com/office/powerpoint/2010/main" val="21015007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pc\Dokumenter\Pictures\Icel-Bardarbunga-Aug-Sept14\Eruption-Aug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1524"/>
            <a:ext cx="9144000" cy="60864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446" y="31321"/>
            <a:ext cx="6095579" cy="646331"/>
          </a:xfrm>
          <a:prstGeom prst="rect">
            <a:avLst/>
          </a:prstGeom>
          <a:noFill/>
        </p:spPr>
        <p:txBody>
          <a:bodyPr wrap="none" rtlCol="0">
            <a:spAutoFit/>
          </a:bodyPr>
          <a:lstStyle/>
          <a:p>
            <a:r>
              <a:rPr lang="nb-NO" dirty="0" smtClean="0"/>
              <a:t>Start </a:t>
            </a:r>
            <a:r>
              <a:rPr lang="nb-NO" dirty="0" err="1" smtClean="0"/>
              <a:t>of</a:t>
            </a:r>
            <a:r>
              <a:rPr lang="nb-NO" dirty="0" smtClean="0"/>
              <a:t> </a:t>
            </a:r>
            <a:r>
              <a:rPr lang="nb-NO" dirty="0" err="1" smtClean="0"/>
              <a:t>the</a:t>
            </a:r>
            <a:r>
              <a:rPr lang="nb-NO" dirty="0" smtClean="0"/>
              <a:t> </a:t>
            </a:r>
            <a:r>
              <a:rPr lang="nb-NO" dirty="0" err="1" smtClean="0"/>
              <a:t>main</a:t>
            </a:r>
            <a:r>
              <a:rPr lang="nb-NO" dirty="0" smtClean="0"/>
              <a:t> </a:t>
            </a:r>
            <a:r>
              <a:rPr lang="nb-NO" dirty="0" err="1" smtClean="0"/>
              <a:t>Nornahraun</a:t>
            </a:r>
            <a:r>
              <a:rPr lang="nb-NO" dirty="0" smtClean="0"/>
              <a:t> </a:t>
            </a:r>
            <a:r>
              <a:rPr lang="nb-NO" dirty="0" err="1" smtClean="0"/>
              <a:t>eruption</a:t>
            </a:r>
            <a:r>
              <a:rPr lang="nb-NO" dirty="0" smtClean="0"/>
              <a:t>,  </a:t>
            </a:r>
            <a:r>
              <a:rPr lang="nb-NO" dirty="0" err="1" smtClean="0"/>
              <a:t>Aug</a:t>
            </a:r>
            <a:r>
              <a:rPr lang="nb-NO" dirty="0" smtClean="0"/>
              <a:t> 31</a:t>
            </a:r>
          </a:p>
          <a:p>
            <a:r>
              <a:rPr lang="en-GB" sz="1200" dirty="0">
                <a:solidFill>
                  <a:schemeClr val="accent6">
                    <a:lumMod val="50000"/>
                  </a:schemeClr>
                </a:solidFill>
              </a:rPr>
              <a:t>Photos from </a:t>
            </a:r>
            <a:r>
              <a:rPr lang="en-GB" sz="1200" dirty="0" smtClean="0">
                <a:solidFill>
                  <a:schemeClr val="accent6">
                    <a:lumMod val="50000"/>
                  </a:schemeClr>
                </a:solidFill>
              </a:rPr>
              <a:t>Institute of Earth Sciences, University of Iceland (</a:t>
            </a:r>
            <a:r>
              <a:rPr lang="en-GB" sz="1200" dirty="0" err="1" smtClean="0">
                <a:solidFill>
                  <a:schemeClr val="accent6">
                    <a:lumMod val="50000"/>
                  </a:schemeClr>
                </a:solidFill>
              </a:rPr>
              <a:t>Jarðvísindastofnun</a:t>
            </a:r>
            <a:r>
              <a:rPr lang="en-GB" sz="1200" dirty="0" smtClean="0">
                <a:solidFill>
                  <a:schemeClr val="accent6">
                    <a:lumMod val="50000"/>
                  </a:schemeClr>
                </a:solidFill>
              </a:rPr>
              <a:t>, </a:t>
            </a:r>
            <a:r>
              <a:rPr lang="en-GB" sz="1200" dirty="0" err="1" smtClean="0">
                <a:solidFill>
                  <a:schemeClr val="accent6">
                    <a:lumMod val="50000"/>
                  </a:schemeClr>
                </a:solidFill>
              </a:rPr>
              <a:t>Háskólans</a:t>
            </a:r>
            <a:r>
              <a:rPr lang="en-GB" sz="1200" dirty="0" smtClean="0">
                <a:solidFill>
                  <a:schemeClr val="accent6">
                    <a:lumMod val="50000"/>
                  </a:schemeClr>
                </a:solidFill>
              </a:rPr>
              <a:t>)</a:t>
            </a:r>
            <a:endParaRPr lang="en-GB" sz="1200" dirty="0">
              <a:solidFill>
                <a:schemeClr val="accent6">
                  <a:lumMod val="50000"/>
                </a:schemeClr>
              </a:solidFill>
            </a:endParaRPr>
          </a:p>
        </p:txBody>
      </p:sp>
    </p:spTree>
    <p:extLst>
      <p:ext uri="{BB962C8B-B14F-4D97-AF65-F5344CB8AC3E}">
        <p14:creationId xmlns:p14="http://schemas.microsoft.com/office/powerpoint/2010/main" val="2707693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pc\Dokumenter\Pictures\Icel-Bardarbunga-Aug-Sept14\Eruption-Aug3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1525"/>
            <a:ext cx="9144001" cy="6086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46" y="31321"/>
            <a:ext cx="6095579" cy="646331"/>
          </a:xfrm>
          <a:prstGeom prst="rect">
            <a:avLst/>
          </a:prstGeom>
          <a:noFill/>
        </p:spPr>
        <p:txBody>
          <a:bodyPr wrap="none" rtlCol="0">
            <a:spAutoFit/>
          </a:bodyPr>
          <a:lstStyle/>
          <a:p>
            <a:r>
              <a:rPr lang="nb-NO" dirty="0" smtClean="0"/>
              <a:t>Start </a:t>
            </a:r>
            <a:r>
              <a:rPr lang="nb-NO" dirty="0" err="1" smtClean="0"/>
              <a:t>of</a:t>
            </a:r>
            <a:r>
              <a:rPr lang="nb-NO" dirty="0" smtClean="0"/>
              <a:t> </a:t>
            </a:r>
            <a:r>
              <a:rPr lang="nb-NO" dirty="0" err="1" smtClean="0"/>
              <a:t>the</a:t>
            </a:r>
            <a:r>
              <a:rPr lang="nb-NO" dirty="0" smtClean="0"/>
              <a:t> </a:t>
            </a:r>
            <a:r>
              <a:rPr lang="nb-NO" dirty="0" err="1" smtClean="0"/>
              <a:t>main</a:t>
            </a:r>
            <a:r>
              <a:rPr lang="nb-NO" dirty="0" smtClean="0"/>
              <a:t> </a:t>
            </a:r>
            <a:r>
              <a:rPr lang="nb-NO" dirty="0" err="1" smtClean="0"/>
              <a:t>eruption</a:t>
            </a:r>
            <a:r>
              <a:rPr lang="nb-NO" dirty="0" smtClean="0"/>
              <a:t>, </a:t>
            </a:r>
            <a:r>
              <a:rPr lang="nb-NO" dirty="0" err="1" smtClean="0"/>
              <a:t>Nornahraun</a:t>
            </a:r>
            <a:r>
              <a:rPr lang="nb-NO" dirty="0" smtClean="0"/>
              <a:t>,  </a:t>
            </a:r>
            <a:r>
              <a:rPr lang="nb-NO" dirty="0" err="1" smtClean="0"/>
              <a:t>Aug</a:t>
            </a:r>
            <a:r>
              <a:rPr lang="nb-NO" dirty="0" smtClean="0"/>
              <a:t> 31</a:t>
            </a:r>
          </a:p>
          <a:p>
            <a:r>
              <a:rPr lang="en-GB" sz="1200" dirty="0">
                <a:solidFill>
                  <a:schemeClr val="accent6">
                    <a:lumMod val="50000"/>
                  </a:schemeClr>
                </a:solidFill>
              </a:rPr>
              <a:t>Photos from </a:t>
            </a:r>
            <a:r>
              <a:rPr lang="en-GB" sz="1200" dirty="0" smtClean="0">
                <a:solidFill>
                  <a:schemeClr val="accent6">
                    <a:lumMod val="50000"/>
                  </a:schemeClr>
                </a:solidFill>
              </a:rPr>
              <a:t>Institute of Earth Sciences, University of Iceland (</a:t>
            </a:r>
            <a:r>
              <a:rPr lang="en-GB" sz="1200" dirty="0" err="1" smtClean="0">
                <a:solidFill>
                  <a:schemeClr val="accent6">
                    <a:lumMod val="50000"/>
                  </a:schemeClr>
                </a:solidFill>
              </a:rPr>
              <a:t>Jarðvísindastofnun</a:t>
            </a:r>
            <a:r>
              <a:rPr lang="en-GB" sz="1200" dirty="0" smtClean="0">
                <a:solidFill>
                  <a:schemeClr val="accent6">
                    <a:lumMod val="50000"/>
                  </a:schemeClr>
                </a:solidFill>
              </a:rPr>
              <a:t>, </a:t>
            </a:r>
            <a:r>
              <a:rPr lang="en-GB" sz="1200" dirty="0" err="1" smtClean="0">
                <a:solidFill>
                  <a:schemeClr val="accent6">
                    <a:lumMod val="50000"/>
                  </a:schemeClr>
                </a:solidFill>
              </a:rPr>
              <a:t>Háskólans</a:t>
            </a:r>
            <a:r>
              <a:rPr lang="en-GB" sz="1200" dirty="0" smtClean="0">
                <a:solidFill>
                  <a:schemeClr val="accent6">
                    <a:lumMod val="50000"/>
                  </a:schemeClr>
                </a:solidFill>
              </a:rPr>
              <a:t>)</a:t>
            </a:r>
            <a:endParaRPr lang="en-GB" sz="1200" dirty="0">
              <a:solidFill>
                <a:schemeClr val="accent6">
                  <a:lumMod val="50000"/>
                </a:schemeClr>
              </a:solidFill>
            </a:endParaRPr>
          </a:p>
        </p:txBody>
      </p:sp>
    </p:spTree>
    <p:extLst>
      <p:ext uri="{BB962C8B-B14F-4D97-AF65-F5344CB8AC3E}">
        <p14:creationId xmlns:p14="http://schemas.microsoft.com/office/powerpoint/2010/main" val="30040816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thumb/b/bf/B%C3%A1r%C3%B0arbunga_Volcano%2C_September_4_2014_-_15145866372.jpg/1280px-B%C3%A1r%C3%B0arbunga_Volcano%2C_September_4_2014_-_151458663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 y="-1940"/>
            <a:ext cx="9140639" cy="61296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518" y="6312843"/>
            <a:ext cx="2823209" cy="461665"/>
          </a:xfrm>
          <a:prstGeom prst="rect">
            <a:avLst/>
          </a:prstGeom>
          <a:noFill/>
        </p:spPr>
        <p:txBody>
          <a:bodyPr wrap="none" rtlCol="0">
            <a:spAutoFit/>
          </a:bodyPr>
          <a:lstStyle/>
          <a:p>
            <a:r>
              <a:rPr lang="nb-NO" dirty="0" smtClean="0"/>
              <a:t>Peter </a:t>
            </a:r>
            <a:r>
              <a:rPr lang="nb-NO" dirty="0" err="1" smtClean="0"/>
              <a:t>Hartree</a:t>
            </a:r>
            <a:r>
              <a:rPr lang="nb-NO" dirty="0" smtClean="0"/>
              <a:t>, Sept. 4</a:t>
            </a:r>
            <a:endParaRPr lang="en-GB" dirty="0"/>
          </a:p>
        </p:txBody>
      </p:sp>
    </p:spTree>
    <p:extLst>
      <p:ext uri="{BB962C8B-B14F-4D97-AF65-F5344CB8AC3E}">
        <p14:creationId xmlns:p14="http://schemas.microsoft.com/office/powerpoint/2010/main" val="41056320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M:\pc\Dokumenter\Pictures\Bardarbunga-Nornahraun-Holuhraurn\PeterHartree-images\P-Hartree-norm-fiss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6" y="785176"/>
            <a:ext cx="9119968" cy="46613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518" y="6312843"/>
            <a:ext cx="2823209" cy="461665"/>
          </a:xfrm>
          <a:prstGeom prst="rect">
            <a:avLst/>
          </a:prstGeom>
          <a:noFill/>
        </p:spPr>
        <p:txBody>
          <a:bodyPr wrap="none" rtlCol="0">
            <a:spAutoFit/>
          </a:bodyPr>
          <a:lstStyle/>
          <a:p>
            <a:r>
              <a:rPr lang="nb-NO" dirty="0" smtClean="0"/>
              <a:t>Peter </a:t>
            </a:r>
            <a:r>
              <a:rPr lang="nb-NO" dirty="0" err="1" smtClean="0"/>
              <a:t>Hartree</a:t>
            </a:r>
            <a:r>
              <a:rPr lang="nb-NO" dirty="0" smtClean="0"/>
              <a:t>, Sept. 4</a:t>
            </a:r>
            <a:endParaRPr lang="en-GB" dirty="0"/>
          </a:p>
        </p:txBody>
      </p:sp>
    </p:spTree>
    <p:extLst>
      <p:ext uri="{BB962C8B-B14F-4D97-AF65-F5344CB8AC3E}">
        <p14:creationId xmlns:p14="http://schemas.microsoft.com/office/powerpoint/2010/main" val="23638105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upload.wikimedia.org/wikipedia/commons/thumb/2/24/B%C3%A1r%C3%B0arbunga_Volcano%2C_September_4_2014_-_15145875322.jpg/1280px-B%C3%A1r%C3%B0arbunga_Volcano%2C_September_4_2014_-_151458753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37746" cy="6127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19" y="6309320"/>
            <a:ext cx="2823209" cy="461665"/>
          </a:xfrm>
          <a:prstGeom prst="rect">
            <a:avLst/>
          </a:prstGeom>
          <a:noFill/>
        </p:spPr>
        <p:txBody>
          <a:bodyPr wrap="none" rtlCol="0">
            <a:spAutoFit/>
          </a:bodyPr>
          <a:lstStyle/>
          <a:p>
            <a:r>
              <a:rPr lang="nb-NO" dirty="0" smtClean="0"/>
              <a:t>Peter </a:t>
            </a:r>
            <a:r>
              <a:rPr lang="nb-NO" dirty="0" err="1" smtClean="0"/>
              <a:t>Hartree</a:t>
            </a:r>
            <a:r>
              <a:rPr lang="nb-NO" dirty="0" smtClean="0"/>
              <a:t>, Sept. 4</a:t>
            </a:r>
            <a:endParaRPr lang="en-GB" dirty="0"/>
          </a:p>
        </p:txBody>
      </p:sp>
    </p:spTree>
    <p:extLst>
      <p:ext uri="{BB962C8B-B14F-4D97-AF65-F5344CB8AC3E}">
        <p14:creationId xmlns:p14="http://schemas.microsoft.com/office/powerpoint/2010/main" val="33149760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pc\Dokumenter\Pictures\Icel-Bardarbunga-Aug-Sept14\Holohr-new-fiss-Sept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9137"/>
            <a:ext cx="9144000" cy="61188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447" y="31321"/>
            <a:ext cx="9110504" cy="677108"/>
          </a:xfrm>
          <a:prstGeom prst="rect">
            <a:avLst/>
          </a:prstGeom>
          <a:noFill/>
        </p:spPr>
        <p:txBody>
          <a:bodyPr wrap="square" rtlCol="0">
            <a:spAutoFit/>
          </a:bodyPr>
          <a:lstStyle/>
          <a:p>
            <a:r>
              <a:rPr lang="nb-NO" sz="1400" dirty="0" smtClean="0"/>
              <a:t>Small </a:t>
            </a:r>
            <a:r>
              <a:rPr lang="nb-NO" sz="1400" dirty="0" err="1" smtClean="0"/>
              <a:t>satellite</a:t>
            </a:r>
            <a:r>
              <a:rPr lang="nb-NO" sz="1400" dirty="0" smtClean="0"/>
              <a:t> </a:t>
            </a:r>
            <a:r>
              <a:rPr lang="nb-NO" sz="1400" dirty="0" err="1" smtClean="0"/>
              <a:t>fissure</a:t>
            </a:r>
            <a:r>
              <a:rPr lang="nb-NO" sz="1400" dirty="0" smtClean="0"/>
              <a:t> </a:t>
            </a:r>
            <a:r>
              <a:rPr lang="nb-NO" sz="1400" dirty="0" err="1" smtClean="0"/>
              <a:t>eruption</a:t>
            </a:r>
            <a:r>
              <a:rPr lang="nb-NO" sz="1400" dirty="0"/>
              <a:t> </a:t>
            </a:r>
            <a:r>
              <a:rPr lang="nb-NO" sz="1400" dirty="0" err="1"/>
              <a:t>closer</a:t>
            </a:r>
            <a:r>
              <a:rPr lang="nb-NO" sz="1400" dirty="0"/>
              <a:t> to </a:t>
            </a:r>
            <a:r>
              <a:rPr lang="nb-NO" sz="1400" dirty="0" err="1" smtClean="0"/>
              <a:t>Dyngjujökull</a:t>
            </a:r>
            <a:r>
              <a:rPr lang="nb-NO" sz="1400" dirty="0" smtClean="0"/>
              <a:t> (</a:t>
            </a:r>
            <a:r>
              <a:rPr lang="en-GB" sz="1400" dirty="0" err="1" smtClean="0"/>
              <a:t>Nyja</a:t>
            </a:r>
            <a:r>
              <a:rPr lang="en-GB" sz="1400" dirty="0" smtClean="0"/>
              <a:t> </a:t>
            </a:r>
            <a:r>
              <a:rPr lang="en-GB" sz="1400" dirty="0" err="1" smtClean="0"/>
              <a:t>gossprungan</a:t>
            </a:r>
            <a:r>
              <a:rPr lang="en-GB" sz="1400" dirty="0" smtClean="0"/>
              <a:t>)</a:t>
            </a:r>
            <a:r>
              <a:rPr lang="nb-NO" sz="1400" dirty="0" smtClean="0"/>
              <a:t>, </a:t>
            </a:r>
            <a:r>
              <a:rPr lang="nb-NO" sz="1400" dirty="0" smtClean="0"/>
              <a:t>Sept. </a:t>
            </a:r>
            <a:r>
              <a:rPr lang="nb-NO" sz="1400" dirty="0" smtClean="0"/>
              <a:t>5</a:t>
            </a:r>
            <a:endParaRPr lang="nb-NO" sz="1200" dirty="0"/>
          </a:p>
          <a:p>
            <a:r>
              <a:rPr lang="nb-NO" sz="1200" dirty="0" err="1" smtClean="0"/>
              <a:t>View</a:t>
            </a:r>
            <a:r>
              <a:rPr lang="nb-NO" sz="1200" dirty="0" smtClean="0"/>
              <a:t> </a:t>
            </a:r>
            <a:r>
              <a:rPr lang="nb-NO" sz="1200" dirty="0" err="1" smtClean="0"/>
              <a:t>towards</a:t>
            </a:r>
            <a:r>
              <a:rPr lang="nb-NO" sz="1200" dirty="0" smtClean="0"/>
              <a:t> </a:t>
            </a:r>
            <a:r>
              <a:rPr lang="nb-NO" sz="1200" dirty="0" err="1" smtClean="0"/>
              <a:t>south</a:t>
            </a:r>
            <a:r>
              <a:rPr lang="nb-NO" sz="1200" dirty="0" smtClean="0"/>
              <a:t>, </a:t>
            </a:r>
            <a:r>
              <a:rPr lang="nb-NO" sz="1200" dirty="0" err="1" smtClean="0"/>
              <a:t>new</a:t>
            </a:r>
            <a:r>
              <a:rPr lang="nb-NO" sz="1200" dirty="0" smtClean="0"/>
              <a:t> </a:t>
            </a:r>
            <a:r>
              <a:rPr lang="nb-NO" sz="1200" dirty="0" err="1" smtClean="0"/>
              <a:t>fissure</a:t>
            </a:r>
            <a:r>
              <a:rPr lang="nb-NO" sz="1200" dirty="0" smtClean="0"/>
              <a:t> in </a:t>
            </a:r>
            <a:r>
              <a:rPr lang="nb-NO" sz="1200" dirty="0" err="1" smtClean="0"/>
              <a:t>the</a:t>
            </a:r>
            <a:r>
              <a:rPr lang="nb-NO" sz="1200" dirty="0" smtClean="0"/>
              <a:t> </a:t>
            </a:r>
            <a:r>
              <a:rPr lang="nb-NO" sz="1200" dirty="0" err="1" smtClean="0"/>
              <a:t>foreground</a:t>
            </a:r>
            <a:r>
              <a:rPr lang="nb-NO" sz="1200" dirty="0" smtClean="0"/>
              <a:t>, older </a:t>
            </a:r>
            <a:r>
              <a:rPr lang="nb-NO" sz="1200" dirty="0" err="1" smtClean="0"/>
              <a:t>eruption</a:t>
            </a:r>
            <a:r>
              <a:rPr lang="nb-NO" sz="1200" dirty="0" smtClean="0"/>
              <a:t> </a:t>
            </a:r>
            <a:r>
              <a:rPr lang="nb-NO" sz="1200" dirty="0" err="1" smtClean="0"/>
              <a:t>site</a:t>
            </a:r>
            <a:r>
              <a:rPr lang="nb-NO" sz="1200" dirty="0" smtClean="0"/>
              <a:t> </a:t>
            </a:r>
            <a:r>
              <a:rPr lang="nb-NO" sz="1200" dirty="0" err="1" smtClean="0"/>
              <a:t>further</a:t>
            </a:r>
            <a:r>
              <a:rPr lang="nb-NO" sz="1200" dirty="0" smtClean="0"/>
              <a:t> </a:t>
            </a:r>
            <a:r>
              <a:rPr lang="nb-NO" sz="1200" dirty="0" err="1" smtClean="0"/>
              <a:t>north</a:t>
            </a:r>
            <a:r>
              <a:rPr lang="nb-NO" sz="1200" dirty="0" smtClean="0"/>
              <a:t>  -  Askja </a:t>
            </a:r>
            <a:r>
              <a:rPr lang="nb-NO" sz="1200" dirty="0" err="1" smtClean="0"/>
              <a:t>central</a:t>
            </a:r>
            <a:r>
              <a:rPr lang="nb-NO" sz="1200" dirty="0" smtClean="0"/>
              <a:t> </a:t>
            </a:r>
            <a:r>
              <a:rPr lang="nb-NO" sz="1200" dirty="0" err="1" smtClean="0"/>
              <a:t>volcano</a:t>
            </a:r>
            <a:r>
              <a:rPr lang="nb-NO" sz="1200" dirty="0" smtClean="0"/>
              <a:t> </a:t>
            </a:r>
            <a:r>
              <a:rPr lang="nb-NO" sz="1200" dirty="0"/>
              <a:t>(</a:t>
            </a:r>
            <a:r>
              <a:rPr lang="nb-NO" sz="1200" dirty="0" smtClean="0"/>
              <a:t>Dyngjufjöll) in </a:t>
            </a:r>
            <a:r>
              <a:rPr lang="nb-NO" sz="1200" dirty="0" err="1" smtClean="0"/>
              <a:t>the</a:t>
            </a:r>
            <a:r>
              <a:rPr lang="nb-NO" sz="1200" dirty="0"/>
              <a:t> </a:t>
            </a:r>
            <a:r>
              <a:rPr lang="nb-NO" sz="1200" dirty="0" err="1" smtClean="0"/>
              <a:t>background</a:t>
            </a:r>
            <a:r>
              <a:rPr lang="nb-NO" sz="1200" dirty="0" smtClean="0"/>
              <a:t>                     </a:t>
            </a:r>
            <a:r>
              <a:rPr lang="en-GB" sz="1100" dirty="0" smtClean="0">
                <a:solidFill>
                  <a:schemeClr val="accent6">
                    <a:lumMod val="50000"/>
                  </a:schemeClr>
                </a:solidFill>
              </a:rPr>
              <a:t>Photo</a:t>
            </a:r>
            <a:r>
              <a:rPr lang="en-GB" sz="1100" dirty="0">
                <a:solidFill>
                  <a:schemeClr val="accent6">
                    <a:lumMod val="50000"/>
                  </a:schemeClr>
                </a:solidFill>
              </a:rPr>
              <a:t>: </a:t>
            </a:r>
            <a:r>
              <a:rPr lang="en-GB" sz="1100" dirty="0" err="1">
                <a:solidFill>
                  <a:schemeClr val="accent6">
                    <a:lumMod val="50000"/>
                  </a:schemeClr>
                </a:solidFill>
              </a:rPr>
              <a:t>Þóra</a:t>
            </a:r>
            <a:r>
              <a:rPr lang="en-GB" sz="1100" dirty="0">
                <a:solidFill>
                  <a:schemeClr val="accent6">
                    <a:lumMod val="50000"/>
                  </a:schemeClr>
                </a:solidFill>
              </a:rPr>
              <a:t> </a:t>
            </a:r>
            <a:r>
              <a:rPr lang="en-GB" sz="1100" dirty="0" err="1" smtClean="0">
                <a:solidFill>
                  <a:schemeClr val="accent6">
                    <a:lumMod val="50000"/>
                  </a:schemeClr>
                </a:solidFill>
              </a:rPr>
              <a:t>Árnadóttir</a:t>
            </a:r>
            <a:r>
              <a:rPr lang="en-GB" sz="1100" dirty="0" smtClean="0">
                <a:solidFill>
                  <a:schemeClr val="accent6">
                    <a:lumMod val="50000"/>
                  </a:schemeClr>
                </a:solidFill>
              </a:rPr>
              <a:t>, Institute of Earth Sciences, University of Iceland (</a:t>
            </a:r>
            <a:r>
              <a:rPr lang="en-GB" sz="1100" dirty="0" err="1" smtClean="0">
                <a:solidFill>
                  <a:schemeClr val="accent6">
                    <a:lumMod val="50000"/>
                  </a:schemeClr>
                </a:solidFill>
              </a:rPr>
              <a:t>Jarðvísindastofnun</a:t>
            </a:r>
            <a:r>
              <a:rPr lang="en-GB" sz="1100" dirty="0" smtClean="0">
                <a:solidFill>
                  <a:schemeClr val="accent6">
                    <a:lumMod val="50000"/>
                  </a:schemeClr>
                </a:solidFill>
              </a:rPr>
              <a:t>, </a:t>
            </a:r>
            <a:r>
              <a:rPr lang="en-GB" sz="1100" dirty="0" err="1" smtClean="0">
                <a:solidFill>
                  <a:schemeClr val="accent6">
                    <a:lumMod val="50000"/>
                  </a:schemeClr>
                </a:solidFill>
              </a:rPr>
              <a:t>Háskólans</a:t>
            </a:r>
            <a:r>
              <a:rPr lang="en-GB" sz="1100" dirty="0" smtClean="0">
                <a:solidFill>
                  <a:schemeClr val="accent6">
                    <a:lumMod val="50000"/>
                  </a:schemeClr>
                </a:solidFill>
              </a:rPr>
              <a:t>)</a:t>
            </a:r>
            <a:endParaRPr lang="en-GB" sz="1100" dirty="0">
              <a:solidFill>
                <a:schemeClr val="accent6">
                  <a:lumMod val="50000"/>
                </a:schemeClr>
              </a:solidFill>
            </a:endParaRPr>
          </a:p>
        </p:txBody>
      </p:sp>
    </p:spTree>
    <p:extLst>
      <p:ext uri="{BB962C8B-B14F-4D97-AF65-F5344CB8AC3E}">
        <p14:creationId xmlns:p14="http://schemas.microsoft.com/office/powerpoint/2010/main" val="18238545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pc\Dokumenter\Pictures\Icel-Bardarbunga-Aug-Sept14\Holohr-old-fiss-Sept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9138"/>
            <a:ext cx="9144000" cy="61188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504" y="116632"/>
            <a:ext cx="8213664" cy="477054"/>
          </a:xfrm>
          <a:prstGeom prst="rect">
            <a:avLst/>
          </a:prstGeom>
          <a:noFill/>
        </p:spPr>
        <p:txBody>
          <a:bodyPr wrap="square" rtlCol="0">
            <a:spAutoFit/>
          </a:bodyPr>
          <a:lstStyle/>
          <a:p>
            <a:r>
              <a:rPr lang="nb-NO" sz="1400" dirty="0" smtClean="0"/>
              <a:t>New </a:t>
            </a:r>
            <a:r>
              <a:rPr lang="nb-NO" sz="1400" dirty="0" err="1" smtClean="0"/>
              <a:t>eruption</a:t>
            </a:r>
            <a:r>
              <a:rPr lang="nb-NO" sz="1400" dirty="0" smtClean="0"/>
              <a:t> </a:t>
            </a:r>
            <a:r>
              <a:rPr lang="nb-NO" sz="1400" dirty="0" err="1" smtClean="0"/>
              <a:t>fissure</a:t>
            </a:r>
            <a:r>
              <a:rPr lang="nb-NO" sz="1400" dirty="0"/>
              <a:t> (</a:t>
            </a:r>
            <a:r>
              <a:rPr lang="en-GB" sz="1400" dirty="0" err="1"/>
              <a:t>Nyja</a:t>
            </a:r>
            <a:r>
              <a:rPr lang="en-GB" sz="1400" dirty="0"/>
              <a:t> </a:t>
            </a:r>
            <a:r>
              <a:rPr lang="en-GB" sz="1400" dirty="0" err="1"/>
              <a:t>gossprungan</a:t>
            </a:r>
            <a:r>
              <a:rPr lang="en-GB" sz="1400" dirty="0"/>
              <a:t>)</a:t>
            </a:r>
            <a:r>
              <a:rPr lang="nb-NO" sz="1400" dirty="0" smtClean="0"/>
              <a:t>, Sept</a:t>
            </a:r>
            <a:r>
              <a:rPr lang="nb-NO" sz="1400" dirty="0" smtClean="0"/>
              <a:t>. 5</a:t>
            </a:r>
            <a:endParaRPr lang="nb-NO" sz="1400" dirty="0"/>
          </a:p>
          <a:p>
            <a:r>
              <a:rPr lang="en-GB" sz="1100" dirty="0" smtClean="0">
                <a:solidFill>
                  <a:schemeClr val="accent6">
                    <a:lumMod val="50000"/>
                  </a:schemeClr>
                </a:solidFill>
              </a:rPr>
              <a:t>Photo</a:t>
            </a:r>
            <a:r>
              <a:rPr lang="en-GB" sz="1100" dirty="0">
                <a:solidFill>
                  <a:schemeClr val="accent6">
                    <a:lumMod val="50000"/>
                  </a:schemeClr>
                </a:solidFill>
              </a:rPr>
              <a:t>: </a:t>
            </a:r>
            <a:r>
              <a:rPr lang="en-GB" sz="1100" dirty="0" err="1">
                <a:solidFill>
                  <a:schemeClr val="accent6">
                    <a:lumMod val="50000"/>
                  </a:schemeClr>
                </a:solidFill>
              </a:rPr>
              <a:t>Þóra</a:t>
            </a:r>
            <a:r>
              <a:rPr lang="en-GB" sz="1100" dirty="0">
                <a:solidFill>
                  <a:schemeClr val="accent6">
                    <a:lumMod val="50000"/>
                  </a:schemeClr>
                </a:solidFill>
              </a:rPr>
              <a:t> </a:t>
            </a:r>
            <a:r>
              <a:rPr lang="en-GB" sz="1100" dirty="0" err="1" smtClean="0">
                <a:solidFill>
                  <a:schemeClr val="accent6">
                    <a:lumMod val="50000"/>
                  </a:schemeClr>
                </a:solidFill>
              </a:rPr>
              <a:t>Árnadóttir</a:t>
            </a:r>
            <a:r>
              <a:rPr lang="en-GB" sz="1100" dirty="0" smtClean="0">
                <a:solidFill>
                  <a:schemeClr val="accent6">
                    <a:lumMod val="50000"/>
                  </a:schemeClr>
                </a:solidFill>
              </a:rPr>
              <a:t>, Institute of Earth Sciences, University of Iceland (</a:t>
            </a:r>
            <a:r>
              <a:rPr lang="en-GB" sz="1100" dirty="0" err="1" smtClean="0">
                <a:solidFill>
                  <a:schemeClr val="accent6">
                    <a:lumMod val="50000"/>
                  </a:schemeClr>
                </a:solidFill>
              </a:rPr>
              <a:t>Jarðvísindastofnun</a:t>
            </a:r>
            <a:r>
              <a:rPr lang="en-GB" sz="1100" dirty="0" smtClean="0">
                <a:solidFill>
                  <a:schemeClr val="accent6">
                    <a:lumMod val="50000"/>
                  </a:schemeClr>
                </a:solidFill>
              </a:rPr>
              <a:t>, </a:t>
            </a:r>
            <a:r>
              <a:rPr lang="en-GB" sz="1100" dirty="0" err="1" smtClean="0">
                <a:solidFill>
                  <a:schemeClr val="accent6">
                    <a:lumMod val="50000"/>
                  </a:schemeClr>
                </a:solidFill>
              </a:rPr>
              <a:t>Háskólans</a:t>
            </a:r>
            <a:r>
              <a:rPr lang="en-GB" sz="1100" dirty="0" smtClean="0">
                <a:solidFill>
                  <a:schemeClr val="accent6">
                    <a:lumMod val="50000"/>
                  </a:schemeClr>
                </a:solidFill>
              </a:rPr>
              <a:t>)</a:t>
            </a:r>
            <a:endParaRPr lang="en-GB" sz="1100" dirty="0">
              <a:solidFill>
                <a:schemeClr val="accent6">
                  <a:lumMod val="50000"/>
                </a:schemeClr>
              </a:solidFill>
            </a:endParaRPr>
          </a:p>
        </p:txBody>
      </p:sp>
    </p:spTree>
    <p:extLst>
      <p:ext uri="{BB962C8B-B14F-4D97-AF65-F5344CB8AC3E}">
        <p14:creationId xmlns:p14="http://schemas.microsoft.com/office/powerpoint/2010/main" val="33180789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content-a.xx.fbcdn.net/hphotos-xpf1/v/t1.0-9/1610805_10100644298988392_1709414228603699220_n.jpg?oh=fdf40455519d7d697beb44b501e4785a&amp;oe=54CBB0B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1999"/>
            <a:ext cx="9144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47" y="116632"/>
            <a:ext cx="5493657" cy="477054"/>
          </a:xfrm>
          <a:prstGeom prst="rect">
            <a:avLst/>
          </a:prstGeom>
          <a:noFill/>
        </p:spPr>
        <p:txBody>
          <a:bodyPr wrap="square" rtlCol="0">
            <a:spAutoFit/>
          </a:bodyPr>
          <a:lstStyle/>
          <a:p>
            <a:r>
              <a:rPr lang="nb-NO" sz="1400" dirty="0" smtClean="0"/>
              <a:t>Sept. 10: </a:t>
            </a:r>
            <a:r>
              <a:rPr lang="en-GB" sz="1400" dirty="0" err="1"/>
              <a:t>Suðri</a:t>
            </a:r>
            <a:r>
              <a:rPr lang="en-GB" sz="1400" dirty="0"/>
              <a:t> </a:t>
            </a:r>
            <a:r>
              <a:rPr lang="en-GB" sz="1400" dirty="0" smtClean="0"/>
              <a:t>crater with </a:t>
            </a:r>
            <a:r>
              <a:rPr lang="en-GB" sz="1400" dirty="0" smtClean="0"/>
              <a:t>its lava, flowing </a:t>
            </a:r>
            <a:r>
              <a:rPr lang="en-GB" sz="1400" dirty="0" err="1" smtClean="0"/>
              <a:t>soutwards</a:t>
            </a:r>
            <a:r>
              <a:rPr lang="en-GB" sz="1400" dirty="0" smtClean="0"/>
              <a:t> </a:t>
            </a:r>
            <a:endParaRPr lang="en-GB" sz="1400" dirty="0" smtClean="0"/>
          </a:p>
          <a:p>
            <a:r>
              <a:rPr lang="en-GB" sz="1100" dirty="0" smtClean="0">
                <a:solidFill>
                  <a:schemeClr val="accent6">
                    <a:lumMod val="50000"/>
                  </a:schemeClr>
                </a:solidFill>
              </a:rPr>
              <a:t>Photo</a:t>
            </a:r>
            <a:r>
              <a:rPr lang="en-GB" sz="1100" dirty="0">
                <a:solidFill>
                  <a:schemeClr val="accent6">
                    <a:lumMod val="50000"/>
                  </a:schemeClr>
                </a:solidFill>
              </a:rPr>
              <a:t>: </a:t>
            </a:r>
            <a:r>
              <a:rPr lang="en-GB" sz="1100" dirty="0" smtClean="0">
                <a:solidFill>
                  <a:schemeClr val="accent6">
                    <a:lumMod val="50000"/>
                  </a:schemeClr>
                </a:solidFill>
              </a:rPr>
              <a:t>Morgan Jones, Centre for Earth Evolution and Dynamics, University of Oslo</a:t>
            </a:r>
            <a:endParaRPr lang="en-GB" sz="1100" dirty="0">
              <a:solidFill>
                <a:schemeClr val="accent6">
                  <a:lumMod val="50000"/>
                </a:schemeClr>
              </a:solidFill>
            </a:endParaRPr>
          </a:p>
        </p:txBody>
      </p:sp>
    </p:spTree>
    <p:extLst>
      <p:ext uri="{BB962C8B-B14F-4D97-AF65-F5344CB8AC3E}">
        <p14:creationId xmlns:p14="http://schemas.microsoft.com/office/powerpoint/2010/main" val="2613281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 y="254"/>
            <a:ext cx="91548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2220573">
            <a:off x="1901021" y="4757746"/>
            <a:ext cx="671979" cy="246221"/>
          </a:xfrm>
          <a:prstGeom prst="rect">
            <a:avLst/>
          </a:prstGeom>
          <a:noFill/>
        </p:spPr>
        <p:txBody>
          <a:bodyPr wrap="none" rtlCol="0">
            <a:spAutoFit/>
          </a:bodyPr>
          <a:lstStyle/>
          <a:p>
            <a:r>
              <a:rPr lang="nb-NO" sz="1000" dirty="0" smtClean="0"/>
              <a:t>Gibbs FZ</a:t>
            </a:r>
            <a:endParaRPr lang="en-GB" sz="1000" dirty="0"/>
          </a:p>
        </p:txBody>
      </p:sp>
      <p:sp>
        <p:nvSpPr>
          <p:cNvPr id="4" name="TextBox 3"/>
          <p:cNvSpPr txBox="1"/>
          <p:nvPr/>
        </p:nvSpPr>
        <p:spPr>
          <a:xfrm rot="2830009">
            <a:off x="4506270" y="3261291"/>
            <a:ext cx="529312" cy="246221"/>
          </a:xfrm>
          <a:prstGeom prst="rect">
            <a:avLst/>
          </a:prstGeom>
          <a:noFill/>
        </p:spPr>
        <p:txBody>
          <a:bodyPr wrap="none" rtlCol="0">
            <a:spAutoFit/>
          </a:bodyPr>
          <a:lstStyle/>
          <a:p>
            <a:r>
              <a:rPr lang="nb-NO" sz="1000" dirty="0" smtClean="0"/>
              <a:t>JM FZ</a:t>
            </a:r>
            <a:endParaRPr lang="en-GB" sz="1000" dirty="0"/>
          </a:p>
        </p:txBody>
      </p:sp>
      <p:cxnSp>
        <p:nvCxnSpPr>
          <p:cNvPr id="7" name="Straight Arrow Connector 6"/>
          <p:cNvCxnSpPr/>
          <p:nvPr/>
        </p:nvCxnSpPr>
        <p:spPr>
          <a:xfrm flipV="1">
            <a:off x="2340591" y="3106621"/>
            <a:ext cx="1943377" cy="1704215"/>
          </a:xfrm>
          <a:prstGeom prst="straightConnector1">
            <a:avLst/>
          </a:prstGeom>
          <a:ln w="63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9129187">
            <a:off x="2258129" y="3626497"/>
            <a:ext cx="2053767" cy="261610"/>
          </a:xfrm>
          <a:prstGeom prst="rect">
            <a:avLst/>
          </a:prstGeom>
          <a:noFill/>
        </p:spPr>
        <p:txBody>
          <a:bodyPr wrap="none" rtlCol="0">
            <a:spAutoFit/>
          </a:bodyPr>
          <a:lstStyle/>
          <a:p>
            <a:r>
              <a:rPr lang="nb-NO" sz="1100" dirty="0" err="1" smtClean="0">
                <a:solidFill>
                  <a:srgbClr val="FF0000"/>
                </a:solidFill>
              </a:rPr>
              <a:t>Exceptionally</a:t>
            </a:r>
            <a:r>
              <a:rPr lang="nb-NO" sz="1100" dirty="0" smtClean="0">
                <a:solidFill>
                  <a:srgbClr val="FF0000"/>
                </a:solidFill>
              </a:rPr>
              <a:t> </a:t>
            </a:r>
            <a:r>
              <a:rPr lang="nb-NO" sz="1100" dirty="0" err="1" smtClean="0">
                <a:solidFill>
                  <a:srgbClr val="FF0000"/>
                </a:solidFill>
              </a:rPr>
              <a:t>thick</a:t>
            </a:r>
            <a:r>
              <a:rPr lang="nb-NO" sz="1100" dirty="0" smtClean="0">
                <a:solidFill>
                  <a:srgbClr val="FF0000"/>
                </a:solidFill>
              </a:rPr>
              <a:t> </a:t>
            </a:r>
            <a:r>
              <a:rPr lang="nb-NO" sz="1100" dirty="0" err="1" smtClean="0">
                <a:solidFill>
                  <a:srgbClr val="FF0000"/>
                </a:solidFill>
              </a:rPr>
              <a:t>oceanic</a:t>
            </a:r>
            <a:r>
              <a:rPr lang="nb-NO" sz="1100" dirty="0" smtClean="0">
                <a:solidFill>
                  <a:srgbClr val="FF0000"/>
                </a:solidFill>
              </a:rPr>
              <a:t> </a:t>
            </a:r>
            <a:r>
              <a:rPr lang="nb-NO" sz="1100" dirty="0" err="1" smtClean="0">
                <a:solidFill>
                  <a:srgbClr val="FF0000"/>
                </a:solidFill>
              </a:rPr>
              <a:t>crust</a:t>
            </a:r>
            <a:endParaRPr lang="en-GB" sz="1100" dirty="0">
              <a:solidFill>
                <a:srgbClr val="FF0000"/>
              </a:solidFill>
            </a:endParaRPr>
          </a:p>
        </p:txBody>
      </p:sp>
      <p:sp>
        <p:nvSpPr>
          <p:cNvPr id="3" name="TextBox 2"/>
          <p:cNvSpPr txBox="1"/>
          <p:nvPr/>
        </p:nvSpPr>
        <p:spPr>
          <a:xfrm>
            <a:off x="5004048" y="4088806"/>
            <a:ext cx="4032642" cy="1631216"/>
          </a:xfrm>
          <a:prstGeom prst="rect">
            <a:avLst/>
          </a:prstGeom>
          <a:solidFill>
            <a:srgbClr val="CCECFF"/>
          </a:solidFill>
          <a:ln>
            <a:solidFill>
              <a:srgbClr val="000000"/>
            </a:solidFill>
          </a:ln>
        </p:spPr>
        <p:txBody>
          <a:bodyPr wrap="none" rtlCol="0">
            <a:spAutoFit/>
          </a:bodyPr>
          <a:lstStyle/>
          <a:p>
            <a:r>
              <a:rPr lang="nb-NO" sz="1400" dirty="0" smtClean="0">
                <a:solidFill>
                  <a:srgbClr val="000000"/>
                </a:solidFill>
              </a:rPr>
              <a:t>Melting </a:t>
            </a:r>
            <a:r>
              <a:rPr lang="nb-NO" sz="1400" dirty="0" smtClean="0">
                <a:solidFill>
                  <a:srgbClr val="000000"/>
                </a:solidFill>
              </a:rPr>
              <a:t>and  </a:t>
            </a:r>
            <a:r>
              <a:rPr lang="nb-NO" sz="1400" dirty="0" err="1" smtClean="0">
                <a:solidFill>
                  <a:srgbClr val="000000"/>
                </a:solidFill>
              </a:rPr>
              <a:t>volcanic</a:t>
            </a:r>
            <a:r>
              <a:rPr lang="nb-NO" sz="1400" dirty="0" smtClean="0">
                <a:solidFill>
                  <a:srgbClr val="000000"/>
                </a:solidFill>
              </a:rPr>
              <a:t> </a:t>
            </a:r>
            <a:r>
              <a:rPr lang="nb-NO" sz="1400" dirty="0" err="1" smtClean="0">
                <a:solidFill>
                  <a:srgbClr val="000000"/>
                </a:solidFill>
              </a:rPr>
              <a:t>productivity</a:t>
            </a:r>
            <a:r>
              <a:rPr lang="nb-NO" sz="1400" dirty="0" smtClean="0">
                <a:solidFill>
                  <a:srgbClr val="000000"/>
                </a:solidFill>
              </a:rPr>
              <a:t> </a:t>
            </a:r>
            <a:r>
              <a:rPr lang="nb-NO" sz="1400" dirty="0" smtClean="0">
                <a:solidFill>
                  <a:srgbClr val="000000"/>
                </a:solidFill>
              </a:rPr>
              <a:t>is </a:t>
            </a:r>
            <a:r>
              <a:rPr lang="nb-NO" sz="1400" dirty="0" err="1" smtClean="0">
                <a:solidFill>
                  <a:srgbClr val="000000"/>
                </a:solidFill>
              </a:rPr>
              <a:t>modulated</a:t>
            </a:r>
            <a:r>
              <a:rPr lang="nb-NO" sz="1400" dirty="0" smtClean="0">
                <a:solidFill>
                  <a:srgbClr val="000000"/>
                </a:solidFill>
              </a:rPr>
              <a:t> by:</a:t>
            </a:r>
          </a:p>
          <a:p>
            <a:r>
              <a:rPr lang="nb-NO" sz="600" dirty="0" smtClean="0"/>
              <a:t> </a:t>
            </a:r>
            <a:endParaRPr lang="nb-NO" sz="600" dirty="0" smtClean="0"/>
          </a:p>
          <a:p>
            <a:r>
              <a:rPr lang="nb-NO" sz="1800" dirty="0" smtClean="0"/>
              <a:t>- </a:t>
            </a:r>
            <a:r>
              <a:rPr lang="nb-NO" sz="1800" dirty="0" err="1" smtClean="0"/>
              <a:t>Episodic</a:t>
            </a:r>
            <a:r>
              <a:rPr lang="nb-NO" sz="1800" dirty="0" smtClean="0"/>
              <a:t> </a:t>
            </a:r>
            <a:r>
              <a:rPr lang="nb-NO" sz="1800" dirty="0" err="1" smtClean="0"/>
              <a:t>plume</a:t>
            </a:r>
            <a:r>
              <a:rPr lang="nb-NO" sz="1800" dirty="0" smtClean="0"/>
              <a:t> </a:t>
            </a:r>
            <a:r>
              <a:rPr lang="nb-NO" sz="1800" dirty="0" err="1" smtClean="0"/>
              <a:t>flux</a:t>
            </a:r>
            <a:r>
              <a:rPr lang="nb-NO" sz="1800" dirty="0" smtClean="0"/>
              <a:t>, </a:t>
            </a:r>
            <a:r>
              <a:rPr lang="nb-NO" sz="1200" dirty="0" err="1" smtClean="0">
                <a:solidFill>
                  <a:srgbClr val="000000"/>
                </a:solidFill>
              </a:rPr>
              <a:t>resulting</a:t>
            </a:r>
            <a:r>
              <a:rPr lang="nb-NO" sz="1200" dirty="0" smtClean="0">
                <a:solidFill>
                  <a:srgbClr val="000000"/>
                </a:solidFill>
              </a:rPr>
              <a:t> in V-</a:t>
            </a:r>
            <a:r>
              <a:rPr lang="nb-NO" sz="1200" dirty="0" err="1" smtClean="0">
                <a:solidFill>
                  <a:srgbClr val="000000"/>
                </a:solidFill>
              </a:rPr>
              <a:t>shaped</a:t>
            </a:r>
            <a:r>
              <a:rPr lang="nb-NO" sz="1200" dirty="0" smtClean="0">
                <a:solidFill>
                  <a:srgbClr val="000000"/>
                </a:solidFill>
              </a:rPr>
              <a:t> </a:t>
            </a:r>
            <a:r>
              <a:rPr lang="nb-NO" sz="1200" dirty="0" err="1" smtClean="0">
                <a:solidFill>
                  <a:srgbClr val="000000"/>
                </a:solidFill>
              </a:rPr>
              <a:t>ridges</a:t>
            </a:r>
            <a:endParaRPr lang="nb-NO" sz="1200" dirty="0" smtClean="0">
              <a:solidFill>
                <a:srgbClr val="000000"/>
              </a:solidFill>
            </a:endParaRPr>
          </a:p>
          <a:p>
            <a:r>
              <a:rPr lang="nb-NO" sz="800" dirty="0" smtClean="0"/>
              <a:t>  </a:t>
            </a:r>
          </a:p>
          <a:p>
            <a:r>
              <a:rPr lang="nb-NO" sz="1800" dirty="0" smtClean="0"/>
              <a:t>- </a:t>
            </a:r>
            <a:r>
              <a:rPr lang="nb-NO" sz="1800" dirty="0" err="1" smtClean="0"/>
              <a:t>Glacio-isotatic</a:t>
            </a:r>
            <a:r>
              <a:rPr lang="nb-NO" sz="1800" dirty="0" smtClean="0"/>
              <a:t> </a:t>
            </a:r>
            <a:r>
              <a:rPr lang="nb-NO" sz="1800" dirty="0" err="1" smtClean="0"/>
              <a:t>cycles</a:t>
            </a:r>
            <a:endParaRPr lang="nb-NO" sz="1800" dirty="0"/>
          </a:p>
          <a:p>
            <a:r>
              <a:rPr lang="nb-NO" sz="1200" dirty="0" smtClean="0">
                <a:solidFill>
                  <a:srgbClr val="000000"/>
                </a:solidFill>
              </a:rPr>
              <a:t>     </a:t>
            </a:r>
            <a:r>
              <a:rPr lang="nb-NO" sz="1200" dirty="0" err="1" smtClean="0">
                <a:solidFill>
                  <a:srgbClr val="000000"/>
                </a:solidFill>
              </a:rPr>
              <a:t>decompression</a:t>
            </a:r>
            <a:r>
              <a:rPr lang="nb-NO" sz="1200" dirty="0" smtClean="0">
                <a:solidFill>
                  <a:srgbClr val="000000"/>
                </a:solidFill>
              </a:rPr>
              <a:t> melting under </a:t>
            </a:r>
            <a:r>
              <a:rPr lang="nb-NO" sz="1200" dirty="0" err="1" smtClean="0">
                <a:solidFill>
                  <a:srgbClr val="000000"/>
                </a:solidFill>
              </a:rPr>
              <a:t>Iceland</a:t>
            </a:r>
            <a:r>
              <a:rPr lang="nb-NO" sz="1200" dirty="0" smtClean="0">
                <a:solidFill>
                  <a:srgbClr val="000000"/>
                </a:solidFill>
              </a:rPr>
              <a:t> is </a:t>
            </a:r>
            <a:r>
              <a:rPr lang="nb-NO" sz="1200" b="1" dirty="0" err="1" smtClean="0">
                <a:solidFill>
                  <a:srgbClr val="000000"/>
                </a:solidFill>
              </a:rPr>
              <a:t>extremely</a:t>
            </a:r>
            <a:endParaRPr lang="nb-NO" sz="1200" dirty="0">
              <a:solidFill>
                <a:srgbClr val="000000"/>
              </a:solidFill>
            </a:endParaRPr>
          </a:p>
          <a:p>
            <a:r>
              <a:rPr lang="nb-NO" sz="1200" dirty="0" smtClean="0">
                <a:solidFill>
                  <a:srgbClr val="000000"/>
                </a:solidFill>
              </a:rPr>
              <a:t>     sensitive to </a:t>
            </a:r>
            <a:r>
              <a:rPr lang="nb-NO" sz="1200" dirty="0" err="1" smtClean="0">
                <a:solidFill>
                  <a:srgbClr val="000000"/>
                </a:solidFill>
              </a:rPr>
              <a:t>incremental</a:t>
            </a:r>
            <a:r>
              <a:rPr lang="nb-NO" sz="1200" dirty="0" smtClean="0">
                <a:solidFill>
                  <a:srgbClr val="000000"/>
                </a:solidFill>
              </a:rPr>
              <a:t> </a:t>
            </a:r>
            <a:r>
              <a:rPr lang="nb-NO" sz="1200" dirty="0" err="1" smtClean="0">
                <a:solidFill>
                  <a:srgbClr val="000000"/>
                </a:solidFill>
              </a:rPr>
              <a:t>pressure</a:t>
            </a:r>
            <a:r>
              <a:rPr lang="nb-NO" sz="1200" dirty="0" smtClean="0">
                <a:solidFill>
                  <a:srgbClr val="000000"/>
                </a:solidFill>
              </a:rPr>
              <a:t> </a:t>
            </a:r>
            <a:r>
              <a:rPr lang="nb-NO" sz="1200" dirty="0" err="1" smtClean="0">
                <a:solidFill>
                  <a:srgbClr val="000000"/>
                </a:solidFill>
              </a:rPr>
              <a:t>variations</a:t>
            </a:r>
            <a:r>
              <a:rPr lang="nb-NO" sz="1200" dirty="0" smtClean="0">
                <a:solidFill>
                  <a:srgbClr val="000000"/>
                </a:solidFill>
              </a:rPr>
              <a:t> </a:t>
            </a:r>
            <a:r>
              <a:rPr lang="nb-NO" sz="1200" dirty="0" err="1" smtClean="0">
                <a:solidFill>
                  <a:srgbClr val="000000"/>
                </a:solidFill>
              </a:rPr>
              <a:t>caused</a:t>
            </a:r>
            <a:r>
              <a:rPr lang="nb-NO" sz="1200" dirty="0" smtClean="0">
                <a:solidFill>
                  <a:srgbClr val="000000"/>
                </a:solidFill>
              </a:rPr>
              <a:t> by</a:t>
            </a:r>
          </a:p>
          <a:p>
            <a:r>
              <a:rPr lang="nb-NO" sz="1200" dirty="0">
                <a:solidFill>
                  <a:srgbClr val="000000"/>
                </a:solidFill>
              </a:rPr>
              <a:t> </a:t>
            </a:r>
            <a:r>
              <a:rPr lang="nb-NO" sz="1200" dirty="0" smtClean="0">
                <a:solidFill>
                  <a:srgbClr val="000000"/>
                </a:solidFill>
              </a:rPr>
              <a:t>    </a:t>
            </a:r>
            <a:r>
              <a:rPr lang="nb-NO" sz="1200" dirty="0" err="1" smtClean="0">
                <a:solidFill>
                  <a:srgbClr val="000000"/>
                </a:solidFill>
              </a:rPr>
              <a:t>ice</a:t>
            </a:r>
            <a:r>
              <a:rPr lang="nb-NO" sz="1200" dirty="0" smtClean="0">
                <a:solidFill>
                  <a:srgbClr val="000000"/>
                </a:solidFill>
              </a:rPr>
              <a:t> </a:t>
            </a:r>
            <a:r>
              <a:rPr lang="nb-NO" sz="1200" dirty="0" err="1" smtClean="0">
                <a:solidFill>
                  <a:srgbClr val="000000"/>
                </a:solidFill>
              </a:rPr>
              <a:t>loading</a:t>
            </a:r>
            <a:r>
              <a:rPr lang="nb-NO" sz="1200" dirty="0">
                <a:solidFill>
                  <a:srgbClr val="000000"/>
                </a:solidFill>
              </a:rPr>
              <a:t> </a:t>
            </a:r>
            <a:r>
              <a:rPr lang="nb-NO" sz="1200" dirty="0" smtClean="0">
                <a:solidFill>
                  <a:srgbClr val="000000"/>
                </a:solidFill>
              </a:rPr>
              <a:t>and </a:t>
            </a:r>
            <a:r>
              <a:rPr lang="nb-NO" sz="1200" dirty="0" err="1" smtClean="0">
                <a:solidFill>
                  <a:srgbClr val="000000"/>
                </a:solidFill>
              </a:rPr>
              <a:t>deloading</a:t>
            </a:r>
            <a:r>
              <a:rPr lang="nb-NO" sz="1200" dirty="0" smtClean="0">
                <a:solidFill>
                  <a:srgbClr val="000000"/>
                </a:solidFill>
              </a:rPr>
              <a:t>.</a:t>
            </a:r>
          </a:p>
        </p:txBody>
      </p:sp>
    </p:spTree>
    <p:extLst>
      <p:ext uri="{BB962C8B-B14F-4D97-AF65-F5344CB8AC3E}">
        <p14:creationId xmlns:p14="http://schemas.microsoft.com/office/powerpoint/2010/main" val="67548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fbcdn-sphotos-e-a.akamaihd.net/hphotos-ak-xpa1/v/t1.0-9/10639700_10100644298958452_4067273492523945496_n.jpg?oh=e571e41ae567d0437dc4646a3124c1e7&amp;oe=548F6CEE&amp;__gda__=1419089144_69928c248379717ecad4d38b8498fe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2" y="761999"/>
            <a:ext cx="9144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496" y="116632"/>
            <a:ext cx="5493657" cy="477054"/>
          </a:xfrm>
          <a:prstGeom prst="rect">
            <a:avLst/>
          </a:prstGeom>
          <a:noFill/>
        </p:spPr>
        <p:txBody>
          <a:bodyPr wrap="square" rtlCol="0">
            <a:spAutoFit/>
          </a:bodyPr>
          <a:lstStyle/>
          <a:p>
            <a:r>
              <a:rPr lang="nb-NO" sz="1400" dirty="0" smtClean="0"/>
              <a:t>Sept. 10: </a:t>
            </a:r>
            <a:r>
              <a:rPr lang="en-GB" sz="1400" dirty="0" err="1"/>
              <a:t>Suðri</a:t>
            </a:r>
            <a:r>
              <a:rPr lang="en-GB" sz="1400" dirty="0"/>
              <a:t> </a:t>
            </a:r>
            <a:r>
              <a:rPr lang="en-GB" sz="1400" dirty="0" smtClean="0"/>
              <a:t>crater with </a:t>
            </a:r>
            <a:r>
              <a:rPr lang="en-GB" sz="1400" dirty="0" smtClean="0"/>
              <a:t>its lava, flowing </a:t>
            </a:r>
            <a:r>
              <a:rPr lang="en-GB" sz="1400" dirty="0" err="1" smtClean="0"/>
              <a:t>soutwards</a:t>
            </a:r>
            <a:r>
              <a:rPr lang="en-GB" sz="1400" dirty="0" smtClean="0"/>
              <a:t> </a:t>
            </a:r>
            <a:endParaRPr lang="en-GB" sz="1400" dirty="0" smtClean="0"/>
          </a:p>
          <a:p>
            <a:r>
              <a:rPr lang="en-GB" sz="1100" dirty="0" smtClean="0">
                <a:solidFill>
                  <a:schemeClr val="accent6">
                    <a:lumMod val="50000"/>
                  </a:schemeClr>
                </a:solidFill>
              </a:rPr>
              <a:t>Photo</a:t>
            </a:r>
            <a:r>
              <a:rPr lang="en-GB" sz="1100" dirty="0">
                <a:solidFill>
                  <a:schemeClr val="accent6">
                    <a:lumMod val="50000"/>
                  </a:schemeClr>
                </a:solidFill>
              </a:rPr>
              <a:t>: </a:t>
            </a:r>
            <a:r>
              <a:rPr lang="en-GB" sz="1100" dirty="0" smtClean="0">
                <a:solidFill>
                  <a:schemeClr val="accent6">
                    <a:lumMod val="50000"/>
                  </a:schemeClr>
                </a:solidFill>
              </a:rPr>
              <a:t>Morgan Jones, Centre for Earth Evolution and Dynamics, University of Oslo</a:t>
            </a:r>
            <a:endParaRPr lang="en-GB" sz="1100" dirty="0">
              <a:solidFill>
                <a:schemeClr val="accent6">
                  <a:lumMod val="50000"/>
                </a:schemeClr>
              </a:solidFill>
            </a:endParaRPr>
          </a:p>
        </p:txBody>
      </p:sp>
    </p:spTree>
    <p:extLst>
      <p:ext uri="{BB962C8B-B14F-4D97-AF65-F5344CB8AC3E}">
        <p14:creationId xmlns:p14="http://schemas.microsoft.com/office/powerpoint/2010/main" val="12437331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pc\Dokumenter\Pictures\Bardarbunga-Nornahraun-Holuhraurn\Fig6-upper.jpg"/>
          <p:cNvPicPr/>
          <p:nvPr/>
        </p:nvPicPr>
        <p:blipFill>
          <a:blip r:embed="rId2">
            <a:extLst>
              <a:ext uri="{28A0092B-C50C-407E-A947-70E740481C1C}">
                <a14:useLocalDpi xmlns:a14="http://schemas.microsoft.com/office/drawing/2010/main" val="0"/>
              </a:ext>
            </a:extLst>
          </a:blip>
          <a:srcRect/>
          <a:stretch>
            <a:fillRect/>
          </a:stretch>
        </p:blipFill>
        <p:spPr bwMode="auto">
          <a:xfrm>
            <a:off x="0" y="559370"/>
            <a:ext cx="9144000" cy="6298630"/>
          </a:xfrm>
          <a:prstGeom prst="rect">
            <a:avLst/>
          </a:prstGeom>
          <a:noFill/>
          <a:ln>
            <a:noFill/>
          </a:ln>
        </p:spPr>
      </p:pic>
      <p:sp>
        <p:nvSpPr>
          <p:cNvPr id="3" name="TextBox 2"/>
          <p:cNvSpPr txBox="1"/>
          <p:nvPr/>
        </p:nvSpPr>
        <p:spPr>
          <a:xfrm>
            <a:off x="6181" y="4395"/>
            <a:ext cx="8883088" cy="584775"/>
          </a:xfrm>
          <a:prstGeom prst="rect">
            <a:avLst/>
          </a:prstGeom>
          <a:noFill/>
        </p:spPr>
        <p:txBody>
          <a:bodyPr wrap="square" rtlCol="0">
            <a:spAutoFit/>
          </a:bodyPr>
          <a:lstStyle/>
          <a:p>
            <a:r>
              <a:rPr lang="nb-NO" sz="1600" dirty="0" smtClean="0"/>
              <a:t>Sept.10: </a:t>
            </a:r>
            <a:r>
              <a:rPr lang="nb-NO" sz="1600" dirty="0" err="1" smtClean="0"/>
              <a:t>new</a:t>
            </a:r>
            <a:r>
              <a:rPr lang="nb-NO" sz="1600" dirty="0" smtClean="0"/>
              <a:t> NNE-</a:t>
            </a:r>
            <a:r>
              <a:rPr lang="nb-NO" sz="1600" dirty="0" err="1" smtClean="0"/>
              <a:t>trending</a:t>
            </a:r>
            <a:r>
              <a:rPr lang="nb-NO" sz="1600" dirty="0" smtClean="0"/>
              <a:t> graben under and </a:t>
            </a:r>
            <a:r>
              <a:rPr lang="nb-NO" sz="1600" dirty="0" err="1" smtClean="0"/>
              <a:t>north</a:t>
            </a:r>
            <a:r>
              <a:rPr lang="nb-NO" sz="1600" dirty="0" smtClean="0"/>
              <a:t> </a:t>
            </a:r>
            <a:r>
              <a:rPr lang="nb-NO" sz="1600" dirty="0" err="1" smtClean="0"/>
              <a:t>of</a:t>
            </a:r>
            <a:r>
              <a:rPr lang="nb-NO" sz="1600" dirty="0"/>
              <a:t> </a:t>
            </a:r>
            <a:r>
              <a:rPr lang="nb-NO" sz="1600" dirty="0" err="1" smtClean="0"/>
              <a:t>Dyngjujökull</a:t>
            </a:r>
            <a:r>
              <a:rPr lang="nb-NO" sz="1600" dirty="0" smtClean="0"/>
              <a:t>, 600-800 </a:t>
            </a:r>
            <a:r>
              <a:rPr lang="nb-NO" sz="1600" dirty="0"/>
              <a:t>m </a:t>
            </a:r>
            <a:r>
              <a:rPr lang="nb-NO" sz="1600" dirty="0" err="1" smtClean="0"/>
              <a:t>wide</a:t>
            </a:r>
            <a:r>
              <a:rPr lang="nb-NO" sz="1600" dirty="0" smtClean="0"/>
              <a:t>, 6 km </a:t>
            </a:r>
            <a:r>
              <a:rPr lang="nb-NO" sz="1600" dirty="0" err="1" smtClean="0"/>
              <a:t>long</a:t>
            </a:r>
            <a:r>
              <a:rPr lang="nb-NO" sz="1600" dirty="0" smtClean="0"/>
              <a:t> </a:t>
            </a:r>
            <a:r>
              <a:rPr lang="nb-NO" sz="1600" dirty="0" err="1" smtClean="0"/>
              <a:t>parallel</a:t>
            </a:r>
            <a:r>
              <a:rPr lang="nb-NO" sz="1600" dirty="0" smtClean="0"/>
              <a:t> to </a:t>
            </a:r>
            <a:r>
              <a:rPr lang="nb-NO" sz="1600" dirty="0" err="1" smtClean="0"/>
              <a:t>the</a:t>
            </a:r>
            <a:r>
              <a:rPr lang="nb-NO" sz="1600" dirty="0" smtClean="0"/>
              <a:t> </a:t>
            </a:r>
            <a:r>
              <a:rPr lang="nb-NO" sz="1600" dirty="0" err="1" smtClean="0"/>
              <a:t>fissure</a:t>
            </a:r>
            <a:r>
              <a:rPr lang="nb-NO" sz="1600" dirty="0" smtClean="0"/>
              <a:t> </a:t>
            </a:r>
            <a:r>
              <a:rPr lang="nb-NO" sz="1600" dirty="0" err="1" smtClean="0"/>
              <a:t>swarm</a:t>
            </a:r>
            <a:r>
              <a:rPr lang="nb-NO" sz="1600" dirty="0" smtClean="0"/>
              <a:t>.  </a:t>
            </a:r>
            <a:r>
              <a:rPr lang="nb-NO" sz="1600" dirty="0" err="1" smtClean="0"/>
              <a:t>Looking</a:t>
            </a:r>
            <a:r>
              <a:rPr lang="nb-NO" sz="1600" dirty="0" smtClean="0"/>
              <a:t> </a:t>
            </a:r>
            <a:r>
              <a:rPr lang="nb-NO" sz="1600" dirty="0" err="1" smtClean="0"/>
              <a:t>north</a:t>
            </a:r>
            <a:r>
              <a:rPr lang="nb-NO" sz="1600" dirty="0" smtClean="0"/>
              <a:t>. </a:t>
            </a:r>
            <a:r>
              <a:rPr lang="nb-NO" sz="1600" dirty="0" smtClean="0">
                <a:solidFill>
                  <a:srgbClr val="000000"/>
                </a:solidFill>
              </a:rPr>
              <a:t>    </a:t>
            </a:r>
            <a:r>
              <a:rPr lang="nb-NO" sz="1400" dirty="0" smtClean="0">
                <a:solidFill>
                  <a:srgbClr val="000000"/>
                </a:solidFill>
              </a:rPr>
              <a:t>Photo: Morgan Jones, CEED (not</a:t>
            </a:r>
            <a:r>
              <a:rPr lang="nb-NO" sz="1400" dirty="0" smtClean="0">
                <a:solidFill>
                  <a:srgbClr val="000000"/>
                </a:solidFill>
              </a:rPr>
              <a:t>e </a:t>
            </a:r>
            <a:r>
              <a:rPr lang="nb-NO" sz="1400" dirty="0" err="1">
                <a:solidFill>
                  <a:srgbClr val="000000"/>
                </a:solidFill>
              </a:rPr>
              <a:t>the</a:t>
            </a:r>
            <a:r>
              <a:rPr lang="nb-NO" sz="1400" dirty="0">
                <a:solidFill>
                  <a:srgbClr val="000000"/>
                </a:solidFill>
              </a:rPr>
              <a:t> </a:t>
            </a:r>
            <a:r>
              <a:rPr lang="nb-NO" sz="1400" dirty="0" err="1">
                <a:solidFill>
                  <a:srgbClr val="000000"/>
                </a:solidFill>
              </a:rPr>
              <a:t>shadow</a:t>
            </a:r>
            <a:r>
              <a:rPr lang="nb-NO" sz="1400" dirty="0">
                <a:solidFill>
                  <a:srgbClr val="000000"/>
                </a:solidFill>
              </a:rPr>
              <a:t> </a:t>
            </a:r>
            <a:r>
              <a:rPr lang="nb-NO" sz="1400" dirty="0" err="1">
                <a:solidFill>
                  <a:srgbClr val="000000"/>
                </a:solidFill>
              </a:rPr>
              <a:t>of</a:t>
            </a:r>
            <a:r>
              <a:rPr lang="nb-NO" sz="1400" dirty="0">
                <a:solidFill>
                  <a:srgbClr val="000000"/>
                </a:solidFill>
              </a:rPr>
              <a:t> </a:t>
            </a:r>
            <a:r>
              <a:rPr lang="nb-NO" sz="1400" dirty="0" err="1">
                <a:solidFill>
                  <a:srgbClr val="000000"/>
                </a:solidFill>
              </a:rPr>
              <a:t>Morgan's</a:t>
            </a:r>
            <a:r>
              <a:rPr lang="nb-NO" sz="1400" dirty="0">
                <a:solidFill>
                  <a:srgbClr val="000000"/>
                </a:solidFill>
              </a:rPr>
              <a:t> </a:t>
            </a:r>
            <a:r>
              <a:rPr lang="nb-NO" sz="1400" dirty="0" err="1" smtClean="0">
                <a:solidFill>
                  <a:srgbClr val="000000"/>
                </a:solidFill>
              </a:rPr>
              <a:t>helicopter</a:t>
            </a:r>
            <a:r>
              <a:rPr lang="nb-NO" sz="1400" dirty="0" smtClean="0">
                <a:solidFill>
                  <a:srgbClr val="000000"/>
                </a:solidFill>
              </a:rPr>
              <a:t>) </a:t>
            </a:r>
            <a:r>
              <a:rPr lang="nb-NO" sz="1400" dirty="0" smtClean="0">
                <a:solidFill>
                  <a:srgbClr val="000000"/>
                </a:solidFill>
              </a:rPr>
              <a:t> </a:t>
            </a:r>
            <a:endParaRPr lang="en-GB" sz="1400" dirty="0">
              <a:solidFill>
                <a:srgbClr val="000000"/>
              </a:solidFill>
            </a:endParaRPr>
          </a:p>
        </p:txBody>
      </p:sp>
    </p:spTree>
    <p:extLst>
      <p:ext uri="{BB962C8B-B14F-4D97-AF65-F5344CB8AC3E}">
        <p14:creationId xmlns:p14="http://schemas.microsoft.com/office/powerpoint/2010/main" val="3595761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earthice.hi.is/sites/jardvis.hi.is/files/myndir/Bardarbunga/gbmp_img_2941_3_sept_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9139942" cy="60932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096" y="116632"/>
            <a:ext cx="9110504" cy="477054"/>
          </a:xfrm>
          <a:prstGeom prst="rect">
            <a:avLst/>
          </a:prstGeom>
          <a:noFill/>
        </p:spPr>
        <p:txBody>
          <a:bodyPr wrap="square" rtlCol="0">
            <a:spAutoFit/>
          </a:bodyPr>
          <a:lstStyle/>
          <a:p>
            <a:r>
              <a:rPr lang="nb-NO" sz="1400" dirty="0" smtClean="0"/>
              <a:t>Western margin </a:t>
            </a:r>
            <a:r>
              <a:rPr lang="nb-NO" sz="1400" dirty="0" err="1" smtClean="0"/>
              <a:t>of</a:t>
            </a:r>
            <a:r>
              <a:rPr lang="nb-NO" sz="1400" dirty="0" smtClean="0"/>
              <a:t> </a:t>
            </a:r>
            <a:r>
              <a:rPr lang="nb-NO" sz="1400" dirty="0" err="1" smtClean="0"/>
              <a:t>the</a:t>
            </a:r>
            <a:r>
              <a:rPr lang="nb-NO" sz="1400" dirty="0" smtClean="0"/>
              <a:t> graben, </a:t>
            </a:r>
            <a:r>
              <a:rPr lang="nb-NO" sz="1400" dirty="0" err="1" smtClean="0"/>
              <a:t>looking</a:t>
            </a:r>
            <a:r>
              <a:rPr lang="nb-NO" sz="1400" dirty="0" smtClean="0"/>
              <a:t> </a:t>
            </a:r>
            <a:r>
              <a:rPr lang="nb-NO" sz="1400" dirty="0" err="1" smtClean="0"/>
              <a:t>south</a:t>
            </a:r>
            <a:r>
              <a:rPr lang="nb-NO" sz="1400" dirty="0" smtClean="0"/>
              <a:t>.  </a:t>
            </a:r>
            <a:r>
              <a:rPr lang="nb-NO" sz="1400" dirty="0" err="1" smtClean="0"/>
              <a:t>Estimated</a:t>
            </a:r>
            <a:r>
              <a:rPr lang="nb-NO" sz="1400" dirty="0" smtClean="0"/>
              <a:t> </a:t>
            </a:r>
            <a:r>
              <a:rPr lang="nb-NO" sz="1400" dirty="0" err="1" smtClean="0"/>
              <a:t>subsidence</a:t>
            </a:r>
            <a:r>
              <a:rPr lang="nb-NO" sz="1400" dirty="0" smtClean="0"/>
              <a:t> </a:t>
            </a:r>
            <a:r>
              <a:rPr lang="nb-NO" sz="1400" dirty="0" err="1" smtClean="0"/>
              <a:t>along</a:t>
            </a:r>
            <a:r>
              <a:rPr lang="nb-NO" sz="1400" dirty="0" smtClean="0"/>
              <a:t> </a:t>
            </a:r>
            <a:r>
              <a:rPr lang="nb-NO" sz="1400" dirty="0" err="1" smtClean="0"/>
              <a:t>the</a:t>
            </a:r>
            <a:r>
              <a:rPr lang="nb-NO" sz="1400" dirty="0" smtClean="0"/>
              <a:t> normal </a:t>
            </a:r>
            <a:r>
              <a:rPr lang="nb-NO" sz="1400" dirty="0" err="1" smtClean="0"/>
              <a:t>fault</a:t>
            </a:r>
            <a:r>
              <a:rPr lang="nb-NO" sz="1400" dirty="0" smtClean="0"/>
              <a:t> is </a:t>
            </a:r>
            <a:r>
              <a:rPr lang="nb-NO" sz="1400" dirty="0" err="1" smtClean="0"/>
              <a:t>about</a:t>
            </a:r>
            <a:r>
              <a:rPr lang="nb-NO" sz="1400" dirty="0" smtClean="0"/>
              <a:t> 8 m (Sept. 5)</a:t>
            </a:r>
          </a:p>
          <a:p>
            <a:r>
              <a:rPr lang="en-GB" sz="1100" dirty="0" smtClean="0">
                <a:solidFill>
                  <a:schemeClr val="accent6">
                    <a:lumMod val="50000"/>
                  </a:schemeClr>
                </a:solidFill>
              </a:rPr>
              <a:t>Photo</a:t>
            </a:r>
            <a:r>
              <a:rPr lang="en-GB" sz="1100" dirty="0">
                <a:solidFill>
                  <a:srgbClr val="000000"/>
                </a:solidFill>
              </a:rPr>
              <a:t>: </a:t>
            </a:r>
            <a:r>
              <a:rPr lang="en-GB" sz="1100" dirty="0">
                <a:solidFill>
                  <a:srgbClr val="000000"/>
                </a:solidFill>
              </a:rPr>
              <a:t>Jónas Guðnason</a:t>
            </a:r>
            <a:r>
              <a:rPr lang="en-GB" sz="1100" dirty="0" smtClean="0">
                <a:solidFill>
                  <a:srgbClr val="000000"/>
                </a:solidFill>
              </a:rPr>
              <a:t>, </a:t>
            </a:r>
            <a:r>
              <a:rPr lang="en-GB" sz="1100" dirty="0" smtClean="0">
                <a:solidFill>
                  <a:schemeClr val="accent6">
                    <a:lumMod val="50000"/>
                  </a:schemeClr>
                </a:solidFill>
              </a:rPr>
              <a:t>Institute of Earth Sciences, University of Iceland (</a:t>
            </a:r>
            <a:r>
              <a:rPr lang="en-GB" sz="1100" dirty="0" err="1" smtClean="0">
                <a:solidFill>
                  <a:schemeClr val="accent6">
                    <a:lumMod val="50000"/>
                  </a:schemeClr>
                </a:solidFill>
              </a:rPr>
              <a:t>Jarðvísindastofnun</a:t>
            </a:r>
            <a:r>
              <a:rPr lang="en-GB" sz="1100" dirty="0" smtClean="0">
                <a:solidFill>
                  <a:schemeClr val="accent6">
                    <a:lumMod val="50000"/>
                  </a:schemeClr>
                </a:solidFill>
              </a:rPr>
              <a:t>, </a:t>
            </a:r>
            <a:r>
              <a:rPr lang="en-GB" sz="1100" dirty="0" err="1" smtClean="0">
                <a:solidFill>
                  <a:schemeClr val="accent6">
                    <a:lumMod val="50000"/>
                  </a:schemeClr>
                </a:solidFill>
              </a:rPr>
              <a:t>Háskólans</a:t>
            </a:r>
            <a:r>
              <a:rPr lang="en-GB" sz="1100" dirty="0" smtClean="0">
                <a:solidFill>
                  <a:schemeClr val="accent6">
                    <a:lumMod val="50000"/>
                  </a:schemeClr>
                </a:solidFill>
              </a:rPr>
              <a:t>)</a:t>
            </a:r>
            <a:endParaRPr lang="en-GB" sz="1100" dirty="0">
              <a:solidFill>
                <a:schemeClr val="accent6">
                  <a:lumMod val="50000"/>
                </a:schemeClr>
              </a:solidFill>
            </a:endParaRPr>
          </a:p>
        </p:txBody>
      </p:sp>
    </p:spTree>
    <p:extLst>
      <p:ext uri="{BB962C8B-B14F-4D97-AF65-F5344CB8AC3E}">
        <p14:creationId xmlns:p14="http://schemas.microsoft.com/office/powerpoint/2010/main" val="86358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earthice.hi.is/sites/jardvis.hi.is/files/myndir/Bardarbunga/sigdalur_1sept2014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268760"/>
            <a:ext cx="4395486" cy="49713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arthice.hi.is/sites/jardvis.hi.is/files/myndir/Bardarbunga/sigdalur_1sept2014a_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078" y="1276075"/>
            <a:ext cx="4395486" cy="49713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6406" y="188640"/>
            <a:ext cx="8883088" cy="646331"/>
          </a:xfrm>
          <a:prstGeom prst="rect">
            <a:avLst/>
          </a:prstGeom>
          <a:noFill/>
        </p:spPr>
        <p:txBody>
          <a:bodyPr wrap="square" rtlCol="0">
            <a:spAutoFit/>
          </a:bodyPr>
          <a:lstStyle/>
          <a:p>
            <a:r>
              <a:rPr lang="nb-NO" sz="1800" dirty="0" smtClean="0"/>
              <a:t>Radar image, Sept.1 (from </a:t>
            </a:r>
            <a:r>
              <a:rPr lang="nb-NO" sz="1800" dirty="0" err="1" smtClean="0"/>
              <a:t>the</a:t>
            </a:r>
            <a:r>
              <a:rPr lang="nb-NO" sz="1800" dirty="0" smtClean="0"/>
              <a:t> </a:t>
            </a:r>
            <a:r>
              <a:rPr lang="nb-NO" sz="1800" dirty="0" err="1" smtClean="0"/>
              <a:t>Coast</a:t>
            </a:r>
            <a:r>
              <a:rPr lang="nb-NO" sz="1800" dirty="0" smtClean="0"/>
              <a:t> </a:t>
            </a:r>
            <a:r>
              <a:rPr lang="nb-NO" sz="1800" dirty="0" err="1" smtClean="0"/>
              <a:t>Guard</a:t>
            </a:r>
            <a:r>
              <a:rPr lang="nb-NO" sz="1800" dirty="0" smtClean="0"/>
              <a:t> </a:t>
            </a:r>
            <a:r>
              <a:rPr lang="nb-NO" sz="1800" dirty="0" err="1" smtClean="0"/>
              <a:t>aircraft</a:t>
            </a:r>
            <a:r>
              <a:rPr lang="nb-NO" sz="1800" dirty="0" smtClean="0"/>
              <a:t>), </a:t>
            </a:r>
            <a:r>
              <a:rPr lang="nb-NO" sz="1800" dirty="0" err="1" smtClean="0"/>
              <a:t>showing</a:t>
            </a:r>
            <a:r>
              <a:rPr lang="nb-NO" sz="1800" dirty="0" smtClean="0"/>
              <a:t> a </a:t>
            </a:r>
            <a:r>
              <a:rPr lang="nb-NO" sz="1800" dirty="0" err="1" smtClean="0"/>
              <a:t>new</a:t>
            </a:r>
            <a:r>
              <a:rPr lang="nb-NO" sz="1800" dirty="0" smtClean="0"/>
              <a:t> 700-100 </a:t>
            </a:r>
            <a:r>
              <a:rPr lang="nb-NO" sz="1800" dirty="0"/>
              <a:t>m </a:t>
            </a:r>
            <a:r>
              <a:rPr lang="nb-NO" sz="1800" dirty="0" err="1" smtClean="0"/>
              <a:t>wide</a:t>
            </a:r>
            <a:r>
              <a:rPr lang="nb-NO" sz="1800" dirty="0" smtClean="0"/>
              <a:t>, 6 km </a:t>
            </a:r>
            <a:r>
              <a:rPr lang="nb-NO" sz="1800" dirty="0" err="1" smtClean="0"/>
              <a:t>long</a:t>
            </a:r>
            <a:r>
              <a:rPr lang="nb-NO" sz="1800" dirty="0" smtClean="0"/>
              <a:t> NNE-</a:t>
            </a:r>
            <a:r>
              <a:rPr lang="nb-NO" sz="1800" dirty="0" err="1" smtClean="0"/>
              <a:t>trending</a:t>
            </a:r>
            <a:r>
              <a:rPr lang="nb-NO" sz="1800" dirty="0" smtClean="0"/>
              <a:t> graben </a:t>
            </a:r>
            <a:r>
              <a:rPr lang="nb-NO" sz="1800" dirty="0" err="1" smtClean="0"/>
              <a:t>along</a:t>
            </a:r>
            <a:r>
              <a:rPr lang="nb-NO" sz="1800" dirty="0" smtClean="0"/>
              <a:t> </a:t>
            </a:r>
            <a:r>
              <a:rPr lang="nb-NO" sz="1800" dirty="0" err="1" smtClean="0"/>
              <a:t>the</a:t>
            </a:r>
            <a:r>
              <a:rPr lang="nb-NO" sz="1800" dirty="0" smtClean="0"/>
              <a:t> </a:t>
            </a:r>
            <a:r>
              <a:rPr lang="nb-NO" sz="1800" dirty="0" err="1" smtClean="0"/>
              <a:t>fissure</a:t>
            </a:r>
            <a:r>
              <a:rPr lang="nb-NO" sz="1800" dirty="0" smtClean="0"/>
              <a:t> </a:t>
            </a:r>
            <a:r>
              <a:rPr lang="nb-NO" sz="1800" dirty="0" err="1" smtClean="0"/>
              <a:t>swarm</a:t>
            </a:r>
            <a:r>
              <a:rPr lang="nb-NO" sz="1800" dirty="0" smtClean="0"/>
              <a:t>.</a:t>
            </a:r>
            <a:endParaRPr lang="en-GB" sz="1800" dirty="0"/>
          </a:p>
        </p:txBody>
      </p:sp>
    </p:spTree>
    <p:extLst>
      <p:ext uri="{BB962C8B-B14F-4D97-AF65-F5344CB8AC3E}">
        <p14:creationId xmlns:p14="http://schemas.microsoft.com/office/powerpoint/2010/main" val="32520201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710" y="249304"/>
            <a:ext cx="8974779" cy="6233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74121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earthice.hi.is/sites/jardvis.hi.is/files/myndir/Bardarbunga/holuhraun_06092014.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758988"/>
            <a:ext cx="8640960" cy="61062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47" y="31321"/>
            <a:ext cx="9110504" cy="677108"/>
          </a:xfrm>
          <a:prstGeom prst="rect">
            <a:avLst/>
          </a:prstGeom>
          <a:noFill/>
        </p:spPr>
        <p:txBody>
          <a:bodyPr wrap="square" rtlCol="0">
            <a:spAutoFit/>
          </a:bodyPr>
          <a:lstStyle/>
          <a:p>
            <a:r>
              <a:rPr lang="nb-NO" sz="1400" dirty="0" smtClean="0"/>
              <a:t>Development </a:t>
            </a:r>
            <a:r>
              <a:rPr lang="nb-NO" sz="1400" dirty="0" err="1" smtClean="0"/>
              <a:t>of</a:t>
            </a:r>
            <a:r>
              <a:rPr lang="nb-NO" sz="1400" dirty="0" smtClean="0"/>
              <a:t> </a:t>
            </a:r>
            <a:r>
              <a:rPr lang="nb-NO" sz="1400" dirty="0" err="1" smtClean="0"/>
              <a:t>northern</a:t>
            </a:r>
            <a:r>
              <a:rPr lang="nb-NO" sz="1400" dirty="0" smtClean="0"/>
              <a:t> lava </a:t>
            </a:r>
            <a:r>
              <a:rPr lang="nb-NO" sz="1400" dirty="0" err="1" smtClean="0"/>
              <a:t>flow</a:t>
            </a:r>
            <a:r>
              <a:rPr lang="nb-NO" sz="1400" dirty="0" smtClean="0"/>
              <a:t> during </a:t>
            </a:r>
            <a:r>
              <a:rPr lang="nb-NO" sz="1400" dirty="0" err="1" smtClean="0"/>
              <a:t>the</a:t>
            </a:r>
            <a:r>
              <a:rPr lang="nb-NO" sz="1400" dirty="0" smtClean="0"/>
              <a:t> first 7 </a:t>
            </a:r>
            <a:r>
              <a:rPr lang="nb-NO" sz="1400" dirty="0" err="1" smtClean="0"/>
              <a:t>days</a:t>
            </a:r>
            <a:r>
              <a:rPr lang="nb-NO" sz="1400" dirty="0" smtClean="0"/>
              <a:t> (Aug. 31-Sept.6):</a:t>
            </a:r>
          </a:p>
          <a:p>
            <a:r>
              <a:rPr lang="nb-NO" sz="1200" dirty="0" smtClean="0"/>
              <a:t>  </a:t>
            </a:r>
            <a:r>
              <a:rPr lang="nb-NO" sz="1200" dirty="0" err="1" smtClean="0"/>
              <a:t>That</a:t>
            </a:r>
            <a:r>
              <a:rPr lang="nb-NO" sz="1200" dirty="0" smtClean="0"/>
              <a:t> single </a:t>
            </a:r>
            <a:r>
              <a:rPr lang="nb-NO" sz="1200" dirty="0" err="1" smtClean="0"/>
              <a:t>flow</a:t>
            </a:r>
            <a:r>
              <a:rPr lang="nb-NO" sz="1200" dirty="0" smtClean="0"/>
              <a:t>, </a:t>
            </a:r>
            <a:r>
              <a:rPr lang="nb-NO" sz="1200" dirty="0" err="1" smtClean="0"/>
              <a:t>currently</a:t>
            </a:r>
            <a:r>
              <a:rPr lang="nb-NO" sz="1200" dirty="0" smtClean="0"/>
              <a:t> </a:t>
            </a:r>
            <a:r>
              <a:rPr lang="nb-NO" sz="1200" dirty="0"/>
              <a:t>(Aug. 6)</a:t>
            </a:r>
            <a:r>
              <a:rPr lang="nb-NO" sz="1200" dirty="0" smtClean="0"/>
              <a:t> </a:t>
            </a:r>
            <a:r>
              <a:rPr lang="nb-NO" sz="1200" dirty="0" err="1" smtClean="0"/>
              <a:t>extends</a:t>
            </a:r>
            <a:r>
              <a:rPr lang="nb-NO" sz="1200" dirty="0"/>
              <a:t> </a:t>
            </a:r>
            <a:r>
              <a:rPr lang="nb-NO" sz="1200" dirty="0" smtClean="0"/>
              <a:t>11.5 km </a:t>
            </a:r>
            <a:r>
              <a:rPr lang="nb-NO" sz="1200" dirty="0" err="1" smtClean="0"/>
              <a:t>northeastwards</a:t>
            </a:r>
            <a:r>
              <a:rPr lang="nb-NO" sz="1200" dirty="0" smtClean="0"/>
              <a:t>, </a:t>
            </a:r>
            <a:r>
              <a:rPr lang="nb-NO" sz="1200" dirty="0" err="1" smtClean="0"/>
              <a:t>parallel</a:t>
            </a:r>
            <a:r>
              <a:rPr lang="nb-NO" sz="1200" dirty="0" smtClean="0"/>
              <a:t> to </a:t>
            </a:r>
            <a:r>
              <a:rPr lang="nb-NO" sz="1200" dirty="0" err="1" smtClean="0"/>
              <a:t>the</a:t>
            </a:r>
            <a:r>
              <a:rPr lang="nb-NO" sz="1200" dirty="0" smtClean="0"/>
              <a:t> </a:t>
            </a:r>
            <a:r>
              <a:rPr lang="nb-NO" sz="1200" dirty="0"/>
              <a:t>western </a:t>
            </a:r>
            <a:r>
              <a:rPr lang="nb-NO" sz="1200" dirty="0" err="1" smtClean="0"/>
              <a:t>Jökuls</a:t>
            </a:r>
            <a:r>
              <a:rPr lang="en-GB" sz="1200" dirty="0" smtClean="0"/>
              <a:t>á tributary.</a:t>
            </a:r>
            <a:r>
              <a:rPr lang="nb-NO" sz="1200" dirty="0" smtClean="0"/>
              <a:t> It is </a:t>
            </a:r>
            <a:r>
              <a:rPr lang="nb-NO" sz="1200" dirty="0" err="1" smtClean="0"/>
              <a:t>now</a:t>
            </a:r>
            <a:r>
              <a:rPr lang="nb-NO" sz="1200" dirty="0" smtClean="0"/>
              <a:t> </a:t>
            </a:r>
            <a:r>
              <a:rPr lang="nb-NO" sz="1200" dirty="0" err="1" smtClean="0"/>
              <a:t>about</a:t>
            </a:r>
            <a:r>
              <a:rPr lang="nb-NO" sz="1200" dirty="0" smtClean="0"/>
              <a:t> 75% </a:t>
            </a:r>
            <a:r>
              <a:rPr lang="nb-NO" sz="1200" dirty="0" err="1" smtClean="0"/>
              <a:t>of</a:t>
            </a:r>
            <a:r>
              <a:rPr lang="nb-NO" sz="1200" dirty="0" smtClean="0"/>
              <a:t> </a:t>
            </a:r>
            <a:r>
              <a:rPr lang="nb-NO" sz="1200" dirty="0" err="1" smtClean="0"/>
              <a:t>the</a:t>
            </a:r>
            <a:r>
              <a:rPr lang="nb-NO" sz="1200" dirty="0" smtClean="0"/>
              <a:t> total </a:t>
            </a:r>
            <a:r>
              <a:rPr lang="nb-NO" sz="1200" dirty="0" err="1" smtClean="0"/>
              <a:t>length</a:t>
            </a:r>
            <a:r>
              <a:rPr lang="nb-NO" sz="1200" dirty="0" smtClean="0"/>
              <a:t> </a:t>
            </a:r>
            <a:r>
              <a:rPr lang="nb-NO" sz="1200" dirty="0" err="1" smtClean="0"/>
              <a:t>of</a:t>
            </a:r>
            <a:r>
              <a:rPr lang="nb-NO" sz="1200" dirty="0" smtClean="0"/>
              <a:t> </a:t>
            </a:r>
            <a:r>
              <a:rPr lang="nb-NO" sz="1200" dirty="0" err="1" smtClean="0"/>
              <a:t>the</a:t>
            </a:r>
            <a:r>
              <a:rPr lang="nb-NO" sz="1200" dirty="0" smtClean="0"/>
              <a:t> </a:t>
            </a:r>
            <a:r>
              <a:rPr lang="en-GB" sz="1100" dirty="0" smtClean="0">
                <a:solidFill>
                  <a:schemeClr val="accent6">
                    <a:lumMod val="50000"/>
                  </a:schemeClr>
                </a:solidFill>
              </a:rPr>
              <a:t>Photo</a:t>
            </a:r>
            <a:r>
              <a:rPr lang="en-GB" sz="1100" dirty="0">
                <a:solidFill>
                  <a:schemeClr val="accent6">
                    <a:lumMod val="50000"/>
                  </a:schemeClr>
                </a:solidFill>
              </a:rPr>
              <a:t>: </a:t>
            </a:r>
            <a:r>
              <a:rPr lang="en-GB" sz="1100" dirty="0" err="1">
                <a:solidFill>
                  <a:schemeClr val="accent6">
                    <a:lumMod val="50000"/>
                  </a:schemeClr>
                </a:solidFill>
              </a:rPr>
              <a:t>Þóra</a:t>
            </a:r>
            <a:r>
              <a:rPr lang="en-GB" sz="1100" dirty="0">
                <a:solidFill>
                  <a:schemeClr val="accent6">
                    <a:lumMod val="50000"/>
                  </a:schemeClr>
                </a:solidFill>
              </a:rPr>
              <a:t> </a:t>
            </a:r>
            <a:r>
              <a:rPr lang="en-GB" sz="1100" dirty="0" err="1" smtClean="0">
                <a:solidFill>
                  <a:schemeClr val="accent6">
                    <a:lumMod val="50000"/>
                  </a:schemeClr>
                </a:solidFill>
              </a:rPr>
              <a:t>Árnadóttir</a:t>
            </a:r>
            <a:r>
              <a:rPr lang="en-GB" sz="1100" dirty="0" smtClean="0">
                <a:solidFill>
                  <a:schemeClr val="accent6">
                    <a:lumMod val="50000"/>
                  </a:schemeClr>
                </a:solidFill>
              </a:rPr>
              <a:t>, Institute of Earth Sciences, University of Iceland (</a:t>
            </a:r>
            <a:r>
              <a:rPr lang="en-GB" sz="1100" dirty="0" err="1" smtClean="0">
                <a:solidFill>
                  <a:schemeClr val="accent6">
                    <a:lumMod val="50000"/>
                  </a:schemeClr>
                </a:solidFill>
              </a:rPr>
              <a:t>Jarðvísindastofnun</a:t>
            </a:r>
            <a:r>
              <a:rPr lang="en-GB" sz="1100" dirty="0" smtClean="0">
                <a:solidFill>
                  <a:schemeClr val="accent6">
                    <a:lumMod val="50000"/>
                  </a:schemeClr>
                </a:solidFill>
              </a:rPr>
              <a:t>, </a:t>
            </a:r>
            <a:r>
              <a:rPr lang="en-GB" sz="1100" dirty="0" err="1" smtClean="0">
                <a:solidFill>
                  <a:schemeClr val="accent6">
                    <a:lumMod val="50000"/>
                  </a:schemeClr>
                </a:solidFill>
              </a:rPr>
              <a:t>Háskólans</a:t>
            </a:r>
            <a:r>
              <a:rPr lang="en-GB" sz="1100" dirty="0" smtClean="0">
                <a:solidFill>
                  <a:schemeClr val="accent6">
                    <a:lumMod val="50000"/>
                  </a:schemeClr>
                </a:solidFill>
              </a:rPr>
              <a:t>)</a:t>
            </a:r>
            <a:endParaRPr lang="en-GB" sz="1100" dirty="0">
              <a:solidFill>
                <a:schemeClr val="accent6">
                  <a:lumMod val="50000"/>
                </a:schemeClr>
              </a:solidFill>
            </a:endParaRPr>
          </a:p>
        </p:txBody>
      </p:sp>
    </p:spTree>
    <p:extLst>
      <p:ext uri="{BB962C8B-B14F-4D97-AF65-F5344CB8AC3E}">
        <p14:creationId xmlns:p14="http://schemas.microsoft.com/office/powerpoint/2010/main" val="13770541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7504" y="116632"/>
            <a:ext cx="1339677" cy="400110"/>
          </a:xfrm>
          <a:prstGeom prst="rect">
            <a:avLst/>
          </a:prstGeom>
          <a:noFill/>
        </p:spPr>
        <p:txBody>
          <a:bodyPr wrap="square" rtlCol="0">
            <a:spAutoFit/>
          </a:bodyPr>
          <a:lstStyle/>
          <a:p>
            <a:r>
              <a:rPr lang="en-GB" sz="2000" b="1" dirty="0" smtClean="0"/>
              <a:t>Sept</a:t>
            </a:r>
            <a:r>
              <a:rPr lang="en-GB" sz="2000" b="1" dirty="0" smtClean="0"/>
              <a:t>. </a:t>
            </a:r>
            <a:r>
              <a:rPr lang="en-GB" sz="2000" b="1" dirty="0" smtClean="0"/>
              <a:t>12</a:t>
            </a:r>
            <a:endParaRPr lang="en-GB" sz="2000" b="1" dirty="0" smtClean="0"/>
          </a:p>
        </p:txBody>
      </p:sp>
      <p:pic>
        <p:nvPicPr>
          <p:cNvPr id="1026" name="Picture 2" descr="http://en.vedur.is/media/jar/myndsafn/full/Yfirlit_20140911_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464011"/>
            <a:ext cx="9001000" cy="63712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85401" y="4216136"/>
            <a:ext cx="407484" cy="215444"/>
          </a:xfrm>
          <a:prstGeom prst="rect">
            <a:avLst/>
          </a:prstGeom>
          <a:noFill/>
        </p:spPr>
        <p:txBody>
          <a:bodyPr wrap="none" rtlCol="0">
            <a:spAutoFit/>
          </a:bodyPr>
          <a:lstStyle/>
          <a:p>
            <a:r>
              <a:rPr lang="en-GB" sz="800" dirty="0" err="1" smtClean="0"/>
              <a:t>Suðri</a:t>
            </a:r>
            <a:endParaRPr lang="en-GB" sz="800" dirty="0"/>
          </a:p>
        </p:txBody>
      </p:sp>
      <p:sp>
        <p:nvSpPr>
          <p:cNvPr id="4" name="TextBox 3"/>
          <p:cNvSpPr txBox="1"/>
          <p:nvPr/>
        </p:nvSpPr>
        <p:spPr>
          <a:xfrm>
            <a:off x="2556084" y="4098051"/>
            <a:ext cx="486030" cy="215444"/>
          </a:xfrm>
          <a:prstGeom prst="rect">
            <a:avLst/>
          </a:prstGeom>
          <a:noFill/>
        </p:spPr>
        <p:txBody>
          <a:bodyPr wrap="none" rtlCol="0">
            <a:spAutoFit/>
          </a:bodyPr>
          <a:lstStyle/>
          <a:p>
            <a:r>
              <a:rPr lang="en-GB" sz="800" dirty="0" err="1" smtClean="0"/>
              <a:t>Baugur</a:t>
            </a:r>
            <a:endParaRPr lang="en-GB" sz="800" dirty="0"/>
          </a:p>
        </p:txBody>
      </p:sp>
      <p:sp>
        <p:nvSpPr>
          <p:cNvPr id="7" name="TextBox 6"/>
          <p:cNvSpPr txBox="1"/>
          <p:nvPr/>
        </p:nvSpPr>
        <p:spPr>
          <a:xfrm>
            <a:off x="2597819" y="3837013"/>
            <a:ext cx="457176" cy="215444"/>
          </a:xfrm>
          <a:prstGeom prst="rect">
            <a:avLst/>
          </a:prstGeom>
          <a:noFill/>
        </p:spPr>
        <p:txBody>
          <a:bodyPr wrap="none" rtlCol="0">
            <a:spAutoFit/>
          </a:bodyPr>
          <a:lstStyle/>
          <a:p>
            <a:r>
              <a:rPr lang="en-GB" sz="800" dirty="0" err="1" smtClean="0"/>
              <a:t>Norðri</a:t>
            </a:r>
            <a:endParaRPr lang="en-GB" sz="800" dirty="0"/>
          </a:p>
        </p:txBody>
      </p:sp>
      <p:sp>
        <p:nvSpPr>
          <p:cNvPr id="9" name="TextBox 8"/>
          <p:cNvSpPr txBox="1"/>
          <p:nvPr/>
        </p:nvSpPr>
        <p:spPr>
          <a:xfrm>
            <a:off x="2384130" y="4790787"/>
            <a:ext cx="926857" cy="215444"/>
          </a:xfrm>
          <a:prstGeom prst="rect">
            <a:avLst/>
          </a:prstGeom>
          <a:noFill/>
        </p:spPr>
        <p:txBody>
          <a:bodyPr wrap="none" rtlCol="0">
            <a:spAutoFit/>
          </a:bodyPr>
          <a:lstStyle/>
          <a:p>
            <a:r>
              <a:rPr lang="en-GB" sz="800" dirty="0" err="1" smtClean="0"/>
              <a:t>Nyja</a:t>
            </a:r>
            <a:r>
              <a:rPr lang="en-GB" sz="800" dirty="0" smtClean="0"/>
              <a:t> </a:t>
            </a:r>
            <a:r>
              <a:rPr lang="en-GB" sz="800" dirty="0" err="1" smtClean="0"/>
              <a:t>gossprungan</a:t>
            </a:r>
            <a:endParaRPr lang="en-GB" sz="800" dirty="0"/>
          </a:p>
        </p:txBody>
      </p:sp>
      <p:sp>
        <p:nvSpPr>
          <p:cNvPr id="12" name="TextBox 11"/>
          <p:cNvSpPr txBox="1"/>
          <p:nvPr/>
        </p:nvSpPr>
        <p:spPr>
          <a:xfrm>
            <a:off x="2570202" y="3993613"/>
            <a:ext cx="628698" cy="215444"/>
          </a:xfrm>
          <a:prstGeom prst="rect">
            <a:avLst/>
          </a:prstGeom>
          <a:noFill/>
        </p:spPr>
        <p:txBody>
          <a:bodyPr wrap="none" rtlCol="0">
            <a:spAutoFit/>
          </a:bodyPr>
          <a:lstStyle/>
          <a:p>
            <a:r>
              <a:rPr lang="en-GB" sz="800" dirty="0" err="1" smtClean="0"/>
              <a:t>Baugsbörn</a:t>
            </a:r>
            <a:endParaRPr lang="en-GB" sz="800" dirty="0"/>
          </a:p>
        </p:txBody>
      </p:sp>
    </p:spTree>
    <p:extLst>
      <p:ext uri="{BB962C8B-B14F-4D97-AF65-F5344CB8AC3E}">
        <p14:creationId xmlns:p14="http://schemas.microsoft.com/office/powerpoint/2010/main" val="42852388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n.vedur.is/media/jar/myndsafn/full/Yfirlitskort_201410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556688"/>
            <a:ext cx="8874377" cy="62732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7504" y="116632"/>
            <a:ext cx="1339677" cy="400110"/>
          </a:xfrm>
          <a:prstGeom prst="rect">
            <a:avLst/>
          </a:prstGeom>
          <a:noFill/>
        </p:spPr>
        <p:txBody>
          <a:bodyPr wrap="square" rtlCol="0">
            <a:spAutoFit/>
          </a:bodyPr>
          <a:lstStyle/>
          <a:p>
            <a:r>
              <a:rPr lang="en-GB" sz="2000" b="1" dirty="0" smtClean="0"/>
              <a:t>Oct. 17</a:t>
            </a:r>
            <a:endParaRPr lang="en-GB" sz="2000" b="1" dirty="0" smtClean="0"/>
          </a:p>
        </p:txBody>
      </p:sp>
    </p:spTree>
    <p:extLst>
      <p:ext uri="{BB962C8B-B14F-4D97-AF65-F5344CB8AC3E}">
        <p14:creationId xmlns:p14="http://schemas.microsoft.com/office/powerpoint/2010/main" val="27922404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en.vedur.is/media/jar/myndsafn/full/Yfirlitskort_201410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562472"/>
            <a:ext cx="8860408" cy="62646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7504" y="95540"/>
            <a:ext cx="1339677" cy="400110"/>
          </a:xfrm>
          <a:prstGeom prst="rect">
            <a:avLst/>
          </a:prstGeom>
          <a:noFill/>
        </p:spPr>
        <p:txBody>
          <a:bodyPr wrap="square" rtlCol="0">
            <a:spAutoFit/>
          </a:bodyPr>
          <a:lstStyle/>
          <a:p>
            <a:r>
              <a:rPr lang="en-GB" sz="2000" b="1" dirty="0" smtClean="0"/>
              <a:t>Oct. 19-23</a:t>
            </a:r>
            <a:endParaRPr lang="en-GB" sz="2000" b="1" dirty="0" smtClean="0"/>
          </a:p>
        </p:txBody>
      </p:sp>
    </p:spTree>
    <p:extLst>
      <p:ext uri="{BB962C8B-B14F-4D97-AF65-F5344CB8AC3E}">
        <p14:creationId xmlns:p14="http://schemas.microsoft.com/office/powerpoint/2010/main" val="21856416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32" y="548680"/>
            <a:ext cx="8986523" cy="6272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7503" y="116632"/>
            <a:ext cx="6624737" cy="400110"/>
          </a:xfrm>
          <a:prstGeom prst="rect">
            <a:avLst/>
          </a:prstGeom>
          <a:noFill/>
        </p:spPr>
        <p:txBody>
          <a:bodyPr wrap="square" rtlCol="0">
            <a:spAutoFit/>
          </a:bodyPr>
          <a:lstStyle/>
          <a:p>
            <a:r>
              <a:rPr lang="en-GB" sz="2000" b="1" dirty="0" smtClean="0"/>
              <a:t>Oct. 24 </a:t>
            </a:r>
            <a:r>
              <a:rPr lang="en-GB" sz="2000" dirty="0" smtClean="0"/>
              <a:t>(</a:t>
            </a:r>
            <a:r>
              <a:rPr lang="en-GB" sz="2000" dirty="0"/>
              <a:t>thermal imaging, using Landsat 8</a:t>
            </a:r>
            <a:r>
              <a:rPr lang="en-GB" sz="2000" dirty="0" smtClean="0"/>
              <a:t>)</a:t>
            </a:r>
            <a:endParaRPr lang="en-GB" sz="2000" dirty="0" smtClean="0"/>
          </a:p>
        </p:txBody>
      </p:sp>
    </p:spTree>
    <p:extLst>
      <p:ext uri="{BB962C8B-B14F-4D97-AF65-F5344CB8AC3E}">
        <p14:creationId xmlns:p14="http://schemas.microsoft.com/office/powerpoint/2010/main" val="2513691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p:cNvSpPr txBox="1">
            <a:spLocks noChangeArrowheads="1"/>
          </p:cNvSpPr>
          <p:nvPr/>
        </p:nvSpPr>
        <p:spPr bwMode="auto">
          <a:xfrm>
            <a:off x="179512" y="131825"/>
            <a:ext cx="7307262" cy="400050"/>
          </a:xfrm>
          <a:prstGeom prst="rect">
            <a:avLst/>
          </a:prstGeom>
          <a:solidFill>
            <a:srgbClr val="CCFFFF"/>
          </a:solidFill>
          <a:ln w="9525">
            <a:solidFill>
              <a:srgbClr val="000000"/>
            </a:solidFill>
            <a:miter lim="800000"/>
            <a:headEnd/>
            <a:tailEnd/>
          </a:ln>
        </p:spPr>
        <p:txBody>
          <a:bodyPr wrap="none">
            <a:spAutoFit/>
          </a:bodyPr>
          <a:lstStyle/>
          <a:p>
            <a:r>
              <a:rPr lang="is-IS" sz="2000">
                <a:solidFill>
                  <a:srgbClr val="0000FF"/>
                </a:solidFill>
              </a:rPr>
              <a:t>Evidence for laterally deflected and episodic plume flow from Iceland</a:t>
            </a:r>
          </a:p>
        </p:txBody>
      </p:sp>
      <p:pic>
        <p:nvPicPr>
          <p:cNvPr id="9219" name="Picture 4"/>
          <p:cNvPicPr>
            <a:picLocks noChangeAspect="1" noChangeArrowheads="1"/>
          </p:cNvPicPr>
          <p:nvPr/>
        </p:nvPicPr>
        <p:blipFill>
          <a:blip r:embed="rId2" cstate="print"/>
          <a:srcRect/>
          <a:stretch>
            <a:fillRect/>
          </a:stretch>
        </p:blipFill>
        <p:spPr bwMode="auto">
          <a:xfrm>
            <a:off x="2855913" y="1285875"/>
            <a:ext cx="3076575" cy="5543550"/>
          </a:xfrm>
          <a:prstGeom prst="rect">
            <a:avLst/>
          </a:prstGeom>
          <a:noFill/>
          <a:ln w="9525">
            <a:noFill/>
            <a:miter lim="800000"/>
            <a:headEnd/>
            <a:tailEnd/>
          </a:ln>
        </p:spPr>
      </p:pic>
      <p:pic>
        <p:nvPicPr>
          <p:cNvPr id="679944" name="Picture 8"/>
          <p:cNvPicPr>
            <a:picLocks noChangeAspect="1" noChangeArrowheads="1"/>
          </p:cNvPicPr>
          <p:nvPr/>
        </p:nvPicPr>
        <p:blipFill>
          <a:blip r:embed="rId3" cstate="print"/>
          <a:srcRect/>
          <a:stretch>
            <a:fillRect/>
          </a:stretch>
        </p:blipFill>
        <p:spPr bwMode="auto">
          <a:xfrm>
            <a:off x="6588125" y="1773238"/>
            <a:ext cx="2414588" cy="3141662"/>
          </a:xfrm>
          <a:prstGeom prst="rect">
            <a:avLst/>
          </a:prstGeom>
          <a:noFill/>
          <a:ln w="9525">
            <a:noFill/>
            <a:miter lim="800000"/>
            <a:headEnd/>
            <a:tailEnd/>
          </a:ln>
        </p:spPr>
      </p:pic>
      <p:pic>
        <p:nvPicPr>
          <p:cNvPr id="9221" name="Picture 9"/>
          <p:cNvPicPr>
            <a:picLocks noChangeAspect="1" noChangeArrowheads="1"/>
          </p:cNvPicPr>
          <p:nvPr/>
        </p:nvPicPr>
        <p:blipFill>
          <a:blip r:embed="rId4" cstate="print"/>
          <a:srcRect/>
          <a:stretch>
            <a:fillRect/>
          </a:stretch>
        </p:blipFill>
        <p:spPr bwMode="auto">
          <a:xfrm>
            <a:off x="96838" y="1285875"/>
            <a:ext cx="2605087" cy="3789363"/>
          </a:xfrm>
          <a:prstGeom prst="rect">
            <a:avLst/>
          </a:prstGeom>
          <a:noFill/>
          <a:ln w="9525">
            <a:noFill/>
            <a:miter lim="800000"/>
            <a:headEnd/>
            <a:tailEnd/>
          </a:ln>
        </p:spPr>
      </p:pic>
      <p:sp>
        <p:nvSpPr>
          <p:cNvPr id="9222" name="Text Box 10"/>
          <p:cNvSpPr txBox="1">
            <a:spLocks noChangeArrowheads="1"/>
          </p:cNvSpPr>
          <p:nvPr/>
        </p:nvSpPr>
        <p:spPr bwMode="auto">
          <a:xfrm>
            <a:off x="508000" y="5183188"/>
            <a:ext cx="2217738" cy="336550"/>
          </a:xfrm>
          <a:prstGeom prst="rect">
            <a:avLst/>
          </a:prstGeom>
          <a:noFill/>
          <a:ln w="9525">
            <a:noFill/>
            <a:miter lim="800000"/>
            <a:headEnd/>
            <a:tailEnd/>
          </a:ln>
        </p:spPr>
        <p:txBody>
          <a:bodyPr wrap="none">
            <a:spAutoFit/>
          </a:bodyPr>
          <a:lstStyle/>
          <a:p>
            <a:r>
              <a:rPr lang="nb-NO" sz="1600">
                <a:solidFill>
                  <a:srgbClr val="000000"/>
                </a:solidFill>
              </a:rPr>
              <a:t>Jones et al. (2002, GGG)</a:t>
            </a:r>
            <a:endParaRPr lang="en-GB" sz="1600">
              <a:solidFill>
                <a:srgbClr val="000000"/>
              </a:solidFill>
            </a:endParaRPr>
          </a:p>
        </p:txBody>
      </p:sp>
      <p:sp>
        <p:nvSpPr>
          <p:cNvPr id="679947" name="Text Box 11"/>
          <p:cNvSpPr txBox="1">
            <a:spLocks noChangeArrowheads="1"/>
          </p:cNvSpPr>
          <p:nvPr/>
        </p:nvSpPr>
        <p:spPr bwMode="auto">
          <a:xfrm>
            <a:off x="6651625" y="4914900"/>
            <a:ext cx="2298700" cy="336550"/>
          </a:xfrm>
          <a:prstGeom prst="rect">
            <a:avLst/>
          </a:prstGeom>
          <a:noFill/>
          <a:ln w="9525">
            <a:noFill/>
            <a:miter lim="800000"/>
            <a:headEnd/>
            <a:tailEnd/>
          </a:ln>
        </p:spPr>
        <p:txBody>
          <a:bodyPr wrap="none">
            <a:spAutoFit/>
          </a:bodyPr>
          <a:lstStyle/>
          <a:p>
            <a:r>
              <a:rPr lang="nb-NO" sz="1600">
                <a:solidFill>
                  <a:srgbClr val="000000"/>
                </a:solidFill>
              </a:rPr>
              <a:t>Breivik et al. (2006, JGR)</a:t>
            </a:r>
            <a:endParaRPr lang="en-GB" sz="1600">
              <a:solidFill>
                <a:srgbClr val="000000"/>
              </a:solidFill>
            </a:endParaRPr>
          </a:p>
        </p:txBody>
      </p:sp>
      <p:sp>
        <p:nvSpPr>
          <p:cNvPr id="9224" name="Text Box 3"/>
          <p:cNvSpPr txBox="1">
            <a:spLocks noChangeArrowheads="1"/>
          </p:cNvSpPr>
          <p:nvPr/>
        </p:nvSpPr>
        <p:spPr bwMode="auto">
          <a:xfrm>
            <a:off x="254000" y="615950"/>
            <a:ext cx="7038975" cy="461963"/>
          </a:xfrm>
          <a:prstGeom prst="rect">
            <a:avLst/>
          </a:prstGeom>
          <a:noFill/>
          <a:ln w="9525">
            <a:noFill/>
            <a:miter lim="800000"/>
            <a:headEnd/>
            <a:tailEnd/>
          </a:ln>
        </p:spPr>
        <p:txBody>
          <a:bodyPr wrap="none">
            <a:spAutoFit/>
          </a:bodyPr>
          <a:lstStyle/>
          <a:p>
            <a:r>
              <a:rPr lang="is-IS" b="1">
                <a:solidFill>
                  <a:srgbClr val="FF0000"/>
                </a:solidFill>
              </a:rPr>
              <a:t>V-shaped ridges</a:t>
            </a:r>
            <a:r>
              <a:rPr lang="is-IS">
                <a:solidFill>
                  <a:srgbClr val="FF0000"/>
                </a:solidFill>
              </a:rPr>
              <a:t>:</a:t>
            </a:r>
            <a:r>
              <a:rPr lang="is-IS" b="1">
                <a:solidFill>
                  <a:srgbClr val="FF0000"/>
                </a:solidFill>
              </a:rPr>
              <a:t> </a:t>
            </a:r>
            <a:r>
              <a:rPr lang="is-IS">
                <a:solidFill>
                  <a:srgbClr val="000000"/>
                </a:solidFill>
              </a:rPr>
              <a:t>extending radially for about </a:t>
            </a:r>
            <a:r>
              <a:rPr lang="is-IS" b="1">
                <a:solidFill>
                  <a:srgbClr val="000000"/>
                </a:solidFill>
              </a:rPr>
              <a:t>1000 km</a:t>
            </a:r>
            <a:endParaRPr lang="en-GB" b="1">
              <a:solidFill>
                <a:srgbClr val="000000"/>
              </a:solidFill>
            </a:endParaRPr>
          </a:p>
        </p:txBody>
      </p:sp>
    </p:spTree>
    <p:extLst>
      <p:ext uri="{BB962C8B-B14F-4D97-AF65-F5344CB8AC3E}">
        <p14:creationId xmlns:p14="http://schemas.microsoft.com/office/powerpoint/2010/main" val="19000904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en.vedur.is/media/jar/myndsafn/full/Hitamynd_20141201_20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45" y="566009"/>
            <a:ext cx="8857805" cy="62646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7504" y="116632"/>
            <a:ext cx="7272808" cy="400110"/>
          </a:xfrm>
          <a:prstGeom prst="rect">
            <a:avLst/>
          </a:prstGeom>
          <a:noFill/>
        </p:spPr>
        <p:txBody>
          <a:bodyPr wrap="square" rtlCol="0">
            <a:spAutoFit/>
          </a:bodyPr>
          <a:lstStyle/>
          <a:p>
            <a:r>
              <a:rPr lang="en-GB" sz="2000" b="1" dirty="0" smtClean="0"/>
              <a:t>Dec. 1 </a:t>
            </a:r>
            <a:r>
              <a:rPr lang="en-GB" sz="2000" dirty="0"/>
              <a:t>(thermal imaging, using Landsat 8</a:t>
            </a:r>
            <a:r>
              <a:rPr lang="en-GB" sz="2000" dirty="0" smtClean="0"/>
              <a:t>)</a:t>
            </a:r>
            <a:endParaRPr lang="en-GB" sz="2000" dirty="0"/>
          </a:p>
        </p:txBody>
      </p:sp>
    </p:spTree>
    <p:extLst>
      <p:ext uri="{BB962C8B-B14F-4D97-AF65-F5344CB8AC3E}">
        <p14:creationId xmlns:p14="http://schemas.microsoft.com/office/powerpoint/2010/main" val="31285346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earthice.hi.is/sites/jardvis.hi.is/files/myndir/Bardarbunga/2014-10-29_img_2780_msr.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1" y="0"/>
            <a:ext cx="914962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511" y="22160"/>
            <a:ext cx="8441157" cy="2000548"/>
          </a:xfrm>
          <a:prstGeom prst="rect">
            <a:avLst/>
          </a:prstGeom>
          <a:noFill/>
        </p:spPr>
        <p:txBody>
          <a:bodyPr wrap="none" rtlCol="0">
            <a:spAutoFit/>
          </a:bodyPr>
          <a:lstStyle/>
          <a:p>
            <a:r>
              <a:rPr lang="nb-NO" dirty="0" smtClean="0">
                <a:solidFill>
                  <a:srgbClr val="00FFFF"/>
                </a:solidFill>
              </a:rPr>
              <a:t>Status, </a:t>
            </a:r>
            <a:r>
              <a:rPr lang="nb-NO" dirty="0" err="1" smtClean="0">
                <a:solidFill>
                  <a:srgbClr val="00FFFF"/>
                </a:solidFill>
              </a:rPr>
              <a:t>early</a:t>
            </a:r>
            <a:r>
              <a:rPr lang="nb-NO" dirty="0" smtClean="0">
                <a:solidFill>
                  <a:srgbClr val="00FFFF"/>
                </a:solidFill>
              </a:rPr>
              <a:t> </a:t>
            </a:r>
            <a:r>
              <a:rPr lang="nb-NO" dirty="0" err="1" smtClean="0">
                <a:solidFill>
                  <a:srgbClr val="00FFFF"/>
                </a:solidFill>
              </a:rPr>
              <a:t>December</a:t>
            </a:r>
            <a:r>
              <a:rPr lang="nb-NO" dirty="0" smtClean="0">
                <a:solidFill>
                  <a:srgbClr val="00FFFF"/>
                </a:solidFill>
              </a:rPr>
              <a:t>:</a:t>
            </a:r>
          </a:p>
          <a:p>
            <a:pPr>
              <a:lnSpc>
                <a:spcPts val="4000"/>
              </a:lnSpc>
            </a:pPr>
            <a:r>
              <a:rPr lang="nb-NO" sz="1800" dirty="0" smtClean="0">
                <a:solidFill>
                  <a:srgbClr val="CCFFFF"/>
                </a:solidFill>
              </a:rPr>
              <a:t>- </a:t>
            </a:r>
            <a:r>
              <a:rPr lang="nb-NO" sz="1800" dirty="0" err="1" smtClean="0">
                <a:solidFill>
                  <a:srgbClr val="CCFFFF"/>
                </a:solidFill>
              </a:rPr>
              <a:t>Dec</a:t>
            </a:r>
            <a:r>
              <a:rPr lang="nb-NO" sz="1800" dirty="0" smtClean="0">
                <a:solidFill>
                  <a:srgbClr val="CCFFFF"/>
                </a:solidFill>
              </a:rPr>
              <a:t>. 8: </a:t>
            </a:r>
            <a:r>
              <a:rPr lang="nb-NO" sz="1800" dirty="0" err="1" smtClean="0">
                <a:solidFill>
                  <a:srgbClr val="CCFFFF"/>
                </a:solidFill>
              </a:rPr>
              <a:t>exactly</a:t>
            </a:r>
            <a:r>
              <a:rPr lang="nb-NO" sz="1800" dirty="0" smtClean="0">
                <a:solidFill>
                  <a:srgbClr val="CCFFFF"/>
                </a:solidFill>
              </a:rPr>
              <a:t> 100 </a:t>
            </a:r>
            <a:r>
              <a:rPr lang="nb-NO" sz="1800" dirty="0" err="1" smtClean="0">
                <a:solidFill>
                  <a:srgbClr val="CCFFFF"/>
                </a:solidFill>
              </a:rPr>
              <a:t>days</a:t>
            </a:r>
            <a:r>
              <a:rPr lang="nb-NO" sz="1800" dirty="0" smtClean="0">
                <a:solidFill>
                  <a:srgbClr val="CCFFFF"/>
                </a:solidFill>
              </a:rPr>
              <a:t> </a:t>
            </a:r>
            <a:r>
              <a:rPr lang="nb-NO" sz="1800" dirty="0" err="1" smtClean="0">
                <a:solidFill>
                  <a:srgbClr val="CCFFFF"/>
                </a:solidFill>
              </a:rPr>
              <a:t>of</a:t>
            </a:r>
            <a:r>
              <a:rPr lang="nb-NO" sz="1800" dirty="0" smtClean="0">
                <a:solidFill>
                  <a:srgbClr val="CCFFFF"/>
                </a:solidFill>
              </a:rPr>
              <a:t> steady, </a:t>
            </a:r>
            <a:r>
              <a:rPr lang="nb-NO" sz="1800" dirty="0" err="1" smtClean="0">
                <a:solidFill>
                  <a:srgbClr val="CCFFFF"/>
                </a:solidFill>
              </a:rPr>
              <a:t>vigorous</a:t>
            </a:r>
            <a:r>
              <a:rPr lang="nb-NO" sz="1800" dirty="0" smtClean="0">
                <a:solidFill>
                  <a:srgbClr val="CCFFFF"/>
                </a:solidFill>
              </a:rPr>
              <a:t> </a:t>
            </a:r>
            <a:r>
              <a:rPr lang="nb-NO" sz="1800" dirty="0" err="1" smtClean="0">
                <a:solidFill>
                  <a:srgbClr val="CCFFFF"/>
                </a:solidFill>
              </a:rPr>
              <a:t>eruption</a:t>
            </a:r>
            <a:r>
              <a:rPr lang="nb-NO" sz="1800" dirty="0" smtClean="0">
                <a:solidFill>
                  <a:srgbClr val="CCFFFF"/>
                </a:solidFill>
              </a:rPr>
              <a:t> (</a:t>
            </a:r>
            <a:r>
              <a:rPr lang="nb-NO" sz="1800" dirty="0" err="1" smtClean="0">
                <a:solidFill>
                  <a:srgbClr val="CCFFFF"/>
                </a:solidFill>
              </a:rPr>
              <a:t>possibly</a:t>
            </a:r>
            <a:r>
              <a:rPr lang="nb-NO" sz="1800" dirty="0" smtClean="0">
                <a:solidFill>
                  <a:srgbClr val="CCFFFF"/>
                </a:solidFill>
              </a:rPr>
              <a:t> in </a:t>
            </a:r>
            <a:r>
              <a:rPr lang="nb-NO" sz="1800" dirty="0" err="1" smtClean="0">
                <a:solidFill>
                  <a:srgbClr val="CCFFFF"/>
                </a:solidFill>
              </a:rPr>
              <a:t>weak</a:t>
            </a:r>
            <a:r>
              <a:rPr lang="nb-NO" sz="1800" dirty="0" smtClean="0">
                <a:solidFill>
                  <a:srgbClr val="CCFFFF"/>
                </a:solidFill>
              </a:rPr>
              <a:t> </a:t>
            </a:r>
            <a:r>
              <a:rPr lang="nb-NO" sz="1800" dirty="0" err="1" smtClean="0">
                <a:solidFill>
                  <a:srgbClr val="CCFFFF"/>
                </a:solidFill>
              </a:rPr>
              <a:t>decline</a:t>
            </a:r>
            <a:r>
              <a:rPr lang="nb-NO" sz="1800" dirty="0" smtClean="0">
                <a:solidFill>
                  <a:srgbClr val="CCFFFF"/>
                </a:solidFill>
              </a:rPr>
              <a:t> in </a:t>
            </a:r>
            <a:r>
              <a:rPr lang="nb-NO" sz="1800" dirty="0" err="1" smtClean="0">
                <a:solidFill>
                  <a:srgbClr val="CCFFFF"/>
                </a:solidFill>
              </a:rPr>
              <a:t>Dec</a:t>
            </a:r>
            <a:r>
              <a:rPr lang="nb-NO" sz="1800" dirty="0" smtClean="0">
                <a:solidFill>
                  <a:srgbClr val="CCFFFF"/>
                </a:solidFill>
              </a:rPr>
              <a:t>.)</a:t>
            </a:r>
          </a:p>
          <a:p>
            <a:pPr>
              <a:lnSpc>
                <a:spcPts val="4000"/>
              </a:lnSpc>
            </a:pPr>
            <a:r>
              <a:rPr lang="nb-NO" sz="1800" dirty="0" smtClean="0">
                <a:solidFill>
                  <a:srgbClr val="CCFFFF"/>
                </a:solidFill>
              </a:rPr>
              <a:t>- </a:t>
            </a:r>
            <a:r>
              <a:rPr lang="nb-NO" sz="1800" dirty="0" err="1" smtClean="0">
                <a:solidFill>
                  <a:srgbClr val="CCFFFF"/>
                </a:solidFill>
              </a:rPr>
              <a:t>volume</a:t>
            </a:r>
            <a:r>
              <a:rPr lang="nb-NO" sz="1800" dirty="0" smtClean="0">
                <a:solidFill>
                  <a:srgbClr val="CCFFFF"/>
                </a:solidFill>
              </a:rPr>
              <a:t> </a:t>
            </a:r>
            <a:r>
              <a:rPr lang="nb-NO" sz="1800" dirty="0" err="1" smtClean="0">
                <a:solidFill>
                  <a:srgbClr val="CCFFFF"/>
                </a:solidFill>
              </a:rPr>
              <a:t>of</a:t>
            </a:r>
            <a:r>
              <a:rPr lang="nb-NO" sz="1800" dirty="0" smtClean="0">
                <a:solidFill>
                  <a:srgbClr val="CCFFFF"/>
                </a:solidFill>
              </a:rPr>
              <a:t> </a:t>
            </a:r>
            <a:r>
              <a:rPr lang="nb-NO" sz="1800" dirty="0" err="1" smtClean="0">
                <a:solidFill>
                  <a:srgbClr val="CCFFFF"/>
                </a:solidFill>
              </a:rPr>
              <a:t>erupted</a:t>
            </a:r>
            <a:r>
              <a:rPr lang="nb-NO" sz="1800" dirty="0" smtClean="0">
                <a:solidFill>
                  <a:srgbClr val="CCFFFF"/>
                </a:solidFill>
              </a:rPr>
              <a:t> magma: &gt;1.4 km</a:t>
            </a:r>
            <a:r>
              <a:rPr lang="nb-NO" sz="1800" baseline="30000" dirty="0" smtClean="0">
                <a:solidFill>
                  <a:srgbClr val="CCFFFF"/>
                </a:solidFill>
              </a:rPr>
              <a:t>3</a:t>
            </a:r>
            <a:r>
              <a:rPr lang="nb-NO" sz="1800" dirty="0" smtClean="0">
                <a:solidFill>
                  <a:srgbClr val="CCFFFF"/>
                </a:solidFill>
              </a:rPr>
              <a:t>  </a:t>
            </a:r>
            <a:r>
              <a:rPr lang="nb-NO" sz="1400" dirty="0" smtClean="0">
                <a:solidFill>
                  <a:srgbClr val="CCFFFF"/>
                </a:solidFill>
              </a:rPr>
              <a:t>(</a:t>
            </a:r>
            <a:r>
              <a:rPr lang="nb-NO" sz="1400" dirty="0" err="1" smtClean="0">
                <a:solidFill>
                  <a:srgbClr val="CCFFFF"/>
                </a:solidFill>
              </a:rPr>
              <a:t>largest</a:t>
            </a:r>
            <a:r>
              <a:rPr lang="nb-NO" sz="1400" dirty="0" smtClean="0">
                <a:solidFill>
                  <a:srgbClr val="CCFFFF"/>
                </a:solidFill>
              </a:rPr>
              <a:t> </a:t>
            </a:r>
            <a:r>
              <a:rPr lang="nb-NO" sz="1400" dirty="0" err="1" smtClean="0">
                <a:solidFill>
                  <a:srgbClr val="CCFFFF"/>
                </a:solidFill>
              </a:rPr>
              <a:t>eruption</a:t>
            </a:r>
            <a:r>
              <a:rPr lang="nb-NO" sz="1400" dirty="0" smtClean="0">
                <a:solidFill>
                  <a:srgbClr val="CCFFFF"/>
                </a:solidFill>
              </a:rPr>
              <a:t> </a:t>
            </a:r>
            <a:r>
              <a:rPr lang="nb-NO" sz="1400" dirty="0" err="1" smtClean="0">
                <a:solidFill>
                  <a:srgbClr val="CCFFFF"/>
                </a:solidFill>
              </a:rPr>
              <a:t>since</a:t>
            </a:r>
            <a:r>
              <a:rPr lang="nb-NO" sz="1400" dirty="0" smtClean="0">
                <a:solidFill>
                  <a:srgbClr val="CCFFFF"/>
                </a:solidFill>
              </a:rPr>
              <a:t> </a:t>
            </a:r>
            <a:r>
              <a:rPr lang="nb-NO" sz="1400" b="1" dirty="0" smtClean="0">
                <a:solidFill>
                  <a:srgbClr val="CCFFFF"/>
                </a:solidFill>
              </a:rPr>
              <a:t>Laki</a:t>
            </a:r>
            <a:r>
              <a:rPr lang="nb-NO" sz="1400" dirty="0" smtClean="0">
                <a:solidFill>
                  <a:srgbClr val="CCFFFF"/>
                </a:solidFill>
              </a:rPr>
              <a:t>, 1783-84)</a:t>
            </a:r>
            <a:endParaRPr lang="nb-NO" sz="1400" dirty="0" smtClean="0">
              <a:solidFill>
                <a:srgbClr val="CCFFFF"/>
              </a:solidFill>
              <a:latin typeface="Symbol" panose="05050102010706020507" pitchFamily="18" charset="2"/>
            </a:endParaRPr>
          </a:p>
          <a:p>
            <a:pPr>
              <a:lnSpc>
                <a:spcPts val="2000"/>
              </a:lnSpc>
            </a:pPr>
            <a:r>
              <a:rPr lang="nb-NO" sz="1800" dirty="0">
                <a:solidFill>
                  <a:srgbClr val="CCFFFF"/>
                </a:solidFill>
                <a:latin typeface="Symbol" panose="05050102010706020507" pitchFamily="18" charset="2"/>
              </a:rPr>
              <a:t> </a:t>
            </a:r>
            <a:r>
              <a:rPr lang="nb-NO" sz="1800" dirty="0" smtClean="0">
                <a:solidFill>
                  <a:srgbClr val="CCFFFF"/>
                </a:solidFill>
                <a:latin typeface="Symbol" panose="05050102010706020507" pitchFamily="18" charset="2"/>
              </a:rPr>
              <a:t>  </a:t>
            </a:r>
            <a:r>
              <a:rPr lang="nb-NO" sz="1800" dirty="0" err="1" smtClean="0">
                <a:solidFill>
                  <a:srgbClr val="CCFFFF"/>
                </a:solidFill>
              </a:rPr>
              <a:t>early</a:t>
            </a:r>
            <a:r>
              <a:rPr lang="nb-NO" sz="1800" dirty="0" smtClean="0">
                <a:solidFill>
                  <a:srgbClr val="CCFFFF"/>
                </a:solidFill>
              </a:rPr>
              <a:t> reports </a:t>
            </a:r>
            <a:r>
              <a:rPr lang="nb-NO" sz="1800" dirty="0" err="1" smtClean="0">
                <a:solidFill>
                  <a:srgbClr val="CCFFFF"/>
                </a:solidFill>
              </a:rPr>
              <a:t>of</a:t>
            </a:r>
            <a:r>
              <a:rPr lang="nb-NO" sz="1800" dirty="0" smtClean="0">
                <a:solidFill>
                  <a:srgbClr val="CCFFFF"/>
                </a:solidFill>
              </a:rPr>
              <a:t>  0.02 km</a:t>
            </a:r>
            <a:r>
              <a:rPr lang="nb-NO" sz="1800" baseline="30000" dirty="0" smtClean="0">
                <a:solidFill>
                  <a:srgbClr val="CCFFFF"/>
                </a:solidFill>
              </a:rPr>
              <a:t>3</a:t>
            </a:r>
            <a:r>
              <a:rPr lang="nb-NO" sz="1800" dirty="0" smtClean="0">
                <a:solidFill>
                  <a:srgbClr val="CCFFFF"/>
                </a:solidFill>
              </a:rPr>
              <a:t>/</a:t>
            </a:r>
            <a:r>
              <a:rPr lang="nb-NO" sz="1800" dirty="0" err="1" smtClean="0">
                <a:solidFill>
                  <a:srgbClr val="CCFFFF"/>
                </a:solidFill>
              </a:rPr>
              <a:t>day</a:t>
            </a:r>
            <a:r>
              <a:rPr lang="nb-NO" sz="1800" dirty="0" smtClean="0">
                <a:solidFill>
                  <a:srgbClr val="CCFFFF"/>
                </a:solidFill>
              </a:rPr>
              <a:t>: 2.0 km</a:t>
            </a:r>
            <a:r>
              <a:rPr lang="nb-NO" sz="1800" baseline="30000" dirty="0" smtClean="0">
                <a:solidFill>
                  <a:srgbClr val="CCFFFF"/>
                </a:solidFill>
              </a:rPr>
              <a:t>3</a:t>
            </a:r>
            <a:r>
              <a:rPr lang="nb-NO" sz="1800" dirty="0" smtClean="0">
                <a:solidFill>
                  <a:srgbClr val="CCFFFF"/>
                </a:solidFill>
              </a:rPr>
              <a:t>, </a:t>
            </a:r>
            <a:r>
              <a:rPr lang="nb-NO" sz="1800" dirty="0" err="1" smtClean="0">
                <a:solidFill>
                  <a:srgbClr val="CCFFFF"/>
                </a:solidFill>
              </a:rPr>
              <a:t>Dec</a:t>
            </a:r>
            <a:r>
              <a:rPr lang="nb-NO" sz="1800" dirty="0" smtClean="0">
                <a:solidFill>
                  <a:srgbClr val="CCFFFF"/>
                </a:solidFill>
              </a:rPr>
              <a:t>. 8</a:t>
            </a:r>
          </a:p>
          <a:p>
            <a:pPr>
              <a:lnSpc>
                <a:spcPts val="2000"/>
              </a:lnSpc>
            </a:pPr>
            <a:r>
              <a:rPr lang="nb-NO" sz="1800" dirty="0">
                <a:solidFill>
                  <a:srgbClr val="CCFFFF"/>
                </a:solidFill>
              </a:rPr>
              <a:t> </a:t>
            </a:r>
            <a:r>
              <a:rPr lang="nb-NO" sz="1800" dirty="0" smtClean="0">
                <a:solidFill>
                  <a:srgbClr val="CCFFFF"/>
                </a:solidFill>
              </a:rPr>
              <a:t>   </a:t>
            </a:r>
            <a:r>
              <a:rPr lang="nb-NO" sz="1400" dirty="0" smtClean="0">
                <a:solidFill>
                  <a:srgbClr val="CCFFFF"/>
                </a:solidFill>
              </a:rPr>
              <a:t>(</a:t>
            </a:r>
            <a:r>
              <a:rPr lang="nb-NO" sz="1400" dirty="0" err="1" smtClean="0">
                <a:solidFill>
                  <a:srgbClr val="CCFFFF"/>
                </a:solidFill>
              </a:rPr>
              <a:t>possibly</a:t>
            </a:r>
            <a:r>
              <a:rPr lang="nb-NO" sz="1400" dirty="0" smtClean="0">
                <a:solidFill>
                  <a:srgbClr val="CCFFFF"/>
                </a:solidFill>
              </a:rPr>
              <a:t> </a:t>
            </a:r>
            <a:r>
              <a:rPr lang="nb-NO" sz="1400" dirty="0" err="1" smtClean="0">
                <a:solidFill>
                  <a:srgbClr val="CCFFFF"/>
                </a:solidFill>
              </a:rPr>
              <a:t>forth</a:t>
            </a:r>
            <a:r>
              <a:rPr lang="nb-NO" sz="1400" dirty="0" smtClean="0">
                <a:solidFill>
                  <a:srgbClr val="CCFFFF"/>
                </a:solidFill>
              </a:rPr>
              <a:t> </a:t>
            </a:r>
            <a:r>
              <a:rPr lang="nb-NO" sz="1400" dirty="0" err="1" smtClean="0">
                <a:solidFill>
                  <a:srgbClr val="CCFFFF"/>
                </a:solidFill>
              </a:rPr>
              <a:t>largest</a:t>
            </a:r>
            <a:r>
              <a:rPr lang="nb-NO" sz="1400" dirty="0" smtClean="0">
                <a:solidFill>
                  <a:srgbClr val="CCFFFF"/>
                </a:solidFill>
              </a:rPr>
              <a:t> in </a:t>
            </a:r>
            <a:r>
              <a:rPr lang="nb-NO" sz="1400" dirty="0" err="1" smtClean="0">
                <a:solidFill>
                  <a:srgbClr val="CCFFFF"/>
                </a:solidFill>
              </a:rPr>
              <a:t>historic</a:t>
            </a:r>
            <a:r>
              <a:rPr lang="nb-NO" sz="1400" dirty="0" smtClean="0">
                <a:solidFill>
                  <a:srgbClr val="CCFFFF"/>
                </a:solidFill>
              </a:rPr>
              <a:t> times: </a:t>
            </a:r>
            <a:r>
              <a:rPr lang="nb-NO" sz="1400" b="1" dirty="0" err="1" smtClean="0">
                <a:solidFill>
                  <a:srgbClr val="CCFFFF"/>
                </a:solidFill>
              </a:rPr>
              <a:t>Hallmundarhraun</a:t>
            </a:r>
            <a:r>
              <a:rPr lang="nb-NO" sz="1400" dirty="0" smtClean="0">
                <a:solidFill>
                  <a:srgbClr val="CCFFFF"/>
                </a:solidFill>
              </a:rPr>
              <a:t> 900, 9 km</a:t>
            </a:r>
            <a:r>
              <a:rPr lang="en-GB" sz="1400" baseline="30000" dirty="0">
                <a:solidFill>
                  <a:srgbClr val="CCFFFF"/>
                </a:solidFill>
              </a:rPr>
              <a:t>3</a:t>
            </a:r>
            <a:r>
              <a:rPr lang="nb-NO" sz="1400" dirty="0" smtClean="0">
                <a:solidFill>
                  <a:srgbClr val="CCFFFF"/>
                </a:solidFill>
              </a:rPr>
              <a:t>, </a:t>
            </a:r>
            <a:r>
              <a:rPr lang="nb-NO" sz="1400" b="1" dirty="0" err="1">
                <a:solidFill>
                  <a:srgbClr val="CCFFFF"/>
                </a:solidFill>
              </a:rPr>
              <a:t>Eldgj</a:t>
            </a:r>
            <a:r>
              <a:rPr lang="en-GB" sz="1400" b="1" dirty="0" smtClean="0">
                <a:solidFill>
                  <a:srgbClr val="CCFFFF"/>
                </a:solidFill>
              </a:rPr>
              <a:t>á</a:t>
            </a:r>
            <a:r>
              <a:rPr lang="en-GB" sz="1400" dirty="0" smtClean="0">
                <a:solidFill>
                  <a:srgbClr val="CCFFFF"/>
                </a:solidFill>
              </a:rPr>
              <a:t>, 934-40, 20 km</a:t>
            </a:r>
            <a:r>
              <a:rPr lang="en-GB" sz="1400" baseline="30000" dirty="0" smtClean="0">
                <a:solidFill>
                  <a:srgbClr val="CCFFFF"/>
                </a:solidFill>
              </a:rPr>
              <a:t>3</a:t>
            </a:r>
            <a:r>
              <a:rPr lang="en-GB" sz="1400" dirty="0" smtClean="0">
                <a:solidFill>
                  <a:srgbClr val="CCFFFF"/>
                </a:solidFill>
              </a:rPr>
              <a:t> and </a:t>
            </a:r>
            <a:r>
              <a:rPr lang="en-GB" sz="1400" b="1" dirty="0" err="1" smtClean="0">
                <a:solidFill>
                  <a:srgbClr val="CCFFFF"/>
                </a:solidFill>
              </a:rPr>
              <a:t>Laki</a:t>
            </a:r>
            <a:r>
              <a:rPr lang="en-GB" sz="1400" dirty="0" smtClean="0">
                <a:solidFill>
                  <a:srgbClr val="CCFFFF"/>
                </a:solidFill>
              </a:rPr>
              <a:t>)</a:t>
            </a:r>
            <a:r>
              <a:rPr lang="nb-NO" sz="1400" dirty="0" smtClean="0">
                <a:solidFill>
                  <a:srgbClr val="CCFFFF"/>
                </a:solidFill>
              </a:rPr>
              <a:t> </a:t>
            </a:r>
            <a:endParaRPr lang="nb-NO" sz="1400" baseline="30000" dirty="0" smtClean="0">
              <a:solidFill>
                <a:srgbClr val="CCFFFF"/>
              </a:solidFill>
            </a:endParaRPr>
          </a:p>
        </p:txBody>
      </p:sp>
      <p:sp>
        <p:nvSpPr>
          <p:cNvPr id="3" name="TextBox 2"/>
          <p:cNvSpPr txBox="1"/>
          <p:nvPr/>
        </p:nvSpPr>
        <p:spPr>
          <a:xfrm>
            <a:off x="266329" y="2348880"/>
            <a:ext cx="7992888" cy="707886"/>
          </a:xfrm>
          <a:prstGeom prst="rect">
            <a:avLst/>
          </a:prstGeom>
          <a:noFill/>
        </p:spPr>
        <p:txBody>
          <a:bodyPr wrap="square" rtlCol="0">
            <a:spAutoFit/>
          </a:bodyPr>
          <a:lstStyle/>
          <a:p>
            <a:pPr>
              <a:lnSpc>
                <a:spcPts val="2400"/>
              </a:lnSpc>
            </a:pPr>
            <a:r>
              <a:rPr lang="nb-NO" sz="1800" dirty="0" smtClean="0">
                <a:solidFill>
                  <a:srgbClr val="CCFFFF"/>
                </a:solidFill>
              </a:rPr>
              <a:t>The </a:t>
            </a:r>
            <a:r>
              <a:rPr lang="en-GB" sz="1800" dirty="0" err="1" smtClean="0">
                <a:solidFill>
                  <a:srgbClr val="CCFFFF"/>
                </a:solidFill>
              </a:rPr>
              <a:t>Bárðarbunga-Nornahraun</a:t>
            </a:r>
            <a:r>
              <a:rPr lang="en-GB" sz="1800" dirty="0" smtClean="0">
                <a:solidFill>
                  <a:srgbClr val="CCFFFF"/>
                </a:solidFill>
              </a:rPr>
              <a:t> eruption may be related to incremental decompression melting in the mantle due to the accelerated decrease of the </a:t>
            </a:r>
            <a:r>
              <a:rPr lang="en-GB" sz="1800" dirty="0" err="1" smtClean="0">
                <a:solidFill>
                  <a:srgbClr val="CCFFFF"/>
                </a:solidFill>
              </a:rPr>
              <a:t>Vatnajökull</a:t>
            </a:r>
            <a:r>
              <a:rPr lang="en-GB" sz="1800" dirty="0" smtClean="0">
                <a:solidFill>
                  <a:srgbClr val="CCFFFF"/>
                </a:solidFill>
              </a:rPr>
              <a:t> ice mass</a:t>
            </a:r>
            <a:r>
              <a:rPr lang="nb-NO" sz="1800" dirty="0" smtClean="0">
                <a:solidFill>
                  <a:srgbClr val="CCFFFF"/>
                </a:solidFill>
              </a:rPr>
              <a:t> </a:t>
            </a:r>
            <a:endParaRPr lang="nb-NO" sz="1400" baseline="30000" dirty="0" smtClean="0">
              <a:solidFill>
                <a:srgbClr val="CCFFFF"/>
              </a:solidFill>
            </a:endParaRPr>
          </a:p>
        </p:txBody>
      </p:sp>
    </p:spTree>
    <p:extLst>
      <p:ext uri="{BB962C8B-B14F-4D97-AF65-F5344CB8AC3E}">
        <p14:creationId xmlns:p14="http://schemas.microsoft.com/office/powerpoint/2010/main" val="394224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251663"/>
            <a:ext cx="2694392" cy="523220"/>
          </a:xfrm>
          <a:prstGeom prst="rect">
            <a:avLst/>
          </a:prstGeom>
          <a:noFill/>
        </p:spPr>
        <p:txBody>
          <a:bodyPr wrap="none" rtlCol="0">
            <a:spAutoFit/>
          </a:bodyPr>
          <a:lstStyle/>
          <a:p>
            <a:r>
              <a:rPr lang="en-GB" sz="2800" dirty="0"/>
              <a:t>http://en.vedur.is/</a:t>
            </a:r>
          </a:p>
        </p:txBody>
      </p:sp>
      <p:sp>
        <p:nvSpPr>
          <p:cNvPr id="3" name="TextBox 2"/>
          <p:cNvSpPr txBox="1"/>
          <p:nvPr/>
        </p:nvSpPr>
        <p:spPr>
          <a:xfrm>
            <a:off x="467544" y="1052735"/>
            <a:ext cx="3905043" cy="523220"/>
          </a:xfrm>
          <a:prstGeom prst="rect">
            <a:avLst/>
          </a:prstGeom>
          <a:noFill/>
        </p:spPr>
        <p:txBody>
          <a:bodyPr wrap="none" rtlCol="0">
            <a:spAutoFit/>
          </a:bodyPr>
          <a:lstStyle/>
          <a:p>
            <a:r>
              <a:rPr lang="en-GB" sz="2800" dirty="0"/>
              <a:t>http://www.ruv.is/volcano</a:t>
            </a:r>
          </a:p>
        </p:txBody>
      </p:sp>
    </p:spTree>
    <p:extLst>
      <p:ext uri="{BB962C8B-B14F-4D97-AF65-F5344CB8AC3E}">
        <p14:creationId xmlns:p14="http://schemas.microsoft.com/office/powerpoint/2010/main" val="2842048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earthice.hi.is/sites/jardvis.hi.is/files/myndir/Bardarbunga/2014-11-26_td_400_m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92696"/>
            <a:ext cx="9139943" cy="60932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496" y="116632"/>
            <a:ext cx="2551917" cy="338554"/>
          </a:xfrm>
          <a:prstGeom prst="rect">
            <a:avLst/>
          </a:prstGeom>
          <a:noFill/>
        </p:spPr>
        <p:txBody>
          <a:bodyPr wrap="none" rtlCol="0">
            <a:spAutoFit/>
          </a:bodyPr>
          <a:lstStyle/>
          <a:p>
            <a:r>
              <a:rPr lang="en-GB" sz="1600" dirty="0" smtClean="0"/>
              <a:t>November 26 </a:t>
            </a:r>
            <a:r>
              <a:rPr lang="en-GB" sz="1600" dirty="0"/>
              <a:t>- Tobias </a:t>
            </a:r>
            <a:r>
              <a:rPr lang="en-GB" sz="1600" dirty="0" err="1" smtClean="0"/>
              <a:t>Dürig</a:t>
            </a:r>
            <a:endParaRPr lang="en-GB" sz="1600" dirty="0"/>
          </a:p>
        </p:txBody>
      </p:sp>
    </p:spTree>
    <p:extLst>
      <p:ext uri="{BB962C8B-B14F-4D97-AF65-F5344CB8AC3E}">
        <p14:creationId xmlns:p14="http://schemas.microsoft.com/office/powerpoint/2010/main" val="694220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2227" y="3444427"/>
            <a:ext cx="4564760" cy="342356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208"/>
            <a:ext cx="4560781" cy="342058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quot;&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2" y="3437988"/>
            <a:ext cx="4566392" cy="34247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806240" y="113110"/>
            <a:ext cx="4331323" cy="830997"/>
          </a:xfrm>
          <a:prstGeom prst="rect">
            <a:avLst/>
          </a:prstGeom>
          <a:noFill/>
        </p:spPr>
        <p:txBody>
          <a:bodyPr wrap="square" rtlCol="0">
            <a:spAutoFit/>
          </a:bodyPr>
          <a:lstStyle/>
          <a:p>
            <a:r>
              <a:rPr lang="nb-NO" sz="1400" dirty="0" smtClean="0"/>
              <a:t>Sept. 12:</a:t>
            </a:r>
          </a:p>
          <a:p>
            <a:r>
              <a:rPr lang="en-GB" sz="1200" dirty="0" err="1" smtClean="0"/>
              <a:t>Suðri</a:t>
            </a:r>
            <a:r>
              <a:rPr lang="en-GB" sz="1200" dirty="0" smtClean="0"/>
              <a:t>, </a:t>
            </a:r>
            <a:r>
              <a:rPr lang="en-GB" sz="1200" dirty="0" err="1" smtClean="0"/>
              <a:t>Baugur</a:t>
            </a:r>
            <a:r>
              <a:rPr lang="en-GB" sz="1200" dirty="0"/>
              <a:t> </a:t>
            </a:r>
            <a:r>
              <a:rPr lang="en-GB" sz="1200" dirty="0" smtClean="0"/>
              <a:t>and </a:t>
            </a:r>
            <a:r>
              <a:rPr lang="en-GB" sz="1200" dirty="0" err="1" smtClean="0"/>
              <a:t>Baugsbörn</a:t>
            </a:r>
            <a:r>
              <a:rPr lang="en-GB" sz="1200" dirty="0" smtClean="0"/>
              <a:t> craters</a:t>
            </a:r>
          </a:p>
          <a:p>
            <a:r>
              <a:rPr lang="en-GB" sz="1100" dirty="0" smtClean="0">
                <a:solidFill>
                  <a:schemeClr val="accent6">
                    <a:lumMod val="50000"/>
                  </a:schemeClr>
                </a:solidFill>
              </a:rPr>
              <a:t>Photo</a:t>
            </a:r>
            <a:r>
              <a:rPr lang="en-GB" sz="1100" dirty="0">
                <a:solidFill>
                  <a:schemeClr val="accent6">
                    <a:lumMod val="50000"/>
                  </a:schemeClr>
                </a:solidFill>
              </a:rPr>
              <a:t>: </a:t>
            </a:r>
            <a:r>
              <a:rPr lang="en-GB" sz="1100" dirty="0" err="1">
                <a:solidFill>
                  <a:schemeClr val="accent6">
                    <a:lumMod val="50000"/>
                  </a:schemeClr>
                </a:solidFill>
              </a:rPr>
              <a:t>Ármann</a:t>
            </a:r>
            <a:r>
              <a:rPr lang="en-GB" sz="1100" dirty="0">
                <a:solidFill>
                  <a:schemeClr val="accent6">
                    <a:lumMod val="50000"/>
                  </a:schemeClr>
                </a:solidFill>
              </a:rPr>
              <a:t> </a:t>
            </a:r>
            <a:r>
              <a:rPr lang="en-GB" sz="1100" dirty="0" err="1">
                <a:solidFill>
                  <a:schemeClr val="accent6">
                    <a:lumMod val="50000"/>
                  </a:schemeClr>
                </a:solidFill>
              </a:rPr>
              <a:t>Höskuldsson</a:t>
            </a:r>
            <a:r>
              <a:rPr lang="en-GB" sz="1100" dirty="0" smtClean="0">
                <a:solidFill>
                  <a:schemeClr val="accent6">
                    <a:lumMod val="50000"/>
                  </a:schemeClr>
                </a:solidFill>
              </a:rPr>
              <a:t>, Institute of Earth Sciences, University of Iceland (</a:t>
            </a:r>
            <a:r>
              <a:rPr lang="en-GB" sz="1100" dirty="0" err="1" smtClean="0">
                <a:solidFill>
                  <a:schemeClr val="accent6">
                    <a:lumMod val="50000"/>
                  </a:schemeClr>
                </a:solidFill>
              </a:rPr>
              <a:t>Jarðvísindastofnun</a:t>
            </a:r>
            <a:r>
              <a:rPr lang="en-GB" sz="1100" dirty="0" smtClean="0">
                <a:solidFill>
                  <a:schemeClr val="accent6">
                    <a:lumMod val="50000"/>
                  </a:schemeClr>
                </a:solidFill>
              </a:rPr>
              <a:t>, </a:t>
            </a:r>
            <a:r>
              <a:rPr lang="en-GB" sz="1100" dirty="0" err="1" smtClean="0">
                <a:solidFill>
                  <a:schemeClr val="accent6">
                    <a:lumMod val="50000"/>
                  </a:schemeClr>
                </a:solidFill>
              </a:rPr>
              <a:t>Háskólans</a:t>
            </a:r>
            <a:r>
              <a:rPr lang="en-GB" sz="1100" dirty="0" smtClean="0">
                <a:solidFill>
                  <a:schemeClr val="accent6">
                    <a:lumMod val="50000"/>
                  </a:schemeClr>
                </a:solidFill>
              </a:rPr>
              <a:t>)</a:t>
            </a:r>
            <a:endParaRPr lang="en-GB" sz="1100" dirty="0">
              <a:solidFill>
                <a:schemeClr val="accent6">
                  <a:lumMod val="50000"/>
                </a:schemeClr>
              </a:solidFill>
            </a:endParaRPr>
          </a:p>
        </p:txBody>
      </p:sp>
      <p:sp>
        <p:nvSpPr>
          <p:cNvPr id="8" name="TextBox 7"/>
          <p:cNvSpPr txBox="1"/>
          <p:nvPr/>
        </p:nvSpPr>
        <p:spPr>
          <a:xfrm>
            <a:off x="7624366" y="4405134"/>
            <a:ext cx="518091" cy="276999"/>
          </a:xfrm>
          <a:prstGeom prst="rect">
            <a:avLst/>
          </a:prstGeom>
          <a:noFill/>
        </p:spPr>
        <p:txBody>
          <a:bodyPr wrap="none" rtlCol="0">
            <a:spAutoFit/>
          </a:bodyPr>
          <a:lstStyle/>
          <a:p>
            <a:r>
              <a:rPr lang="en-GB" sz="1200" dirty="0" err="1" smtClean="0">
                <a:solidFill>
                  <a:srgbClr val="3333FF"/>
                </a:solidFill>
              </a:rPr>
              <a:t>Suðri</a:t>
            </a:r>
            <a:endParaRPr lang="en-GB" sz="1200" dirty="0">
              <a:solidFill>
                <a:srgbClr val="3333FF"/>
              </a:solidFill>
            </a:endParaRPr>
          </a:p>
        </p:txBody>
      </p:sp>
      <p:sp>
        <p:nvSpPr>
          <p:cNvPr id="9" name="TextBox 8"/>
          <p:cNvSpPr txBox="1"/>
          <p:nvPr/>
        </p:nvSpPr>
        <p:spPr>
          <a:xfrm>
            <a:off x="3062766" y="4238286"/>
            <a:ext cx="638316" cy="276999"/>
          </a:xfrm>
          <a:prstGeom prst="rect">
            <a:avLst/>
          </a:prstGeom>
          <a:noFill/>
        </p:spPr>
        <p:txBody>
          <a:bodyPr wrap="none" rtlCol="0">
            <a:spAutoFit/>
          </a:bodyPr>
          <a:lstStyle/>
          <a:p>
            <a:r>
              <a:rPr lang="en-GB" sz="1200" dirty="0" err="1" smtClean="0">
                <a:solidFill>
                  <a:srgbClr val="3333FF"/>
                </a:solidFill>
              </a:rPr>
              <a:t>Baugur</a:t>
            </a:r>
            <a:endParaRPr lang="en-GB" sz="1200" dirty="0">
              <a:solidFill>
                <a:srgbClr val="3333FF"/>
              </a:solidFill>
            </a:endParaRPr>
          </a:p>
        </p:txBody>
      </p:sp>
      <p:sp>
        <p:nvSpPr>
          <p:cNvPr id="11" name="TextBox 10"/>
          <p:cNvSpPr txBox="1"/>
          <p:nvPr/>
        </p:nvSpPr>
        <p:spPr>
          <a:xfrm>
            <a:off x="938861" y="4996531"/>
            <a:ext cx="851515" cy="276999"/>
          </a:xfrm>
          <a:prstGeom prst="rect">
            <a:avLst/>
          </a:prstGeom>
          <a:noFill/>
        </p:spPr>
        <p:txBody>
          <a:bodyPr wrap="none" rtlCol="0">
            <a:spAutoFit/>
          </a:bodyPr>
          <a:lstStyle/>
          <a:p>
            <a:r>
              <a:rPr lang="en-GB" sz="1200" dirty="0" err="1" smtClean="0">
                <a:solidFill>
                  <a:srgbClr val="3333FF"/>
                </a:solidFill>
              </a:rPr>
              <a:t>Baugsbörn</a:t>
            </a:r>
            <a:endParaRPr lang="en-GB" sz="1200" dirty="0">
              <a:solidFill>
                <a:srgbClr val="3333FF"/>
              </a:solidFill>
            </a:endParaRPr>
          </a:p>
        </p:txBody>
      </p:sp>
      <p:sp>
        <p:nvSpPr>
          <p:cNvPr id="12" name="TextBox 11"/>
          <p:cNvSpPr txBox="1"/>
          <p:nvPr/>
        </p:nvSpPr>
        <p:spPr>
          <a:xfrm>
            <a:off x="3158948" y="1872465"/>
            <a:ext cx="434734" cy="230832"/>
          </a:xfrm>
          <a:prstGeom prst="rect">
            <a:avLst/>
          </a:prstGeom>
          <a:noFill/>
        </p:spPr>
        <p:txBody>
          <a:bodyPr wrap="none" rtlCol="0">
            <a:spAutoFit/>
          </a:bodyPr>
          <a:lstStyle/>
          <a:p>
            <a:r>
              <a:rPr lang="en-GB" sz="900" dirty="0" err="1" smtClean="0">
                <a:solidFill>
                  <a:srgbClr val="FFFF00"/>
                </a:solidFill>
              </a:rPr>
              <a:t>Suðri</a:t>
            </a:r>
            <a:endParaRPr lang="en-GB" sz="900" dirty="0">
              <a:solidFill>
                <a:srgbClr val="FFFF00"/>
              </a:solidFill>
            </a:endParaRPr>
          </a:p>
        </p:txBody>
      </p:sp>
      <p:sp>
        <p:nvSpPr>
          <p:cNvPr id="13" name="TextBox 12"/>
          <p:cNvSpPr txBox="1"/>
          <p:nvPr/>
        </p:nvSpPr>
        <p:spPr>
          <a:xfrm>
            <a:off x="1686086" y="1855637"/>
            <a:ext cx="524503" cy="230832"/>
          </a:xfrm>
          <a:prstGeom prst="rect">
            <a:avLst/>
          </a:prstGeom>
          <a:noFill/>
        </p:spPr>
        <p:txBody>
          <a:bodyPr wrap="none" rtlCol="0">
            <a:spAutoFit/>
          </a:bodyPr>
          <a:lstStyle/>
          <a:p>
            <a:r>
              <a:rPr lang="en-GB" sz="900" dirty="0" err="1" smtClean="0">
                <a:solidFill>
                  <a:srgbClr val="FFFF00"/>
                </a:solidFill>
              </a:rPr>
              <a:t>Baugur</a:t>
            </a:r>
            <a:endParaRPr lang="en-GB" sz="900" dirty="0">
              <a:solidFill>
                <a:srgbClr val="FFFF00"/>
              </a:solidFill>
            </a:endParaRPr>
          </a:p>
        </p:txBody>
      </p:sp>
      <p:sp>
        <p:nvSpPr>
          <p:cNvPr id="14" name="TextBox 13"/>
          <p:cNvSpPr txBox="1"/>
          <p:nvPr/>
        </p:nvSpPr>
        <p:spPr>
          <a:xfrm>
            <a:off x="1000583" y="1872890"/>
            <a:ext cx="684803" cy="230832"/>
          </a:xfrm>
          <a:prstGeom prst="rect">
            <a:avLst/>
          </a:prstGeom>
          <a:noFill/>
        </p:spPr>
        <p:txBody>
          <a:bodyPr wrap="none" rtlCol="0">
            <a:spAutoFit/>
          </a:bodyPr>
          <a:lstStyle/>
          <a:p>
            <a:r>
              <a:rPr lang="en-GB" sz="900" dirty="0" err="1" smtClean="0">
                <a:solidFill>
                  <a:srgbClr val="FFFF00"/>
                </a:solidFill>
              </a:rPr>
              <a:t>Baugsbörn</a:t>
            </a:r>
            <a:endParaRPr lang="en-GB" sz="900" dirty="0">
              <a:solidFill>
                <a:srgbClr val="FFFF00"/>
              </a:solidFill>
            </a:endParaRPr>
          </a:p>
        </p:txBody>
      </p:sp>
    </p:spTree>
    <p:extLst>
      <p:ext uri="{BB962C8B-B14F-4D97-AF65-F5344CB8AC3E}">
        <p14:creationId xmlns:p14="http://schemas.microsoft.com/office/powerpoint/2010/main" val="24853934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150" y="212874"/>
            <a:ext cx="8424936" cy="6340197"/>
          </a:xfrm>
          <a:prstGeom prst="rect">
            <a:avLst/>
          </a:prstGeom>
          <a:noFill/>
        </p:spPr>
        <p:txBody>
          <a:bodyPr wrap="square" rtlCol="0">
            <a:spAutoFit/>
          </a:bodyPr>
          <a:lstStyle/>
          <a:p>
            <a:r>
              <a:rPr lang="en-GB" sz="1000" b="1" dirty="0"/>
              <a:t>20,000 earthquakes in one month</a:t>
            </a:r>
          </a:p>
          <a:p>
            <a:r>
              <a:rPr lang="en-GB" sz="1000" dirty="0" err="1"/>
              <a:t>Fyrst</a:t>
            </a:r>
            <a:r>
              <a:rPr lang="en-GB" sz="1000" dirty="0"/>
              <a:t> </a:t>
            </a:r>
            <a:r>
              <a:rPr lang="en-GB" sz="1000" dirty="0" err="1"/>
              <a:t>birt</a:t>
            </a:r>
            <a:r>
              <a:rPr lang="en-GB" sz="1000" dirty="0"/>
              <a:t>: </a:t>
            </a:r>
            <a:r>
              <a:rPr lang="en-GB" sz="1000" b="1" dirty="0">
                <a:solidFill>
                  <a:srgbClr val="FF0000"/>
                </a:solidFill>
              </a:rPr>
              <a:t>16.09</a:t>
            </a:r>
            <a:r>
              <a:rPr lang="en-GB" sz="1000" dirty="0"/>
              <a:t>.2014 20:11, </a:t>
            </a:r>
            <a:r>
              <a:rPr lang="en-GB" sz="1000" dirty="0" err="1"/>
              <a:t>Síðast</a:t>
            </a:r>
            <a:r>
              <a:rPr lang="en-GB" sz="1000" dirty="0"/>
              <a:t> </a:t>
            </a:r>
            <a:r>
              <a:rPr lang="en-GB" sz="1000" dirty="0" err="1"/>
              <a:t>uppfært</a:t>
            </a:r>
            <a:r>
              <a:rPr lang="en-GB" sz="1000" dirty="0"/>
              <a:t>: 16.09.2014 20:14 </a:t>
            </a:r>
          </a:p>
          <a:p>
            <a:r>
              <a:rPr lang="en-GB" sz="1000" dirty="0" smtClean="0"/>
              <a:t>Tuesday </a:t>
            </a:r>
            <a:r>
              <a:rPr lang="en-GB" sz="1000" dirty="0"/>
              <a:t>marks one month since a record wave of seismic activity started at and around the volcano of </a:t>
            </a:r>
            <a:r>
              <a:rPr lang="en-GB" sz="1000" dirty="0" err="1"/>
              <a:t>Bardarbunga</a:t>
            </a:r>
            <a:r>
              <a:rPr lang="en-GB" sz="1000" dirty="0"/>
              <a:t>. At least 20,000 earthquakes struck the area in that period, according to estimates from the Icelandic Met </a:t>
            </a:r>
            <a:r>
              <a:rPr lang="en-GB" sz="1000" dirty="0" smtClean="0"/>
              <a:t>Office.  186 </a:t>
            </a:r>
            <a:r>
              <a:rPr lang="en-GB" sz="1000" dirty="0"/>
              <a:t>earthquakes of magnitude 3.0-3.9 were detected. 43 quakes were of magnitude 4.0-4.9, most of them at </a:t>
            </a:r>
            <a:r>
              <a:rPr lang="en-GB" sz="1000" dirty="0" err="1"/>
              <a:t>Bardarbunga's</a:t>
            </a:r>
            <a:r>
              <a:rPr lang="en-GB" sz="1000" dirty="0"/>
              <a:t> caldera. A total of 23 earthquakes were detected of magnitude 5.0 or greater, all at </a:t>
            </a:r>
            <a:r>
              <a:rPr lang="en-GB" sz="1000" dirty="0" err="1"/>
              <a:t>Bardarbunga</a:t>
            </a:r>
            <a:r>
              <a:rPr lang="en-GB" sz="1000" dirty="0"/>
              <a:t>. The largest earthquake, a magnitude 5.7, struck on 26 August. That's the largest earthquake in Iceland since a M6.3 struck east of Reykjavík in </a:t>
            </a:r>
            <a:r>
              <a:rPr lang="en-GB" sz="1000" dirty="0" smtClean="0"/>
              <a:t>2008.</a:t>
            </a:r>
          </a:p>
          <a:p>
            <a:r>
              <a:rPr lang="en-GB" sz="1000" dirty="0" smtClean="0"/>
              <a:t>No </a:t>
            </a:r>
            <a:r>
              <a:rPr lang="en-GB" sz="1000" dirty="0"/>
              <a:t>significant changes have been observed in the ongoing lava eruption at the lava field of </a:t>
            </a:r>
            <a:r>
              <a:rPr lang="en-GB" sz="1000" dirty="0" err="1"/>
              <a:t>Holuhraun</a:t>
            </a:r>
            <a:r>
              <a:rPr lang="en-GB" sz="1000" dirty="0"/>
              <a:t>, north of </a:t>
            </a:r>
            <a:r>
              <a:rPr lang="en-GB" sz="1000" dirty="0" err="1"/>
              <a:t>Bardarbunga</a:t>
            </a:r>
            <a:r>
              <a:rPr lang="en-GB" sz="1000" dirty="0"/>
              <a:t> volcano. </a:t>
            </a:r>
            <a:r>
              <a:rPr lang="en-GB" sz="1000" dirty="0" err="1"/>
              <a:t>Sulfur</a:t>
            </a:r>
            <a:r>
              <a:rPr lang="en-GB" sz="1000" dirty="0"/>
              <a:t> dioxide pollution from the eruption continues to plague people in the northern and eastern parts of Iceland, though it causes no immediate harm to people.</a:t>
            </a:r>
          </a:p>
          <a:p>
            <a:r>
              <a:rPr lang="en-GB" sz="1000" dirty="0"/>
              <a:t>A M5.2 earthquake struck </a:t>
            </a:r>
            <a:r>
              <a:rPr lang="en-GB" sz="1000" dirty="0" err="1"/>
              <a:t>Bardarbunga</a:t>
            </a:r>
            <a:r>
              <a:rPr lang="en-GB" sz="1000" dirty="0"/>
              <a:t> Tuesday afternoon. The </a:t>
            </a:r>
            <a:r>
              <a:rPr lang="en-GB" sz="1000" dirty="0" err="1"/>
              <a:t>subglacial</a:t>
            </a:r>
            <a:r>
              <a:rPr lang="en-GB" sz="1000" dirty="0"/>
              <a:t> volcano's </a:t>
            </a:r>
            <a:r>
              <a:rPr lang="en-GB" sz="1000" b="1" dirty="0">
                <a:solidFill>
                  <a:srgbClr val="FF0000"/>
                </a:solidFill>
              </a:rPr>
              <a:t>caldera continues to subside at a rate of 50 cm (20 inches) a day</a:t>
            </a:r>
            <a:r>
              <a:rPr lang="en-GB" sz="1000" dirty="0"/>
              <a:t>, according to scientists.</a:t>
            </a:r>
          </a:p>
          <a:p>
            <a:endParaRPr lang="en-GB" sz="1000" b="1" dirty="0" smtClean="0"/>
          </a:p>
          <a:p>
            <a:endParaRPr lang="en-GB" sz="1000" b="1" dirty="0"/>
          </a:p>
          <a:p>
            <a:r>
              <a:rPr lang="en-GB" sz="1000" b="1" dirty="0" smtClean="0"/>
              <a:t>Winter </a:t>
            </a:r>
            <a:r>
              <a:rPr lang="en-GB" sz="1000" b="1" dirty="0"/>
              <a:t>arrives at </a:t>
            </a:r>
            <a:r>
              <a:rPr lang="en-GB" sz="1000" b="1" dirty="0" err="1"/>
              <a:t>Holuhraun</a:t>
            </a:r>
            <a:endParaRPr lang="en-GB" sz="1000" b="1" dirty="0"/>
          </a:p>
          <a:p>
            <a:r>
              <a:rPr lang="en-GB" sz="1000" dirty="0" err="1"/>
              <a:t>Fyrst</a:t>
            </a:r>
            <a:r>
              <a:rPr lang="en-GB" sz="1000" dirty="0"/>
              <a:t> </a:t>
            </a:r>
            <a:r>
              <a:rPr lang="en-GB" sz="1000" dirty="0" err="1"/>
              <a:t>birt</a:t>
            </a:r>
            <a:r>
              <a:rPr lang="en-GB" sz="1000" dirty="0"/>
              <a:t>: </a:t>
            </a:r>
            <a:r>
              <a:rPr lang="en-GB" sz="1000" b="1" dirty="0">
                <a:solidFill>
                  <a:srgbClr val="FF0000"/>
                </a:solidFill>
              </a:rPr>
              <a:t>29.09</a:t>
            </a:r>
            <a:r>
              <a:rPr lang="en-GB" sz="1000" dirty="0"/>
              <a:t>.2014 12:04, </a:t>
            </a:r>
            <a:r>
              <a:rPr lang="en-GB" sz="1000" dirty="0" err="1"/>
              <a:t>Síðast</a:t>
            </a:r>
            <a:r>
              <a:rPr lang="en-GB" sz="1000" dirty="0"/>
              <a:t> </a:t>
            </a:r>
            <a:r>
              <a:rPr lang="en-GB" sz="1000" dirty="0" err="1"/>
              <a:t>uppfært</a:t>
            </a:r>
            <a:r>
              <a:rPr lang="en-GB" sz="1000" dirty="0"/>
              <a:t>: 29.09.2014 12:04 </a:t>
            </a:r>
          </a:p>
          <a:p>
            <a:r>
              <a:rPr lang="en-GB" sz="1000" dirty="0" smtClean="0"/>
              <a:t>A </a:t>
            </a:r>
            <a:r>
              <a:rPr lang="en-GB" sz="1000" dirty="0"/>
              <a:t>month has now passed since the </a:t>
            </a:r>
            <a:r>
              <a:rPr lang="en-GB" sz="1000" dirty="0" err="1"/>
              <a:t>Holuhraun</a:t>
            </a:r>
            <a:r>
              <a:rPr lang="en-GB" sz="1000" dirty="0"/>
              <a:t> lava eruption began. Winter has now arrived in the Icelandic highland, putting the new lava in stark contrast. The effusive eruption is becoming one the largest in Iceland in recent decades; only the Hekla eruption 1947-48 produced more lava. </a:t>
            </a:r>
          </a:p>
          <a:p>
            <a:r>
              <a:rPr lang="en-GB" sz="1000" dirty="0"/>
              <a:t>According to estimates made two days ago, the new lava field has reached 44 square </a:t>
            </a:r>
            <a:r>
              <a:rPr lang="en-GB" sz="1000" dirty="0" err="1"/>
              <a:t>kilometers</a:t>
            </a:r>
            <a:r>
              <a:rPr lang="en-GB" sz="1000" dirty="0"/>
              <a:t> and its volume was </a:t>
            </a:r>
            <a:r>
              <a:rPr lang="en-GB" sz="1000" dirty="0" smtClean="0"/>
              <a:t>believed </a:t>
            </a:r>
            <a:r>
              <a:rPr lang="en-GB" sz="1000" dirty="0"/>
              <a:t>to be at least 0.6 cubic </a:t>
            </a:r>
            <a:r>
              <a:rPr lang="en-GB" sz="1000" dirty="0" err="1"/>
              <a:t>kilometers</a:t>
            </a:r>
            <a:r>
              <a:rPr lang="en-GB" sz="1000" dirty="0"/>
              <a:t>. The eruption has been relatively steady from the beginning and show no signs of being in decline. </a:t>
            </a:r>
          </a:p>
          <a:p>
            <a:r>
              <a:rPr lang="en-GB" sz="1000" dirty="0"/>
              <a:t>The </a:t>
            </a:r>
            <a:r>
              <a:rPr lang="en-GB" sz="1000" dirty="0" err="1"/>
              <a:t>Holuhraun</a:t>
            </a:r>
            <a:r>
              <a:rPr lang="en-GB" sz="1000" dirty="0"/>
              <a:t> eruption is now among the largest one in Iceland for the last 150 years. According to geophysicist Magnus </a:t>
            </a:r>
            <a:r>
              <a:rPr lang="en-GB" sz="1000" dirty="0" err="1"/>
              <a:t>Tumi</a:t>
            </a:r>
            <a:r>
              <a:rPr lang="en-GB" sz="1000" dirty="0"/>
              <a:t> </a:t>
            </a:r>
            <a:r>
              <a:rPr lang="en-GB" sz="1000" dirty="0" err="1"/>
              <a:t>Gudmundsson</a:t>
            </a:r>
            <a:r>
              <a:rPr lang="en-GB" sz="1000" dirty="0"/>
              <a:t> at the Univ. of Iceland´s Institute of Earth Sciences, only the Hekla eruption in 1947-48 produced more lava, during the 13 month eruption. That created 0.8 cubic </a:t>
            </a:r>
            <a:r>
              <a:rPr lang="en-GB" sz="1000" dirty="0" err="1"/>
              <a:t>kilometers</a:t>
            </a:r>
            <a:r>
              <a:rPr lang="en-GB" sz="1000" dirty="0"/>
              <a:t> of lava; should the </a:t>
            </a:r>
            <a:r>
              <a:rPr lang="en-GB" sz="1000" dirty="0" err="1"/>
              <a:t>Holuhraun</a:t>
            </a:r>
            <a:r>
              <a:rPr lang="en-GB" sz="1000" dirty="0"/>
              <a:t> eruption continue with the same intensity as before, that milestone could be reached in about 2 weeks.</a:t>
            </a:r>
          </a:p>
          <a:p>
            <a:r>
              <a:rPr lang="en-GB" sz="1000" dirty="0"/>
              <a:t>Seismic activity in </a:t>
            </a:r>
            <a:r>
              <a:rPr lang="en-GB" sz="1000" dirty="0" err="1"/>
              <a:t>Bardarbunga</a:t>
            </a:r>
            <a:r>
              <a:rPr lang="en-GB" sz="1000" dirty="0"/>
              <a:t> caldera continues at a similar rate as previous days, according to a status report published this morning, and GPS measurements show continuing slow movements. "Six earthquakes bigger then M3,0 were recorded since noon yesterday. The biggest one was M5,2 at 12:34 yesterday. Smaller earthquakes were detected in north part of the dyke and around the eruption site."</a:t>
            </a:r>
          </a:p>
          <a:p>
            <a:r>
              <a:rPr lang="en-GB" sz="1000" dirty="0" smtClean="0">
                <a:hlinkClick r:id="rId2"/>
              </a:rPr>
              <a:t>bjornm@ruv.is</a:t>
            </a:r>
            <a:endParaRPr lang="en-GB" sz="1000" dirty="0" smtClean="0"/>
          </a:p>
          <a:p>
            <a:r>
              <a:rPr lang="nb-NO" sz="1000" dirty="0" err="1" smtClean="0"/>
              <a:t>Caldera</a:t>
            </a:r>
            <a:r>
              <a:rPr lang="nb-NO" sz="1000" dirty="0" smtClean="0"/>
              <a:t> area: </a:t>
            </a:r>
            <a:r>
              <a:rPr lang="nb-NO" sz="1000" dirty="0" err="1" smtClean="0"/>
              <a:t>long</a:t>
            </a:r>
            <a:r>
              <a:rPr lang="nb-NO" sz="1000" dirty="0" smtClean="0"/>
              <a:t>, </a:t>
            </a:r>
            <a:r>
              <a:rPr lang="nb-NO" sz="1000" dirty="0" err="1" smtClean="0"/>
              <a:t>short</a:t>
            </a:r>
            <a:r>
              <a:rPr lang="nb-NO" sz="1000" dirty="0" smtClean="0"/>
              <a:t> and </a:t>
            </a:r>
            <a:r>
              <a:rPr lang="nb-NO" sz="1000" dirty="0" err="1" smtClean="0"/>
              <a:t>intermediate</a:t>
            </a:r>
            <a:r>
              <a:rPr lang="nb-NO" sz="1000" dirty="0" smtClean="0"/>
              <a:t> diameter: 10.5, 7 and 8.75 km.  A= 3.14*(4.375)</a:t>
            </a:r>
            <a:r>
              <a:rPr lang="nb-NO" sz="1000" baseline="30000" dirty="0" smtClean="0"/>
              <a:t>2</a:t>
            </a:r>
            <a:r>
              <a:rPr lang="nb-NO" sz="1000" dirty="0" smtClean="0"/>
              <a:t> = 60 km</a:t>
            </a:r>
            <a:r>
              <a:rPr lang="nb-NO" sz="1000" baseline="30000" dirty="0"/>
              <a:t>2</a:t>
            </a:r>
            <a:endParaRPr lang="nb-NO" sz="1000" dirty="0"/>
          </a:p>
          <a:p>
            <a:r>
              <a:rPr lang="nb-NO" sz="1000" dirty="0" err="1" smtClean="0"/>
              <a:t>Oct</a:t>
            </a:r>
            <a:r>
              <a:rPr lang="nb-NO" sz="1000" dirty="0" smtClean="0"/>
              <a:t>. 6: </a:t>
            </a:r>
            <a:r>
              <a:rPr lang="nb-NO" sz="1000" dirty="0" err="1" smtClean="0"/>
              <a:t>Eruption</a:t>
            </a:r>
            <a:r>
              <a:rPr lang="nb-NO" sz="1000" dirty="0" smtClean="0"/>
              <a:t> </a:t>
            </a:r>
            <a:r>
              <a:rPr lang="nb-NO" sz="1000" dirty="0" err="1" smtClean="0"/>
              <a:t>continues</a:t>
            </a:r>
            <a:r>
              <a:rPr lang="nb-NO" sz="1000" dirty="0" smtClean="0"/>
              <a:t> </a:t>
            </a:r>
            <a:r>
              <a:rPr lang="nb-NO" sz="1000" dirty="0" err="1" smtClean="0"/>
              <a:t>unabated</a:t>
            </a:r>
            <a:r>
              <a:rPr lang="nb-NO" sz="1000" dirty="0" smtClean="0"/>
              <a:t>.  </a:t>
            </a:r>
            <a:r>
              <a:rPr lang="nb-NO" sz="1000" dirty="0" err="1" smtClean="0"/>
              <a:t>Current</a:t>
            </a:r>
            <a:r>
              <a:rPr lang="nb-NO" sz="1000" dirty="0" smtClean="0"/>
              <a:t> </a:t>
            </a:r>
            <a:r>
              <a:rPr lang="nb-NO" sz="1000" dirty="0" err="1" smtClean="0"/>
              <a:t>state</a:t>
            </a:r>
            <a:r>
              <a:rPr lang="nb-NO" sz="1000" dirty="0" smtClean="0"/>
              <a:t> </a:t>
            </a:r>
            <a:r>
              <a:rPr lang="nb-NO" sz="1000" dirty="0" err="1" smtClean="0"/>
              <a:t>of</a:t>
            </a:r>
            <a:r>
              <a:rPr lang="nb-NO" sz="1000" dirty="0" smtClean="0"/>
              <a:t> </a:t>
            </a:r>
            <a:r>
              <a:rPr lang="nb-NO" sz="1000" dirty="0" err="1" smtClean="0"/>
              <a:t>caldera</a:t>
            </a:r>
            <a:r>
              <a:rPr lang="nb-NO" sz="1000" dirty="0" smtClean="0"/>
              <a:t> </a:t>
            </a:r>
            <a:r>
              <a:rPr lang="nb-NO" sz="1000" dirty="0" err="1" smtClean="0"/>
              <a:t>floor</a:t>
            </a:r>
            <a:r>
              <a:rPr lang="nb-NO" sz="1000" dirty="0" smtClean="0"/>
              <a:t> </a:t>
            </a:r>
            <a:r>
              <a:rPr lang="nb-NO" sz="1000" dirty="0" err="1" smtClean="0"/>
              <a:t>subsidence</a:t>
            </a:r>
            <a:r>
              <a:rPr lang="nb-NO" sz="1000" dirty="0" smtClean="0"/>
              <a:t>: 30 m  →   V = 60 km</a:t>
            </a:r>
            <a:r>
              <a:rPr lang="nb-NO" sz="1000" baseline="30000" dirty="0" smtClean="0"/>
              <a:t>2</a:t>
            </a:r>
            <a:r>
              <a:rPr lang="nb-NO" sz="1000" dirty="0" smtClean="0"/>
              <a:t> * 0.03 km = </a:t>
            </a:r>
            <a:r>
              <a:rPr lang="nb-NO" sz="1200" b="1" dirty="0" smtClean="0">
                <a:solidFill>
                  <a:srgbClr val="FF0000"/>
                </a:solidFill>
              </a:rPr>
              <a:t>1.8 km</a:t>
            </a:r>
            <a:r>
              <a:rPr lang="nb-NO" sz="1200" b="1" baseline="30000" dirty="0" smtClean="0">
                <a:solidFill>
                  <a:srgbClr val="FF0000"/>
                </a:solidFill>
              </a:rPr>
              <a:t>3</a:t>
            </a:r>
            <a:r>
              <a:rPr lang="nb-NO" sz="1000" dirty="0" smtClean="0"/>
              <a:t>/37 </a:t>
            </a:r>
            <a:r>
              <a:rPr lang="nb-NO" sz="1000" dirty="0" err="1" smtClean="0"/>
              <a:t>days</a:t>
            </a:r>
            <a:r>
              <a:rPr lang="nb-NO" sz="1000" dirty="0" smtClean="0"/>
              <a:t> = </a:t>
            </a:r>
            <a:r>
              <a:rPr lang="nb-NO" sz="1000" dirty="0" smtClean="0">
                <a:solidFill>
                  <a:srgbClr val="008000"/>
                </a:solidFill>
              </a:rPr>
              <a:t>0.049 km</a:t>
            </a:r>
            <a:r>
              <a:rPr lang="nb-NO" sz="1000" baseline="30000" dirty="0" smtClean="0">
                <a:solidFill>
                  <a:srgbClr val="008000"/>
                </a:solidFill>
              </a:rPr>
              <a:t>3</a:t>
            </a:r>
            <a:r>
              <a:rPr lang="nb-NO" sz="1000" dirty="0" smtClean="0">
                <a:solidFill>
                  <a:srgbClr val="008000"/>
                </a:solidFill>
              </a:rPr>
              <a:t>/</a:t>
            </a:r>
            <a:r>
              <a:rPr lang="nb-NO" sz="1000" dirty="0" err="1" smtClean="0">
                <a:solidFill>
                  <a:srgbClr val="008000"/>
                </a:solidFill>
              </a:rPr>
              <a:t>day</a:t>
            </a:r>
            <a:endParaRPr lang="nb-NO" sz="1000" dirty="0" smtClean="0">
              <a:solidFill>
                <a:srgbClr val="008000"/>
              </a:solidFill>
            </a:endParaRPr>
          </a:p>
          <a:p>
            <a:r>
              <a:rPr lang="nb-NO" sz="1000" dirty="0" err="1" smtClean="0"/>
              <a:t>Oct</a:t>
            </a:r>
            <a:r>
              <a:rPr lang="nb-NO" sz="1000" dirty="0"/>
              <a:t>. </a:t>
            </a:r>
            <a:r>
              <a:rPr lang="nb-NO" sz="1000" dirty="0" smtClean="0"/>
              <a:t>18: </a:t>
            </a:r>
            <a:r>
              <a:rPr lang="nb-NO" sz="1000" dirty="0" err="1"/>
              <a:t>Eruption</a:t>
            </a:r>
            <a:r>
              <a:rPr lang="nb-NO" sz="1000" dirty="0"/>
              <a:t> </a:t>
            </a:r>
            <a:r>
              <a:rPr lang="nb-NO" sz="1000" dirty="0" err="1"/>
              <a:t>continues</a:t>
            </a:r>
            <a:r>
              <a:rPr lang="nb-NO" sz="1000" dirty="0"/>
              <a:t> </a:t>
            </a:r>
            <a:r>
              <a:rPr lang="nb-NO" sz="1000" dirty="0" err="1"/>
              <a:t>unabated</a:t>
            </a:r>
            <a:r>
              <a:rPr lang="nb-NO" sz="1000" dirty="0"/>
              <a:t>.  </a:t>
            </a:r>
            <a:r>
              <a:rPr lang="nb-NO" sz="1000" dirty="0" err="1"/>
              <a:t>Current</a:t>
            </a:r>
            <a:r>
              <a:rPr lang="nb-NO" sz="1000" dirty="0"/>
              <a:t> </a:t>
            </a:r>
            <a:r>
              <a:rPr lang="nb-NO" sz="1000" dirty="0" err="1"/>
              <a:t>state</a:t>
            </a:r>
            <a:r>
              <a:rPr lang="nb-NO" sz="1000" dirty="0"/>
              <a:t> </a:t>
            </a:r>
            <a:r>
              <a:rPr lang="nb-NO" sz="1000" dirty="0" err="1"/>
              <a:t>of</a:t>
            </a:r>
            <a:r>
              <a:rPr lang="nb-NO" sz="1000" dirty="0"/>
              <a:t> </a:t>
            </a:r>
            <a:r>
              <a:rPr lang="nb-NO" sz="1000" dirty="0" err="1"/>
              <a:t>caldera</a:t>
            </a:r>
            <a:r>
              <a:rPr lang="nb-NO" sz="1000" dirty="0"/>
              <a:t> </a:t>
            </a:r>
            <a:r>
              <a:rPr lang="nb-NO" sz="1000" dirty="0" err="1"/>
              <a:t>floor</a:t>
            </a:r>
            <a:r>
              <a:rPr lang="nb-NO" sz="1000" dirty="0"/>
              <a:t> </a:t>
            </a:r>
            <a:r>
              <a:rPr lang="nb-NO" sz="1000" dirty="0" err="1"/>
              <a:t>subsidence</a:t>
            </a:r>
            <a:r>
              <a:rPr lang="nb-NO" sz="1000" dirty="0"/>
              <a:t>: </a:t>
            </a:r>
            <a:r>
              <a:rPr lang="nb-NO" sz="1000" dirty="0" smtClean="0"/>
              <a:t>35 </a:t>
            </a:r>
            <a:r>
              <a:rPr lang="nb-NO" sz="1000" dirty="0"/>
              <a:t>m  →   V = </a:t>
            </a:r>
            <a:r>
              <a:rPr lang="nb-NO" sz="1000" dirty="0" smtClean="0"/>
              <a:t>60 </a:t>
            </a:r>
            <a:r>
              <a:rPr lang="nb-NO" sz="1000" dirty="0"/>
              <a:t>km</a:t>
            </a:r>
            <a:r>
              <a:rPr lang="nb-NO" sz="1000" baseline="30000" dirty="0"/>
              <a:t>2</a:t>
            </a:r>
            <a:r>
              <a:rPr lang="nb-NO" sz="1000" dirty="0"/>
              <a:t> * </a:t>
            </a:r>
            <a:r>
              <a:rPr lang="nb-NO" sz="1000" dirty="0" smtClean="0"/>
              <a:t>0.035 </a:t>
            </a:r>
            <a:r>
              <a:rPr lang="nb-NO" sz="1000" dirty="0"/>
              <a:t>km = </a:t>
            </a:r>
            <a:r>
              <a:rPr lang="nb-NO" sz="1200" b="1" dirty="0" smtClean="0">
                <a:solidFill>
                  <a:srgbClr val="FF0000"/>
                </a:solidFill>
              </a:rPr>
              <a:t>2.1 km</a:t>
            </a:r>
            <a:r>
              <a:rPr lang="nb-NO" sz="1200" b="1" baseline="30000" dirty="0" smtClean="0">
                <a:solidFill>
                  <a:srgbClr val="FF0000"/>
                </a:solidFill>
              </a:rPr>
              <a:t>3</a:t>
            </a:r>
            <a:r>
              <a:rPr lang="nb-NO" sz="1000" dirty="0" smtClean="0"/>
              <a:t>/49 </a:t>
            </a:r>
            <a:r>
              <a:rPr lang="nb-NO" sz="1000" dirty="0" err="1"/>
              <a:t>days</a:t>
            </a:r>
            <a:r>
              <a:rPr lang="nb-NO" sz="1000" dirty="0"/>
              <a:t> = </a:t>
            </a:r>
            <a:r>
              <a:rPr lang="nb-NO" sz="1000" dirty="0" smtClean="0">
                <a:solidFill>
                  <a:srgbClr val="008000"/>
                </a:solidFill>
              </a:rPr>
              <a:t>0.043 </a:t>
            </a:r>
            <a:r>
              <a:rPr lang="nb-NO" sz="1000" dirty="0">
                <a:solidFill>
                  <a:srgbClr val="008000"/>
                </a:solidFill>
              </a:rPr>
              <a:t>km</a:t>
            </a:r>
            <a:r>
              <a:rPr lang="nb-NO" sz="1000" baseline="30000" dirty="0">
                <a:solidFill>
                  <a:srgbClr val="008000"/>
                </a:solidFill>
              </a:rPr>
              <a:t>3</a:t>
            </a:r>
            <a:r>
              <a:rPr lang="nb-NO" sz="1000" dirty="0">
                <a:solidFill>
                  <a:srgbClr val="008000"/>
                </a:solidFill>
              </a:rPr>
              <a:t>/</a:t>
            </a:r>
            <a:r>
              <a:rPr lang="nb-NO" sz="1000" dirty="0" err="1">
                <a:solidFill>
                  <a:srgbClr val="008000"/>
                </a:solidFill>
              </a:rPr>
              <a:t>day</a:t>
            </a:r>
            <a:endParaRPr lang="nb-NO" sz="1000" dirty="0">
              <a:solidFill>
                <a:srgbClr val="008000"/>
              </a:solidFill>
            </a:endParaRPr>
          </a:p>
          <a:p>
            <a:r>
              <a:rPr lang="nb-NO" sz="1000" dirty="0" err="1"/>
              <a:t>Oct</a:t>
            </a:r>
            <a:r>
              <a:rPr lang="nb-NO" sz="1000" dirty="0"/>
              <a:t>. </a:t>
            </a:r>
            <a:r>
              <a:rPr lang="nb-NO" sz="1000" dirty="0" smtClean="0"/>
              <a:t>25: </a:t>
            </a:r>
            <a:r>
              <a:rPr lang="nb-NO" sz="1000" dirty="0" err="1"/>
              <a:t>Eruption</a:t>
            </a:r>
            <a:r>
              <a:rPr lang="nb-NO" sz="1000" dirty="0"/>
              <a:t> </a:t>
            </a:r>
            <a:r>
              <a:rPr lang="nb-NO" sz="1000" dirty="0" err="1"/>
              <a:t>continues</a:t>
            </a:r>
            <a:r>
              <a:rPr lang="nb-NO" sz="1000" dirty="0"/>
              <a:t> </a:t>
            </a:r>
            <a:r>
              <a:rPr lang="nb-NO" sz="1000" dirty="0" err="1"/>
              <a:t>unabated</a:t>
            </a:r>
            <a:r>
              <a:rPr lang="nb-NO" sz="1000" dirty="0"/>
              <a:t>.  </a:t>
            </a:r>
            <a:r>
              <a:rPr lang="nb-NO" sz="1000" dirty="0" err="1"/>
              <a:t>Current</a:t>
            </a:r>
            <a:r>
              <a:rPr lang="nb-NO" sz="1000" dirty="0"/>
              <a:t> </a:t>
            </a:r>
            <a:r>
              <a:rPr lang="nb-NO" sz="1000" dirty="0" err="1"/>
              <a:t>state</a:t>
            </a:r>
            <a:r>
              <a:rPr lang="nb-NO" sz="1000" dirty="0"/>
              <a:t> </a:t>
            </a:r>
            <a:r>
              <a:rPr lang="nb-NO" sz="1000" dirty="0" err="1"/>
              <a:t>of</a:t>
            </a:r>
            <a:r>
              <a:rPr lang="nb-NO" sz="1000" dirty="0"/>
              <a:t> </a:t>
            </a:r>
            <a:r>
              <a:rPr lang="nb-NO" sz="1000" dirty="0" err="1"/>
              <a:t>caldera</a:t>
            </a:r>
            <a:r>
              <a:rPr lang="nb-NO" sz="1000" dirty="0"/>
              <a:t> </a:t>
            </a:r>
            <a:r>
              <a:rPr lang="nb-NO" sz="1000" dirty="0" err="1"/>
              <a:t>floor</a:t>
            </a:r>
            <a:r>
              <a:rPr lang="nb-NO" sz="1000" dirty="0"/>
              <a:t> </a:t>
            </a:r>
            <a:r>
              <a:rPr lang="nb-NO" sz="1000" dirty="0" err="1"/>
              <a:t>subsidence</a:t>
            </a:r>
            <a:r>
              <a:rPr lang="nb-NO" sz="1000" dirty="0"/>
              <a:t>: 35 m  →   V = </a:t>
            </a:r>
            <a:r>
              <a:rPr lang="nb-NO" sz="1000" dirty="0" smtClean="0"/>
              <a:t>60 </a:t>
            </a:r>
            <a:r>
              <a:rPr lang="nb-NO" sz="1000" dirty="0"/>
              <a:t>km</a:t>
            </a:r>
            <a:r>
              <a:rPr lang="nb-NO" sz="1000" baseline="30000" dirty="0"/>
              <a:t>2</a:t>
            </a:r>
            <a:r>
              <a:rPr lang="nb-NO" sz="1000" dirty="0"/>
              <a:t> * </a:t>
            </a:r>
            <a:r>
              <a:rPr lang="nb-NO" sz="1000" dirty="0" smtClean="0"/>
              <a:t>0.040 </a:t>
            </a:r>
            <a:r>
              <a:rPr lang="nb-NO" sz="1000" dirty="0"/>
              <a:t>km = </a:t>
            </a:r>
            <a:r>
              <a:rPr lang="nb-NO" sz="1200" b="1" dirty="0" smtClean="0">
                <a:solidFill>
                  <a:srgbClr val="FF0000"/>
                </a:solidFill>
              </a:rPr>
              <a:t>2.4 km</a:t>
            </a:r>
            <a:r>
              <a:rPr lang="nb-NO" sz="1200" b="1" baseline="30000" dirty="0" smtClean="0">
                <a:solidFill>
                  <a:srgbClr val="FF0000"/>
                </a:solidFill>
              </a:rPr>
              <a:t>3</a:t>
            </a:r>
            <a:r>
              <a:rPr lang="nb-NO" sz="1000" dirty="0" smtClean="0"/>
              <a:t>/56 </a:t>
            </a:r>
            <a:r>
              <a:rPr lang="nb-NO" sz="1000" dirty="0" err="1"/>
              <a:t>days</a:t>
            </a:r>
            <a:r>
              <a:rPr lang="nb-NO" sz="1000" dirty="0"/>
              <a:t> = </a:t>
            </a:r>
            <a:r>
              <a:rPr lang="nb-NO" sz="1000" dirty="0" smtClean="0">
                <a:solidFill>
                  <a:srgbClr val="008000"/>
                </a:solidFill>
              </a:rPr>
              <a:t>0.043 </a:t>
            </a:r>
            <a:r>
              <a:rPr lang="nb-NO" sz="1000" dirty="0">
                <a:solidFill>
                  <a:srgbClr val="008000"/>
                </a:solidFill>
              </a:rPr>
              <a:t>km</a:t>
            </a:r>
            <a:r>
              <a:rPr lang="nb-NO" sz="1000" baseline="30000" dirty="0">
                <a:solidFill>
                  <a:srgbClr val="008000"/>
                </a:solidFill>
              </a:rPr>
              <a:t>3</a:t>
            </a:r>
            <a:r>
              <a:rPr lang="nb-NO" sz="1000" dirty="0">
                <a:solidFill>
                  <a:srgbClr val="008000"/>
                </a:solidFill>
              </a:rPr>
              <a:t>/</a:t>
            </a:r>
            <a:r>
              <a:rPr lang="nb-NO" sz="1000" dirty="0" err="1">
                <a:solidFill>
                  <a:srgbClr val="008000"/>
                </a:solidFill>
              </a:rPr>
              <a:t>day</a:t>
            </a:r>
            <a:endParaRPr lang="nb-NO" sz="1000" dirty="0">
              <a:solidFill>
                <a:srgbClr val="008000"/>
              </a:solidFill>
            </a:endParaRPr>
          </a:p>
          <a:p>
            <a:endParaRPr lang="en-GB" sz="1000" dirty="0"/>
          </a:p>
          <a:p>
            <a:endParaRPr lang="nb-NO" sz="1000" dirty="0" smtClean="0"/>
          </a:p>
          <a:p>
            <a:r>
              <a:rPr lang="nb-NO" sz="1000" dirty="0" smtClean="0">
                <a:solidFill>
                  <a:srgbClr val="FF0000"/>
                </a:solidFill>
              </a:rPr>
              <a:t>Main </a:t>
            </a:r>
            <a:r>
              <a:rPr lang="nb-NO" sz="1000" dirty="0" err="1" smtClean="0">
                <a:solidFill>
                  <a:srgbClr val="FF0000"/>
                </a:solidFill>
              </a:rPr>
              <a:t>eruption</a:t>
            </a:r>
            <a:r>
              <a:rPr lang="nb-NO" sz="1000" dirty="0" smtClean="0">
                <a:solidFill>
                  <a:srgbClr val="FF0000"/>
                </a:solidFill>
              </a:rPr>
              <a:t> start: Aug. 31. </a:t>
            </a:r>
          </a:p>
          <a:p>
            <a:r>
              <a:rPr lang="nb-NO" sz="1000" dirty="0" smtClean="0">
                <a:solidFill>
                  <a:srgbClr val="FF0000"/>
                </a:solidFill>
              </a:rPr>
              <a:t>Sept. </a:t>
            </a:r>
            <a:r>
              <a:rPr lang="nb-NO" sz="1000" dirty="0">
                <a:solidFill>
                  <a:srgbClr val="FF0000"/>
                </a:solidFill>
              </a:rPr>
              <a:t>29 (30 </a:t>
            </a:r>
            <a:r>
              <a:rPr lang="nb-NO" sz="1000" dirty="0" err="1">
                <a:solidFill>
                  <a:srgbClr val="FF0000"/>
                </a:solidFill>
              </a:rPr>
              <a:t>days</a:t>
            </a:r>
            <a:r>
              <a:rPr lang="nb-NO" sz="1000" dirty="0">
                <a:solidFill>
                  <a:srgbClr val="FF0000"/>
                </a:solidFill>
              </a:rPr>
              <a:t> </a:t>
            </a:r>
            <a:r>
              <a:rPr lang="nb-NO" sz="1000" dirty="0" smtClean="0">
                <a:solidFill>
                  <a:srgbClr val="FF0000"/>
                </a:solidFill>
              </a:rPr>
              <a:t>later):  lava </a:t>
            </a:r>
            <a:r>
              <a:rPr lang="nb-NO" sz="1000" dirty="0" err="1" smtClean="0">
                <a:solidFill>
                  <a:srgbClr val="FF0000"/>
                </a:solidFill>
              </a:rPr>
              <a:t>volume</a:t>
            </a:r>
            <a:r>
              <a:rPr lang="nb-NO" sz="1000" dirty="0" smtClean="0">
                <a:solidFill>
                  <a:srgbClr val="FF0000"/>
                </a:solidFill>
              </a:rPr>
              <a:t> </a:t>
            </a:r>
            <a:r>
              <a:rPr lang="nb-NO" sz="1000" dirty="0" err="1" smtClean="0">
                <a:solidFill>
                  <a:srgbClr val="FF0000"/>
                </a:solidFill>
              </a:rPr>
              <a:t>estimate</a:t>
            </a:r>
            <a:r>
              <a:rPr lang="nb-NO" sz="1000" dirty="0" smtClean="0">
                <a:solidFill>
                  <a:srgbClr val="FF0000"/>
                </a:solidFill>
              </a:rPr>
              <a:t>: &gt; 0.6 km</a:t>
            </a:r>
            <a:r>
              <a:rPr lang="nb-NO" sz="1000" baseline="30000" dirty="0" smtClean="0">
                <a:solidFill>
                  <a:srgbClr val="FF0000"/>
                </a:solidFill>
              </a:rPr>
              <a:t>3</a:t>
            </a:r>
            <a:r>
              <a:rPr lang="nb-NO" sz="1000" dirty="0" smtClean="0">
                <a:solidFill>
                  <a:srgbClr val="FF0000"/>
                </a:solidFill>
              </a:rPr>
              <a:t>.  </a:t>
            </a:r>
            <a:r>
              <a:rPr lang="nb-NO" sz="1000" dirty="0" err="1" smtClean="0">
                <a:solidFill>
                  <a:srgbClr val="FF0000"/>
                </a:solidFill>
              </a:rPr>
              <a:t>Daily</a:t>
            </a:r>
            <a:r>
              <a:rPr lang="nb-NO" sz="1000" dirty="0" smtClean="0">
                <a:solidFill>
                  <a:srgbClr val="FF0000"/>
                </a:solidFill>
              </a:rPr>
              <a:t> lava </a:t>
            </a:r>
            <a:r>
              <a:rPr lang="nb-NO" sz="1000" dirty="0" err="1" smtClean="0">
                <a:solidFill>
                  <a:srgbClr val="FF0000"/>
                </a:solidFill>
              </a:rPr>
              <a:t>production</a:t>
            </a:r>
            <a:r>
              <a:rPr lang="nb-NO" sz="1000" dirty="0" smtClean="0">
                <a:solidFill>
                  <a:srgbClr val="FF0000"/>
                </a:solidFill>
              </a:rPr>
              <a:t> 0.6/30 = 0.02 km</a:t>
            </a:r>
            <a:r>
              <a:rPr lang="nb-NO" sz="1000" baseline="30000" dirty="0" smtClean="0">
                <a:solidFill>
                  <a:srgbClr val="FF0000"/>
                </a:solidFill>
              </a:rPr>
              <a:t>3</a:t>
            </a:r>
            <a:r>
              <a:rPr lang="nb-NO" sz="1000" dirty="0" smtClean="0">
                <a:solidFill>
                  <a:srgbClr val="FF0000"/>
                </a:solidFill>
              </a:rPr>
              <a:t>.</a:t>
            </a:r>
          </a:p>
          <a:p>
            <a:endParaRPr lang="nb-NO" sz="1000" dirty="0" smtClean="0">
              <a:solidFill>
                <a:srgbClr val="FF0000"/>
              </a:solidFill>
            </a:endParaRPr>
          </a:p>
          <a:p>
            <a:r>
              <a:rPr lang="nb-NO" sz="1000" dirty="0" err="1" smtClean="0">
                <a:solidFill>
                  <a:srgbClr val="FF0000"/>
                </a:solidFill>
              </a:rPr>
              <a:t>Projection</a:t>
            </a:r>
            <a:r>
              <a:rPr lang="nb-NO" sz="1000" dirty="0" smtClean="0">
                <a:solidFill>
                  <a:srgbClr val="FF0000"/>
                </a:solidFill>
              </a:rPr>
              <a:t>: </a:t>
            </a:r>
            <a:r>
              <a:rPr lang="nb-NO" sz="1000" dirty="0" err="1" smtClean="0">
                <a:solidFill>
                  <a:srgbClr val="FF0000"/>
                </a:solidFill>
              </a:rPr>
              <a:t>Oct</a:t>
            </a:r>
            <a:r>
              <a:rPr lang="nb-NO" sz="1000" dirty="0" smtClean="0">
                <a:solidFill>
                  <a:srgbClr val="FF0000"/>
                </a:solidFill>
              </a:rPr>
              <a:t>. 9 (40 </a:t>
            </a:r>
            <a:r>
              <a:rPr lang="nb-NO" sz="1000" dirty="0" err="1" smtClean="0">
                <a:solidFill>
                  <a:srgbClr val="FF0000"/>
                </a:solidFill>
              </a:rPr>
              <a:t>days</a:t>
            </a:r>
            <a:r>
              <a:rPr lang="nb-NO" sz="1000" dirty="0" smtClean="0">
                <a:solidFill>
                  <a:srgbClr val="FF0000"/>
                </a:solidFill>
              </a:rPr>
              <a:t>): &gt; </a:t>
            </a:r>
            <a:r>
              <a:rPr lang="nb-NO" sz="1000" b="1" dirty="0" smtClean="0">
                <a:solidFill>
                  <a:srgbClr val="FF0000"/>
                </a:solidFill>
              </a:rPr>
              <a:t>0.8 </a:t>
            </a:r>
            <a:r>
              <a:rPr lang="nb-NO" sz="1000" b="1" dirty="0">
                <a:solidFill>
                  <a:srgbClr val="FF0000"/>
                </a:solidFill>
              </a:rPr>
              <a:t>km</a:t>
            </a:r>
            <a:r>
              <a:rPr lang="nb-NO" sz="1000" b="1" baseline="30000" dirty="0">
                <a:solidFill>
                  <a:srgbClr val="FF0000"/>
                </a:solidFill>
              </a:rPr>
              <a:t>3</a:t>
            </a:r>
            <a:r>
              <a:rPr lang="nb-NO" sz="1000" dirty="0" smtClean="0">
                <a:solidFill>
                  <a:srgbClr val="FF0000"/>
                </a:solidFill>
              </a:rPr>
              <a:t>, </a:t>
            </a:r>
            <a:r>
              <a:rPr lang="nb-NO" sz="1000" dirty="0" err="1" smtClean="0">
                <a:solidFill>
                  <a:srgbClr val="FF0000"/>
                </a:solidFill>
              </a:rPr>
              <a:t>exceeding</a:t>
            </a:r>
            <a:r>
              <a:rPr lang="nb-NO" sz="1000" dirty="0" smtClean="0">
                <a:solidFill>
                  <a:srgbClr val="FF0000"/>
                </a:solidFill>
              </a:rPr>
              <a:t> </a:t>
            </a:r>
            <a:r>
              <a:rPr lang="nb-NO" sz="1000" dirty="0" err="1" smtClean="0">
                <a:solidFill>
                  <a:srgbClr val="FF0000"/>
                </a:solidFill>
              </a:rPr>
              <a:t>the</a:t>
            </a:r>
            <a:r>
              <a:rPr lang="nb-NO" sz="1000" dirty="0" smtClean="0">
                <a:solidFill>
                  <a:srgbClr val="FF0000"/>
                </a:solidFill>
              </a:rPr>
              <a:t> 13-month </a:t>
            </a:r>
            <a:r>
              <a:rPr lang="nb-NO" sz="1000" dirty="0" err="1" smtClean="0">
                <a:solidFill>
                  <a:srgbClr val="FF0000"/>
                </a:solidFill>
              </a:rPr>
              <a:t>long</a:t>
            </a:r>
            <a:r>
              <a:rPr lang="nb-NO" sz="1000" dirty="0" smtClean="0">
                <a:solidFill>
                  <a:srgbClr val="FF0000"/>
                </a:solidFill>
              </a:rPr>
              <a:t> Hekla 1947-48 lava </a:t>
            </a:r>
            <a:r>
              <a:rPr lang="nb-NO" sz="1000" dirty="0" err="1" smtClean="0">
                <a:solidFill>
                  <a:srgbClr val="FF0000"/>
                </a:solidFill>
              </a:rPr>
              <a:t>production</a:t>
            </a:r>
            <a:r>
              <a:rPr lang="nb-NO" sz="1000" dirty="0" smtClean="0">
                <a:solidFill>
                  <a:srgbClr val="FF0000"/>
                </a:solidFill>
              </a:rPr>
              <a:t>.   </a:t>
            </a:r>
            <a:r>
              <a:rPr lang="nb-NO" sz="1000" dirty="0" smtClean="0">
                <a:solidFill>
                  <a:srgbClr val="008000"/>
                </a:solidFill>
              </a:rPr>
              <a:t>V(Bard-</a:t>
            </a:r>
            <a:r>
              <a:rPr lang="nb-NO" sz="1000" dirty="0" err="1" smtClean="0">
                <a:solidFill>
                  <a:srgbClr val="008000"/>
                </a:solidFill>
              </a:rPr>
              <a:t>caldera</a:t>
            </a:r>
            <a:r>
              <a:rPr lang="nb-NO" sz="1000" dirty="0" smtClean="0">
                <a:solidFill>
                  <a:srgbClr val="008000"/>
                </a:solidFill>
              </a:rPr>
              <a:t>): 2.6</a:t>
            </a:r>
          </a:p>
          <a:p>
            <a:r>
              <a:rPr lang="nb-NO" sz="1000" dirty="0">
                <a:solidFill>
                  <a:srgbClr val="FF0000"/>
                </a:solidFill>
              </a:rPr>
              <a:t> </a:t>
            </a:r>
            <a:r>
              <a:rPr lang="nb-NO" sz="1000" dirty="0" smtClean="0">
                <a:solidFill>
                  <a:srgbClr val="FF0000"/>
                </a:solidFill>
              </a:rPr>
              <a:t>                  </a:t>
            </a:r>
            <a:r>
              <a:rPr lang="nb-NO" sz="1000" dirty="0" err="1" smtClean="0">
                <a:solidFill>
                  <a:srgbClr val="FF0000"/>
                </a:solidFill>
              </a:rPr>
              <a:t>Oct</a:t>
            </a:r>
            <a:r>
              <a:rPr lang="nb-NO" sz="1000" dirty="0" smtClean="0">
                <a:solidFill>
                  <a:srgbClr val="FF0000"/>
                </a:solidFill>
              </a:rPr>
              <a:t>. 13 (44 </a:t>
            </a:r>
            <a:r>
              <a:rPr lang="nb-NO" sz="1000" dirty="0" err="1" smtClean="0">
                <a:solidFill>
                  <a:srgbClr val="FF0000"/>
                </a:solidFill>
              </a:rPr>
              <a:t>days</a:t>
            </a:r>
            <a:r>
              <a:rPr lang="nb-NO" sz="1000" dirty="0" smtClean="0">
                <a:solidFill>
                  <a:srgbClr val="FF0000"/>
                </a:solidFill>
              </a:rPr>
              <a:t>): &gt; </a:t>
            </a:r>
            <a:r>
              <a:rPr lang="nb-NO" sz="1000" b="1" dirty="0" smtClean="0">
                <a:solidFill>
                  <a:srgbClr val="FF0000"/>
                </a:solidFill>
              </a:rPr>
              <a:t>0.88 </a:t>
            </a:r>
            <a:r>
              <a:rPr lang="nb-NO" sz="1000" b="1" dirty="0">
                <a:solidFill>
                  <a:srgbClr val="FF0000"/>
                </a:solidFill>
              </a:rPr>
              <a:t>km</a:t>
            </a:r>
            <a:r>
              <a:rPr lang="nb-NO" sz="1000" b="1" baseline="30000" dirty="0">
                <a:solidFill>
                  <a:srgbClr val="FF0000"/>
                </a:solidFill>
              </a:rPr>
              <a:t>3</a:t>
            </a:r>
            <a:r>
              <a:rPr lang="nb-NO" sz="1000" dirty="0" smtClean="0">
                <a:solidFill>
                  <a:srgbClr val="FF0000"/>
                </a:solidFill>
              </a:rPr>
              <a:t>, </a:t>
            </a:r>
            <a:r>
              <a:rPr lang="nb-NO" sz="1000" dirty="0" err="1">
                <a:solidFill>
                  <a:srgbClr val="FF0000"/>
                </a:solidFill>
              </a:rPr>
              <a:t>exceeding</a:t>
            </a:r>
            <a:r>
              <a:rPr lang="nb-NO" sz="1000" dirty="0">
                <a:solidFill>
                  <a:srgbClr val="FF0000"/>
                </a:solidFill>
              </a:rPr>
              <a:t> </a:t>
            </a:r>
            <a:r>
              <a:rPr lang="nb-NO" sz="1000" dirty="0" err="1">
                <a:solidFill>
                  <a:srgbClr val="FF0000"/>
                </a:solidFill>
              </a:rPr>
              <a:t>the</a:t>
            </a:r>
            <a:r>
              <a:rPr lang="nb-NO" sz="1000" dirty="0">
                <a:solidFill>
                  <a:srgbClr val="FF0000"/>
                </a:solidFill>
              </a:rPr>
              <a:t> </a:t>
            </a:r>
            <a:r>
              <a:rPr lang="nb-NO" sz="1000" dirty="0" smtClean="0">
                <a:solidFill>
                  <a:srgbClr val="FF0000"/>
                </a:solidFill>
              </a:rPr>
              <a:t>13-month </a:t>
            </a:r>
            <a:r>
              <a:rPr lang="nb-NO" sz="1000" dirty="0" err="1" smtClean="0">
                <a:solidFill>
                  <a:srgbClr val="FF0000"/>
                </a:solidFill>
              </a:rPr>
              <a:t>long</a:t>
            </a:r>
            <a:r>
              <a:rPr lang="nb-NO" sz="1000" dirty="0" smtClean="0">
                <a:solidFill>
                  <a:srgbClr val="FF0000"/>
                </a:solidFill>
              </a:rPr>
              <a:t> Hekla </a:t>
            </a:r>
            <a:r>
              <a:rPr lang="nb-NO" sz="1000" dirty="0">
                <a:solidFill>
                  <a:srgbClr val="FF0000"/>
                </a:solidFill>
              </a:rPr>
              <a:t>1947-48 </a:t>
            </a:r>
            <a:r>
              <a:rPr lang="nb-NO" sz="1000" dirty="0" smtClean="0">
                <a:solidFill>
                  <a:srgbClr val="FF0000"/>
                </a:solidFill>
              </a:rPr>
              <a:t>lava + </a:t>
            </a:r>
            <a:r>
              <a:rPr lang="nb-NO" sz="1000" dirty="0" err="1" smtClean="0">
                <a:solidFill>
                  <a:srgbClr val="FF0000"/>
                </a:solidFill>
              </a:rPr>
              <a:t>tephra</a:t>
            </a:r>
            <a:r>
              <a:rPr lang="nb-NO" sz="1000" dirty="0" smtClean="0">
                <a:solidFill>
                  <a:srgbClr val="FF0000"/>
                </a:solidFill>
              </a:rPr>
              <a:t>(DRE) </a:t>
            </a:r>
            <a:r>
              <a:rPr lang="nb-NO" sz="1000" dirty="0" err="1" smtClean="0">
                <a:solidFill>
                  <a:srgbClr val="FF0000"/>
                </a:solidFill>
              </a:rPr>
              <a:t>production</a:t>
            </a:r>
            <a:r>
              <a:rPr lang="nb-NO" sz="1000" dirty="0">
                <a:solidFill>
                  <a:srgbClr val="FF0000"/>
                </a:solidFill>
              </a:rPr>
              <a:t>. </a:t>
            </a:r>
            <a:r>
              <a:rPr lang="nb-NO" sz="1000" dirty="0">
                <a:solidFill>
                  <a:srgbClr val="008000"/>
                </a:solidFill>
              </a:rPr>
              <a:t>V(Bard-</a:t>
            </a:r>
            <a:r>
              <a:rPr lang="nb-NO" sz="1000" dirty="0" err="1">
                <a:solidFill>
                  <a:srgbClr val="008000"/>
                </a:solidFill>
              </a:rPr>
              <a:t>caldera</a:t>
            </a:r>
            <a:r>
              <a:rPr lang="nb-NO" sz="1000" dirty="0">
                <a:solidFill>
                  <a:srgbClr val="008000"/>
                </a:solidFill>
              </a:rPr>
              <a:t>): </a:t>
            </a:r>
            <a:r>
              <a:rPr lang="nb-NO" sz="1000" dirty="0" smtClean="0">
                <a:solidFill>
                  <a:srgbClr val="008000"/>
                </a:solidFill>
              </a:rPr>
              <a:t>2.9</a:t>
            </a:r>
            <a:endParaRPr lang="nb-NO" sz="1000" dirty="0" smtClean="0">
              <a:solidFill>
                <a:srgbClr val="FF0000"/>
              </a:solidFill>
            </a:endParaRPr>
          </a:p>
          <a:p>
            <a:r>
              <a:rPr lang="nb-NO" sz="1000" dirty="0">
                <a:solidFill>
                  <a:srgbClr val="FF0000"/>
                </a:solidFill>
              </a:rPr>
              <a:t> </a:t>
            </a:r>
            <a:r>
              <a:rPr lang="nb-NO" sz="1000" dirty="0" smtClean="0">
                <a:solidFill>
                  <a:srgbClr val="FF0000"/>
                </a:solidFill>
              </a:rPr>
              <a:t>                  </a:t>
            </a:r>
            <a:r>
              <a:rPr lang="nb-NO" sz="1000" dirty="0" err="1" smtClean="0">
                <a:solidFill>
                  <a:srgbClr val="FF0000"/>
                </a:solidFill>
              </a:rPr>
              <a:t>Oct</a:t>
            </a:r>
            <a:r>
              <a:rPr lang="nb-NO" sz="1000" dirty="0" smtClean="0">
                <a:solidFill>
                  <a:srgbClr val="FF0000"/>
                </a:solidFill>
              </a:rPr>
              <a:t>. 19 (50 </a:t>
            </a:r>
            <a:r>
              <a:rPr lang="nb-NO" sz="1000" dirty="0" err="1" smtClean="0">
                <a:solidFill>
                  <a:srgbClr val="FF0000"/>
                </a:solidFill>
              </a:rPr>
              <a:t>days</a:t>
            </a:r>
            <a:r>
              <a:rPr lang="nb-NO" sz="1000" dirty="0" smtClean="0">
                <a:solidFill>
                  <a:srgbClr val="FF0000"/>
                </a:solidFill>
              </a:rPr>
              <a:t>): </a:t>
            </a:r>
            <a:r>
              <a:rPr lang="nb-NO" sz="1000" dirty="0">
                <a:solidFill>
                  <a:srgbClr val="FF0000"/>
                </a:solidFill>
              </a:rPr>
              <a:t>&gt; </a:t>
            </a:r>
            <a:r>
              <a:rPr lang="nb-NO" sz="1000" b="1" dirty="0" smtClean="0">
                <a:solidFill>
                  <a:srgbClr val="FF0000"/>
                </a:solidFill>
              </a:rPr>
              <a:t>1.0 </a:t>
            </a:r>
            <a:r>
              <a:rPr lang="nb-NO" sz="1000" b="1" dirty="0">
                <a:solidFill>
                  <a:srgbClr val="FF0000"/>
                </a:solidFill>
              </a:rPr>
              <a:t>km</a:t>
            </a:r>
            <a:r>
              <a:rPr lang="nb-NO" sz="1000" b="1" baseline="30000" dirty="0">
                <a:solidFill>
                  <a:srgbClr val="FF0000"/>
                </a:solidFill>
              </a:rPr>
              <a:t>3</a:t>
            </a:r>
            <a:r>
              <a:rPr lang="nb-NO" sz="1000" dirty="0">
                <a:solidFill>
                  <a:srgbClr val="FF0000"/>
                </a:solidFill>
              </a:rPr>
              <a:t>, </a:t>
            </a:r>
            <a:r>
              <a:rPr lang="nb-NO" sz="1000" dirty="0" err="1">
                <a:solidFill>
                  <a:srgbClr val="FF0000"/>
                </a:solidFill>
              </a:rPr>
              <a:t>exceeding</a:t>
            </a:r>
            <a:r>
              <a:rPr lang="nb-NO" sz="1000" dirty="0">
                <a:solidFill>
                  <a:srgbClr val="FF0000"/>
                </a:solidFill>
              </a:rPr>
              <a:t> </a:t>
            </a:r>
            <a:r>
              <a:rPr lang="nb-NO" sz="1000" dirty="0" err="1">
                <a:solidFill>
                  <a:srgbClr val="FF0000"/>
                </a:solidFill>
              </a:rPr>
              <a:t>the</a:t>
            </a:r>
            <a:r>
              <a:rPr lang="nb-NO" sz="1000" dirty="0">
                <a:solidFill>
                  <a:srgbClr val="FF0000"/>
                </a:solidFill>
              </a:rPr>
              <a:t> </a:t>
            </a:r>
            <a:r>
              <a:rPr lang="nb-NO" sz="1000" dirty="0" smtClean="0">
                <a:solidFill>
                  <a:srgbClr val="FF0000"/>
                </a:solidFill>
              </a:rPr>
              <a:t>24-day </a:t>
            </a:r>
            <a:r>
              <a:rPr lang="nb-NO" sz="1000" dirty="0" err="1" smtClean="0">
                <a:solidFill>
                  <a:srgbClr val="FF0000"/>
                </a:solidFill>
              </a:rPr>
              <a:t>long</a:t>
            </a:r>
            <a:r>
              <a:rPr lang="nb-NO" sz="1000" dirty="0" smtClean="0">
                <a:solidFill>
                  <a:srgbClr val="FF0000"/>
                </a:solidFill>
              </a:rPr>
              <a:t> Katla 1918 </a:t>
            </a:r>
            <a:r>
              <a:rPr lang="nb-NO" sz="1000" dirty="0">
                <a:solidFill>
                  <a:srgbClr val="FF0000"/>
                </a:solidFill>
              </a:rPr>
              <a:t>lava + </a:t>
            </a:r>
            <a:r>
              <a:rPr lang="nb-NO" sz="1000" dirty="0" err="1">
                <a:solidFill>
                  <a:srgbClr val="FF0000"/>
                </a:solidFill>
              </a:rPr>
              <a:t>tephra</a:t>
            </a:r>
            <a:r>
              <a:rPr lang="nb-NO" sz="1000" dirty="0">
                <a:solidFill>
                  <a:srgbClr val="FF0000"/>
                </a:solidFill>
              </a:rPr>
              <a:t>(DRE) </a:t>
            </a:r>
            <a:r>
              <a:rPr lang="nb-NO" sz="1000" dirty="0" err="1" smtClean="0">
                <a:solidFill>
                  <a:srgbClr val="FF0000"/>
                </a:solidFill>
              </a:rPr>
              <a:t>production</a:t>
            </a:r>
            <a:r>
              <a:rPr lang="nb-NO" sz="1000" dirty="0">
                <a:solidFill>
                  <a:srgbClr val="FF0000"/>
                </a:solidFill>
              </a:rPr>
              <a:t>. </a:t>
            </a:r>
            <a:r>
              <a:rPr lang="nb-NO" sz="1000" dirty="0">
                <a:solidFill>
                  <a:srgbClr val="008000"/>
                </a:solidFill>
              </a:rPr>
              <a:t>V(Bard-</a:t>
            </a:r>
            <a:r>
              <a:rPr lang="nb-NO" sz="1000" dirty="0" err="1">
                <a:solidFill>
                  <a:srgbClr val="008000"/>
                </a:solidFill>
              </a:rPr>
              <a:t>caldera</a:t>
            </a:r>
            <a:r>
              <a:rPr lang="nb-NO" sz="1000" dirty="0">
                <a:solidFill>
                  <a:srgbClr val="008000"/>
                </a:solidFill>
              </a:rPr>
              <a:t>): </a:t>
            </a:r>
            <a:r>
              <a:rPr lang="nb-NO" sz="1000" dirty="0" smtClean="0">
                <a:solidFill>
                  <a:srgbClr val="008000"/>
                </a:solidFill>
              </a:rPr>
              <a:t>2.8</a:t>
            </a:r>
            <a:endParaRPr lang="nb-NO" sz="1000" dirty="0" smtClean="0">
              <a:solidFill>
                <a:srgbClr val="FF0000"/>
              </a:solidFill>
            </a:endParaRPr>
          </a:p>
          <a:p>
            <a:r>
              <a:rPr lang="nb-NO" sz="1000" dirty="0">
                <a:solidFill>
                  <a:srgbClr val="FF0000"/>
                </a:solidFill>
              </a:rPr>
              <a:t> </a:t>
            </a:r>
            <a:r>
              <a:rPr lang="nb-NO" sz="1000" dirty="0" smtClean="0">
                <a:solidFill>
                  <a:srgbClr val="FF0000"/>
                </a:solidFill>
              </a:rPr>
              <a:t>                  </a:t>
            </a:r>
            <a:r>
              <a:rPr lang="nb-NO" sz="1000" dirty="0" err="1" smtClean="0">
                <a:solidFill>
                  <a:srgbClr val="FF0000"/>
                </a:solidFill>
              </a:rPr>
              <a:t>Oct</a:t>
            </a:r>
            <a:r>
              <a:rPr lang="nb-NO" sz="1000" dirty="0" smtClean="0">
                <a:solidFill>
                  <a:srgbClr val="FF0000"/>
                </a:solidFill>
              </a:rPr>
              <a:t>. 30 (61 </a:t>
            </a:r>
            <a:r>
              <a:rPr lang="nb-NO" sz="1000" dirty="0" err="1" smtClean="0">
                <a:solidFill>
                  <a:srgbClr val="FF0000"/>
                </a:solidFill>
              </a:rPr>
              <a:t>days</a:t>
            </a:r>
            <a:r>
              <a:rPr lang="nb-NO" sz="1000" dirty="0" smtClean="0">
                <a:solidFill>
                  <a:srgbClr val="FF0000"/>
                </a:solidFill>
              </a:rPr>
              <a:t>): &gt; 1.22</a:t>
            </a:r>
            <a:endParaRPr lang="nb-NO" sz="1000" dirty="0">
              <a:solidFill>
                <a:srgbClr val="FF0000"/>
              </a:solidFill>
            </a:endParaRPr>
          </a:p>
          <a:p>
            <a:r>
              <a:rPr lang="nb-NO" sz="1000" dirty="0" smtClean="0">
                <a:solidFill>
                  <a:srgbClr val="FF0000"/>
                </a:solidFill>
              </a:rPr>
              <a:t>                   Nov. 13 (75 </a:t>
            </a:r>
            <a:r>
              <a:rPr lang="nb-NO" sz="1000" dirty="0" err="1" smtClean="0">
                <a:solidFill>
                  <a:srgbClr val="FF0000"/>
                </a:solidFill>
              </a:rPr>
              <a:t>days</a:t>
            </a:r>
            <a:r>
              <a:rPr lang="nb-NO" sz="1000" dirty="0" smtClean="0">
                <a:solidFill>
                  <a:srgbClr val="FF0000"/>
                </a:solidFill>
              </a:rPr>
              <a:t>): &gt; </a:t>
            </a:r>
            <a:r>
              <a:rPr lang="nb-NO" sz="1000" b="1" dirty="0" smtClean="0">
                <a:solidFill>
                  <a:srgbClr val="FF0000"/>
                </a:solidFill>
              </a:rPr>
              <a:t>1.5 </a:t>
            </a:r>
            <a:r>
              <a:rPr lang="nb-NO" sz="1000" b="1" dirty="0">
                <a:solidFill>
                  <a:srgbClr val="FF0000"/>
                </a:solidFill>
              </a:rPr>
              <a:t>km</a:t>
            </a:r>
            <a:r>
              <a:rPr lang="nb-NO" sz="1000" b="1" baseline="30000" dirty="0">
                <a:solidFill>
                  <a:srgbClr val="FF0000"/>
                </a:solidFill>
              </a:rPr>
              <a:t>3</a:t>
            </a:r>
            <a:r>
              <a:rPr lang="nb-NO" sz="1000" dirty="0">
                <a:solidFill>
                  <a:srgbClr val="FF0000"/>
                </a:solidFill>
              </a:rPr>
              <a:t>, </a:t>
            </a:r>
            <a:r>
              <a:rPr lang="nb-NO" sz="1000" dirty="0" err="1">
                <a:solidFill>
                  <a:srgbClr val="FF0000"/>
                </a:solidFill>
              </a:rPr>
              <a:t>exceeding</a:t>
            </a:r>
            <a:r>
              <a:rPr lang="nb-NO" sz="1000" dirty="0">
                <a:solidFill>
                  <a:srgbClr val="FF0000"/>
                </a:solidFill>
              </a:rPr>
              <a:t> </a:t>
            </a:r>
            <a:r>
              <a:rPr lang="nb-NO" sz="1000" dirty="0" err="1">
                <a:solidFill>
                  <a:srgbClr val="FF0000"/>
                </a:solidFill>
              </a:rPr>
              <a:t>the</a:t>
            </a:r>
            <a:r>
              <a:rPr lang="nb-NO" sz="1000" dirty="0">
                <a:solidFill>
                  <a:srgbClr val="FF0000"/>
                </a:solidFill>
              </a:rPr>
              <a:t> </a:t>
            </a:r>
            <a:r>
              <a:rPr lang="nb-NO" sz="1000" dirty="0" smtClean="0">
                <a:solidFill>
                  <a:srgbClr val="FF0000"/>
                </a:solidFill>
              </a:rPr>
              <a:t>2-year </a:t>
            </a:r>
            <a:r>
              <a:rPr lang="nb-NO" sz="1000" dirty="0" err="1" smtClean="0">
                <a:solidFill>
                  <a:srgbClr val="FF0000"/>
                </a:solidFill>
              </a:rPr>
              <a:t>long</a:t>
            </a:r>
            <a:r>
              <a:rPr lang="nb-NO" sz="1000" dirty="0" smtClean="0">
                <a:solidFill>
                  <a:srgbClr val="FF0000"/>
                </a:solidFill>
              </a:rPr>
              <a:t> Hekla 1766-68 lava </a:t>
            </a:r>
            <a:r>
              <a:rPr lang="nb-NO" sz="1000" dirty="0">
                <a:solidFill>
                  <a:srgbClr val="FF0000"/>
                </a:solidFill>
              </a:rPr>
              <a:t>+ </a:t>
            </a:r>
            <a:r>
              <a:rPr lang="nb-NO" sz="1000" dirty="0" err="1">
                <a:solidFill>
                  <a:srgbClr val="FF0000"/>
                </a:solidFill>
              </a:rPr>
              <a:t>tephra</a:t>
            </a:r>
            <a:r>
              <a:rPr lang="nb-NO" sz="1000" dirty="0">
                <a:solidFill>
                  <a:srgbClr val="FF0000"/>
                </a:solidFill>
              </a:rPr>
              <a:t>(DRE) </a:t>
            </a:r>
            <a:r>
              <a:rPr lang="nb-NO" sz="1000" dirty="0" err="1" smtClean="0">
                <a:solidFill>
                  <a:srgbClr val="FF0000"/>
                </a:solidFill>
              </a:rPr>
              <a:t>production</a:t>
            </a:r>
            <a:r>
              <a:rPr lang="nb-NO" sz="1000" dirty="0">
                <a:solidFill>
                  <a:srgbClr val="FF0000"/>
                </a:solidFill>
              </a:rPr>
              <a:t>. </a:t>
            </a:r>
            <a:r>
              <a:rPr lang="nb-NO" sz="1000" dirty="0">
                <a:solidFill>
                  <a:srgbClr val="008000"/>
                </a:solidFill>
              </a:rPr>
              <a:t>V(Bard-</a:t>
            </a:r>
            <a:r>
              <a:rPr lang="nb-NO" sz="1000" dirty="0" err="1">
                <a:solidFill>
                  <a:srgbClr val="008000"/>
                </a:solidFill>
              </a:rPr>
              <a:t>caldera</a:t>
            </a:r>
            <a:r>
              <a:rPr lang="nb-NO" sz="1000" dirty="0">
                <a:solidFill>
                  <a:srgbClr val="008000"/>
                </a:solidFill>
              </a:rPr>
              <a:t>): </a:t>
            </a:r>
            <a:r>
              <a:rPr lang="nb-NO" sz="1000" dirty="0" smtClean="0">
                <a:solidFill>
                  <a:srgbClr val="008000"/>
                </a:solidFill>
              </a:rPr>
              <a:t>4.8</a:t>
            </a:r>
            <a:endParaRPr lang="nb-NO" sz="1000" dirty="0" smtClean="0">
              <a:solidFill>
                <a:srgbClr val="FF0000"/>
              </a:solidFill>
            </a:endParaRPr>
          </a:p>
          <a:p>
            <a:r>
              <a:rPr lang="nb-NO" sz="1000" dirty="0">
                <a:solidFill>
                  <a:srgbClr val="FF0000"/>
                </a:solidFill>
              </a:rPr>
              <a:t> </a:t>
            </a:r>
            <a:r>
              <a:rPr lang="nb-NO" sz="1000" dirty="0" smtClean="0">
                <a:solidFill>
                  <a:srgbClr val="FF0000"/>
                </a:solidFill>
              </a:rPr>
              <a:t>                  </a:t>
            </a:r>
            <a:endParaRPr lang="en-GB" sz="1000" dirty="0">
              <a:solidFill>
                <a:srgbClr val="FF0000"/>
              </a:solidFill>
            </a:endParaRPr>
          </a:p>
        </p:txBody>
      </p:sp>
    </p:spTree>
    <p:extLst>
      <p:ext uri="{BB962C8B-B14F-4D97-AF65-F5344CB8AC3E}">
        <p14:creationId xmlns:p14="http://schemas.microsoft.com/office/powerpoint/2010/main" val="33700165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203" y="843406"/>
            <a:ext cx="7220125" cy="5643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32595" y="274035"/>
            <a:ext cx="4562724" cy="1223412"/>
          </a:xfrm>
          <a:prstGeom prst="rect">
            <a:avLst/>
          </a:prstGeom>
          <a:solidFill>
            <a:srgbClr val="CCFFFF"/>
          </a:solidFill>
          <a:ln>
            <a:solidFill>
              <a:srgbClr val="000000"/>
            </a:solidFill>
          </a:ln>
        </p:spPr>
        <p:txBody>
          <a:bodyPr wrap="none" rtlCol="0">
            <a:spAutoFit/>
          </a:bodyPr>
          <a:lstStyle/>
          <a:p>
            <a:r>
              <a:rPr lang="nb-NO" sz="1800" dirty="0" err="1" smtClean="0">
                <a:solidFill>
                  <a:srgbClr val="3333FF"/>
                </a:solidFill>
              </a:rPr>
              <a:t>Icelandic</a:t>
            </a:r>
            <a:r>
              <a:rPr lang="nb-NO" sz="1800" dirty="0" smtClean="0">
                <a:solidFill>
                  <a:srgbClr val="3333FF"/>
                </a:solidFill>
              </a:rPr>
              <a:t> rift </a:t>
            </a:r>
            <a:r>
              <a:rPr lang="nb-NO" sz="1800" dirty="0" err="1" smtClean="0">
                <a:solidFill>
                  <a:srgbClr val="3333FF"/>
                </a:solidFill>
              </a:rPr>
              <a:t>zones</a:t>
            </a:r>
            <a:r>
              <a:rPr lang="nb-NO" sz="1800" dirty="0" smtClean="0">
                <a:solidFill>
                  <a:srgbClr val="3333FF"/>
                </a:solidFill>
              </a:rPr>
              <a:t>: </a:t>
            </a:r>
            <a:r>
              <a:rPr lang="nb-NO" sz="1800" b="1" dirty="0" smtClean="0">
                <a:solidFill>
                  <a:srgbClr val="3333FF"/>
                </a:solidFill>
              </a:rPr>
              <a:t>RZ</a:t>
            </a:r>
            <a:r>
              <a:rPr lang="nb-NO" sz="1800" dirty="0" smtClean="0">
                <a:solidFill>
                  <a:srgbClr val="3333FF"/>
                </a:solidFill>
              </a:rPr>
              <a:t> and</a:t>
            </a:r>
          </a:p>
          <a:p>
            <a:r>
              <a:rPr lang="nb-NO" sz="1800" dirty="0" err="1" smtClean="0">
                <a:solidFill>
                  <a:srgbClr val="3333FF"/>
                </a:solidFill>
              </a:rPr>
              <a:t>volcanic</a:t>
            </a:r>
            <a:r>
              <a:rPr lang="nb-NO" sz="1800" dirty="0" smtClean="0">
                <a:solidFill>
                  <a:srgbClr val="3333FF"/>
                </a:solidFill>
              </a:rPr>
              <a:t> </a:t>
            </a:r>
            <a:r>
              <a:rPr lang="nb-NO" sz="1800" dirty="0" err="1" smtClean="0">
                <a:solidFill>
                  <a:srgbClr val="3333FF"/>
                </a:solidFill>
              </a:rPr>
              <a:t>flank</a:t>
            </a:r>
            <a:r>
              <a:rPr lang="nb-NO" sz="1800" dirty="0" smtClean="0">
                <a:solidFill>
                  <a:srgbClr val="3333FF"/>
                </a:solidFill>
              </a:rPr>
              <a:t> </a:t>
            </a:r>
            <a:r>
              <a:rPr lang="nb-NO" sz="1800" dirty="0" err="1" smtClean="0">
                <a:solidFill>
                  <a:srgbClr val="3333FF"/>
                </a:solidFill>
              </a:rPr>
              <a:t>zones</a:t>
            </a:r>
            <a:r>
              <a:rPr lang="nb-NO" sz="1800" dirty="0" smtClean="0">
                <a:solidFill>
                  <a:srgbClr val="3333FF"/>
                </a:solidFill>
              </a:rPr>
              <a:t>: </a:t>
            </a:r>
            <a:r>
              <a:rPr lang="nb-NO" sz="1800" b="1" dirty="0" smtClean="0">
                <a:solidFill>
                  <a:srgbClr val="3333FF"/>
                </a:solidFill>
              </a:rPr>
              <a:t>VFZ</a:t>
            </a:r>
            <a:r>
              <a:rPr lang="nb-NO" sz="1800" dirty="0" smtClean="0">
                <a:solidFill>
                  <a:srgbClr val="3333FF"/>
                </a:solidFill>
              </a:rPr>
              <a:t> / </a:t>
            </a:r>
            <a:r>
              <a:rPr lang="nb-NO" sz="1800" b="1" dirty="0" smtClean="0">
                <a:solidFill>
                  <a:srgbClr val="3333FF"/>
                </a:solidFill>
              </a:rPr>
              <a:t>FZ</a:t>
            </a:r>
          </a:p>
          <a:p>
            <a:pPr>
              <a:lnSpc>
                <a:spcPts val="3000"/>
              </a:lnSpc>
            </a:pPr>
            <a:r>
              <a:rPr lang="nb-NO" sz="1600" b="1" dirty="0">
                <a:solidFill>
                  <a:srgbClr val="3333FF"/>
                </a:solidFill>
              </a:rPr>
              <a:t>Jan Mayen </a:t>
            </a:r>
            <a:r>
              <a:rPr lang="nb-NO" sz="1600" b="1" dirty="0" smtClean="0">
                <a:solidFill>
                  <a:srgbClr val="3333FF"/>
                </a:solidFill>
              </a:rPr>
              <a:t>Ridge</a:t>
            </a:r>
            <a:r>
              <a:rPr lang="nb-NO" sz="1600" dirty="0" smtClean="0">
                <a:solidFill>
                  <a:srgbClr val="3333FF"/>
                </a:solidFill>
              </a:rPr>
              <a:t>: </a:t>
            </a:r>
            <a:r>
              <a:rPr lang="nb-NO" sz="1600" dirty="0" err="1" smtClean="0">
                <a:solidFill>
                  <a:srgbClr val="3333FF"/>
                </a:solidFill>
              </a:rPr>
              <a:t>Trail</a:t>
            </a:r>
            <a:r>
              <a:rPr lang="nb-NO" sz="1600" dirty="0" smtClean="0">
                <a:solidFill>
                  <a:srgbClr val="3333FF"/>
                </a:solidFill>
              </a:rPr>
              <a:t> </a:t>
            </a:r>
            <a:r>
              <a:rPr lang="nb-NO" sz="1600" dirty="0" err="1" smtClean="0">
                <a:solidFill>
                  <a:srgbClr val="3333FF"/>
                </a:solidFill>
              </a:rPr>
              <a:t>of</a:t>
            </a:r>
            <a:r>
              <a:rPr lang="nb-NO" sz="1600" dirty="0" smtClean="0">
                <a:solidFill>
                  <a:srgbClr val="3333FF"/>
                </a:solidFill>
              </a:rPr>
              <a:t> </a:t>
            </a:r>
            <a:r>
              <a:rPr lang="nb-NO" sz="1600" dirty="0" err="1" smtClean="0">
                <a:solidFill>
                  <a:srgbClr val="3333FF"/>
                </a:solidFill>
              </a:rPr>
              <a:t>continental</a:t>
            </a:r>
            <a:r>
              <a:rPr lang="nb-NO" sz="1600" dirty="0" smtClean="0">
                <a:solidFill>
                  <a:srgbClr val="3333FF"/>
                </a:solidFill>
              </a:rPr>
              <a:t> </a:t>
            </a:r>
            <a:r>
              <a:rPr lang="nb-NO" sz="1600" dirty="0" err="1" smtClean="0">
                <a:solidFill>
                  <a:srgbClr val="3333FF"/>
                </a:solidFill>
              </a:rPr>
              <a:t>slivers</a:t>
            </a:r>
            <a:endParaRPr lang="nb-NO" sz="1600" dirty="0">
              <a:solidFill>
                <a:srgbClr val="3333FF"/>
              </a:solidFill>
            </a:endParaRPr>
          </a:p>
          <a:p>
            <a:pPr>
              <a:lnSpc>
                <a:spcPts val="1500"/>
              </a:lnSpc>
            </a:pPr>
            <a:r>
              <a:rPr lang="nb-NO" sz="1600" dirty="0" smtClean="0">
                <a:solidFill>
                  <a:srgbClr val="3333FF"/>
                </a:solidFill>
              </a:rPr>
              <a:t>  </a:t>
            </a:r>
            <a:r>
              <a:rPr lang="nb-NO" sz="1600" dirty="0" err="1" smtClean="0">
                <a:solidFill>
                  <a:srgbClr val="3333FF"/>
                </a:solidFill>
              </a:rPr>
              <a:t>extending</a:t>
            </a:r>
            <a:r>
              <a:rPr lang="nb-NO" sz="1600" dirty="0" smtClean="0">
                <a:solidFill>
                  <a:srgbClr val="3333FF"/>
                </a:solidFill>
              </a:rPr>
              <a:t> under SE </a:t>
            </a:r>
            <a:r>
              <a:rPr lang="nb-NO" sz="1600" dirty="0" err="1" smtClean="0">
                <a:solidFill>
                  <a:srgbClr val="3333FF"/>
                </a:solidFill>
              </a:rPr>
              <a:t>Iceland</a:t>
            </a:r>
            <a:r>
              <a:rPr lang="nb-NO" sz="1600" dirty="0" smtClean="0">
                <a:solidFill>
                  <a:srgbClr val="3333FF"/>
                </a:solidFill>
              </a:rPr>
              <a:t> </a:t>
            </a:r>
            <a:r>
              <a:rPr lang="nb-NO" sz="1400" dirty="0" smtClean="0">
                <a:solidFill>
                  <a:srgbClr val="000000"/>
                </a:solidFill>
              </a:rPr>
              <a:t>(Torsvik et al., </a:t>
            </a:r>
            <a:r>
              <a:rPr lang="nb-NO" sz="1400" dirty="0" err="1" smtClean="0">
                <a:solidFill>
                  <a:srgbClr val="000000"/>
                </a:solidFill>
              </a:rPr>
              <a:t>submitted</a:t>
            </a:r>
            <a:r>
              <a:rPr lang="nb-NO" sz="1400" dirty="0" smtClean="0">
                <a:solidFill>
                  <a:srgbClr val="000000"/>
                </a:solidFill>
              </a:rPr>
              <a:t>) </a:t>
            </a:r>
            <a:endParaRPr lang="nb-NO" sz="1400" dirty="0">
              <a:solidFill>
                <a:srgbClr val="000000"/>
              </a:solidFill>
            </a:endParaRPr>
          </a:p>
        </p:txBody>
      </p:sp>
    </p:spTree>
    <p:extLst>
      <p:ext uri="{BB962C8B-B14F-4D97-AF65-F5344CB8AC3E}">
        <p14:creationId xmlns:p14="http://schemas.microsoft.com/office/powerpoint/2010/main" val="519501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cstate="print"/>
          <a:srcRect/>
          <a:stretch>
            <a:fillRect/>
          </a:stretch>
        </p:blipFill>
        <p:spPr bwMode="auto">
          <a:xfrm>
            <a:off x="260350" y="1341438"/>
            <a:ext cx="2246313" cy="4048125"/>
          </a:xfrm>
          <a:prstGeom prst="rect">
            <a:avLst/>
          </a:prstGeom>
          <a:noFill/>
          <a:ln w="9525">
            <a:noFill/>
            <a:miter lim="800000"/>
            <a:headEnd/>
            <a:tailEnd/>
          </a:ln>
        </p:spPr>
      </p:pic>
      <p:sp>
        <p:nvSpPr>
          <p:cNvPr id="10246" name="Text Box 10"/>
          <p:cNvSpPr txBox="1">
            <a:spLocks noChangeArrowheads="1"/>
          </p:cNvSpPr>
          <p:nvPr/>
        </p:nvSpPr>
        <p:spPr bwMode="auto">
          <a:xfrm>
            <a:off x="142595" y="260648"/>
            <a:ext cx="6362447" cy="461665"/>
          </a:xfrm>
          <a:prstGeom prst="rect">
            <a:avLst/>
          </a:prstGeom>
          <a:solidFill>
            <a:srgbClr val="CCFFFF"/>
          </a:solidFill>
          <a:ln w="9525">
            <a:solidFill>
              <a:srgbClr val="000000"/>
            </a:solidFill>
            <a:miter lim="800000"/>
            <a:headEnd/>
            <a:tailEnd/>
          </a:ln>
        </p:spPr>
        <p:txBody>
          <a:bodyPr wrap="none">
            <a:spAutoFit/>
          </a:bodyPr>
          <a:lstStyle/>
          <a:p>
            <a:r>
              <a:rPr lang="is-IS" dirty="0" smtClean="0">
                <a:solidFill>
                  <a:srgbClr val="FF0000"/>
                </a:solidFill>
              </a:rPr>
              <a:t>Diachronous </a:t>
            </a:r>
            <a:r>
              <a:rPr lang="is-IS" dirty="0">
                <a:solidFill>
                  <a:srgbClr val="FF0000"/>
                </a:solidFill>
              </a:rPr>
              <a:t>V-shaped ridges record plume pulses</a:t>
            </a:r>
            <a:endParaRPr lang="en-GB" dirty="0">
              <a:solidFill>
                <a:srgbClr val="FF0000"/>
              </a:solidFill>
            </a:endParaRPr>
          </a:p>
        </p:txBody>
      </p:sp>
      <p:pic>
        <p:nvPicPr>
          <p:cNvPr id="1026" name="Picture 2" descr="M:\pc\Dokumenter\Adobe-Illustr-figures\Tect-geol-NEAtl\NEAtl-V-ridges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1450505"/>
            <a:ext cx="1619431" cy="42544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M:\pc\Dokumenter\Adobe-Illustr-figures\Tect-geol-NEAtl\NEAtl-V-ridges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6481" y="1498509"/>
            <a:ext cx="1878397" cy="42210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pc\Dokumenter\Adobe-Illustr-figures\Tect-geol-NEAtl\NEAtl-V-ridges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6296" y="1456471"/>
            <a:ext cx="1619431"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51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p:cNvPicPr>
            <a:picLocks noGrp="1" noChangeAspect="1" noChangeArrowheads="1"/>
          </p:cNvPicPr>
          <p:nvPr>
            <p:ph sz="half" idx="1"/>
          </p:nvPr>
        </p:nvPicPr>
        <p:blipFill>
          <a:blip r:embed="rId2" cstate="print"/>
          <a:srcRect/>
          <a:stretch>
            <a:fillRect/>
          </a:stretch>
        </p:blipFill>
        <p:spPr bwMode="auto">
          <a:xfrm>
            <a:off x="155575" y="115888"/>
            <a:ext cx="4416425" cy="6626225"/>
          </a:xfrm>
          <a:noFill/>
          <a:ln>
            <a:miter lim="800000"/>
            <a:headEnd/>
            <a:tailEnd/>
          </a:ln>
        </p:spPr>
      </p:pic>
      <p:sp>
        <p:nvSpPr>
          <p:cNvPr id="11267" name="Text Box 9"/>
          <p:cNvSpPr txBox="1">
            <a:spLocks noChangeArrowheads="1"/>
          </p:cNvSpPr>
          <p:nvPr/>
        </p:nvSpPr>
        <p:spPr bwMode="auto">
          <a:xfrm>
            <a:off x="447675" y="425450"/>
            <a:ext cx="184150" cy="457200"/>
          </a:xfrm>
          <a:prstGeom prst="rect">
            <a:avLst/>
          </a:prstGeom>
          <a:noFill/>
          <a:ln w="9525">
            <a:noFill/>
            <a:miter lim="800000"/>
            <a:headEnd/>
            <a:tailEnd/>
          </a:ln>
        </p:spPr>
        <p:txBody>
          <a:bodyPr wrap="none">
            <a:spAutoFit/>
          </a:bodyPr>
          <a:lstStyle/>
          <a:p>
            <a:endParaRPr lang="en-US"/>
          </a:p>
        </p:txBody>
      </p:sp>
      <p:sp>
        <p:nvSpPr>
          <p:cNvPr id="11268" name="Text Box 12"/>
          <p:cNvSpPr txBox="1">
            <a:spLocks noChangeArrowheads="1"/>
          </p:cNvSpPr>
          <p:nvPr/>
        </p:nvSpPr>
        <p:spPr bwMode="auto">
          <a:xfrm>
            <a:off x="376238" y="712788"/>
            <a:ext cx="184150" cy="457200"/>
          </a:xfrm>
          <a:prstGeom prst="rect">
            <a:avLst/>
          </a:prstGeom>
          <a:noFill/>
          <a:ln w="9525">
            <a:noFill/>
            <a:miter lim="800000"/>
            <a:headEnd/>
            <a:tailEnd/>
          </a:ln>
        </p:spPr>
        <p:txBody>
          <a:bodyPr wrap="none">
            <a:spAutoFit/>
          </a:bodyPr>
          <a:lstStyle/>
          <a:p>
            <a:endParaRPr lang="en-US"/>
          </a:p>
        </p:txBody>
      </p:sp>
      <p:sp>
        <p:nvSpPr>
          <p:cNvPr id="11269" name="Text Box 16"/>
          <p:cNvSpPr txBox="1">
            <a:spLocks noChangeArrowheads="1"/>
          </p:cNvSpPr>
          <p:nvPr/>
        </p:nvSpPr>
        <p:spPr bwMode="auto">
          <a:xfrm>
            <a:off x="5003800" y="1989138"/>
            <a:ext cx="3660775" cy="2301875"/>
          </a:xfrm>
          <a:prstGeom prst="rect">
            <a:avLst/>
          </a:prstGeom>
          <a:solidFill>
            <a:srgbClr val="CCFFFF"/>
          </a:solidFill>
          <a:ln w="9525">
            <a:solidFill>
              <a:srgbClr val="000000"/>
            </a:solidFill>
            <a:miter lim="800000"/>
            <a:headEnd/>
            <a:tailEnd/>
          </a:ln>
        </p:spPr>
        <p:txBody>
          <a:bodyPr wrap="none">
            <a:spAutoFit/>
          </a:bodyPr>
          <a:lstStyle/>
          <a:p>
            <a:r>
              <a:rPr lang="is-IS" b="1" dirty="0"/>
              <a:t>Lateral extent</a:t>
            </a:r>
          </a:p>
          <a:p>
            <a:r>
              <a:rPr lang="is-IS" sz="2000" dirty="0"/>
              <a:t>RR: &gt;1200 km   KR: &gt;900 km </a:t>
            </a:r>
          </a:p>
          <a:p>
            <a:r>
              <a:rPr lang="is-IS" sz="1800" dirty="0" smtClean="0"/>
              <a:t>  (</a:t>
            </a:r>
            <a:r>
              <a:rPr lang="is-IS" sz="1800" dirty="0"/>
              <a:t>diameter: &gt;2000 km)</a:t>
            </a:r>
          </a:p>
          <a:p>
            <a:pPr>
              <a:lnSpc>
                <a:spcPct val="60000"/>
              </a:lnSpc>
            </a:pPr>
            <a:endParaRPr lang="is-IS" sz="2000" dirty="0"/>
          </a:p>
          <a:p>
            <a:pPr>
              <a:lnSpc>
                <a:spcPct val="120000"/>
              </a:lnSpc>
            </a:pPr>
            <a:r>
              <a:rPr lang="is-IS" b="1" dirty="0">
                <a:solidFill>
                  <a:srgbClr val="FF0000"/>
                </a:solidFill>
              </a:rPr>
              <a:t>Periodicity: 5-6 Ma</a:t>
            </a:r>
            <a:br>
              <a:rPr lang="is-IS" b="1" dirty="0">
                <a:solidFill>
                  <a:srgbClr val="FF0000"/>
                </a:solidFill>
              </a:rPr>
            </a:br>
            <a:r>
              <a:rPr lang="is-IS" sz="1800" dirty="0">
                <a:solidFill>
                  <a:srgbClr val="FF0000"/>
                </a:solidFill>
              </a:rPr>
              <a:t>in phase with uplift of Iceland plateau</a:t>
            </a:r>
          </a:p>
          <a:p>
            <a:r>
              <a:rPr lang="is-IS" sz="1800" dirty="0">
                <a:solidFill>
                  <a:srgbClr val="FF0000"/>
                </a:solidFill>
              </a:rPr>
              <a:t>and </a:t>
            </a:r>
            <a:r>
              <a:rPr lang="is-IS" sz="1800" b="1" dirty="0">
                <a:solidFill>
                  <a:srgbClr val="FF0000"/>
                </a:solidFill>
              </a:rPr>
              <a:t>rift jumps in Iceland</a:t>
            </a:r>
            <a:r>
              <a:rPr lang="is-IS" sz="1800" dirty="0">
                <a:solidFill>
                  <a:srgbClr val="FF0000"/>
                </a:solidFill>
              </a:rPr>
              <a:t> </a:t>
            </a:r>
            <a:endParaRPr lang="en-GB" sz="1800" dirty="0">
              <a:solidFill>
                <a:srgbClr val="FF0000"/>
              </a:solidFill>
            </a:endParaRPr>
          </a:p>
        </p:txBody>
      </p:sp>
    </p:spTree>
    <p:extLst>
      <p:ext uri="{BB962C8B-B14F-4D97-AF65-F5344CB8AC3E}">
        <p14:creationId xmlns:p14="http://schemas.microsoft.com/office/powerpoint/2010/main" val="6382642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63507" y="90051"/>
            <a:ext cx="5037982" cy="523220"/>
          </a:xfrm>
          <a:prstGeom prst="rect">
            <a:avLst/>
          </a:prstGeom>
          <a:solidFill>
            <a:srgbClr val="CCFFFF"/>
          </a:solidFill>
          <a:ln w="9525">
            <a:solidFill>
              <a:srgbClr val="663300"/>
            </a:solidFill>
            <a:miter lim="800000"/>
            <a:headEnd/>
            <a:tailEnd/>
          </a:ln>
        </p:spPr>
        <p:txBody>
          <a:bodyPr wrap="none">
            <a:spAutoFit/>
          </a:bodyPr>
          <a:lstStyle/>
          <a:p>
            <a:r>
              <a:rPr lang="nb-NO" sz="2800" dirty="0"/>
              <a:t>NE Atlantic </a:t>
            </a:r>
            <a:r>
              <a:rPr lang="nb-NO" sz="2800" dirty="0" err="1"/>
              <a:t>evolution</a:t>
            </a:r>
            <a:r>
              <a:rPr lang="nb-NO" sz="2800" dirty="0"/>
              <a:t>: </a:t>
            </a:r>
            <a:r>
              <a:rPr lang="nb-NO" sz="2800" b="1" dirty="0" err="1" smtClean="0"/>
              <a:t>simplified</a:t>
            </a:r>
            <a:endParaRPr lang="nb-NO" sz="28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034087"/>
            <a:ext cx="4337182" cy="5282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66865" y="6316267"/>
            <a:ext cx="3420745" cy="338554"/>
          </a:xfrm>
          <a:prstGeom prst="rect">
            <a:avLst/>
          </a:prstGeom>
          <a:noFill/>
        </p:spPr>
        <p:txBody>
          <a:bodyPr wrap="none" rtlCol="0">
            <a:spAutoFit/>
          </a:bodyPr>
          <a:lstStyle/>
          <a:p>
            <a:r>
              <a:rPr lang="nb-NO" sz="1600" dirty="0" smtClean="0"/>
              <a:t>C. </a:t>
            </a:r>
            <a:r>
              <a:rPr lang="nb-NO" sz="1600" dirty="0" err="1" smtClean="0"/>
              <a:t>Gaina</a:t>
            </a:r>
            <a:r>
              <a:rPr lang="nb-NO" sz="1600" dirty="0" smtClean="0"/>
              <a:t> (Torsvik et al., in rev, PNAS) </a:t>
            </a:r>
            <a:endParaRPr lang="en-GB" sz="1600" dirty="0"/>
          </a:p>
        </p:txBody>
      </p:sp>
      <p:sp>
        <p:nvSpPr>
          <p:cNvPr id="3" name="Rectangle 2"/>
          <p:cNvSpPr/>
          <p:nvPr/>
        </p:nvSpPr>
        <p:spPr>
          <a:xfrm>
            <a:off x="114337" y="881336"/>
            <a:ext cx="4382600" cy="590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M:\pc\Dokumenter\Adobe-Illustr-figures\Tect-geol-NEAtl\NEAtl-Evol1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65" y="759231"/>
            <a:ext cx="2523611" cy="350977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M:\pc\Dokumenter\Adobe-Illustr-figures\Tect-geol-NEAtl\NEAtl-Evol1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2927" y="772644"/>
            <a:ext cx="2875492" cy="35025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pc\Dokumenter\Adobe-Illustr-figures\Tect-geol-NEAtl\NEAtl-Evol1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5403" y="770841"/>
            <a:ext cx="3193987" cy="3504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89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M:\pc\Dokumenter\Adobe-Illustr-figures\Tect-geol-Iceland\Icel-tect-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6" y="908720"/>
            <a:ext cx="7245455" cy="58941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4509" y="58010"/>
            <a:ext cx="4464684" cy="769441"/>
          </a:xfrm>
          <a:prstGeom prst="rect">
            <a:avLst/>
          </a:prstGeom>
          <a:solidFill>
            <a:srgbClr val="CCECFF"/>
          </a:solidFill>
          <a:ln w="6350">
            <a:solidFill>
              <a:srgbClr val="000000"/>
            </a:solidFill>
          </a:ln>
        </p:spPr>
        <p:txBody>
          <a:bodyPr wrap="none" rtlCol="0">
            <a:spAutoFit/>
          </a:bodyPr>
          <a:lstStyle/>
          <a:p>
            <a:r>
              <a:rPr lang="nb-NO" dirty="0" err="1" smtClean="0"/>
              <a:t>Volcanic</a:t>
            </a:r>
            <a:r>
              <a:rPr lang="nb-NO" dirty="0" smtClean="0"/>
              <a:t> systems, in </a:t>
            </a:r>
            <a:r>
              <a:rPr lang="nb-NO" dirty="0" err="1" smtClean="0"/>
              <a:t>the</a:t>
            </a:r>
            <a:r>
              <a:rPr lang="nb-NO" dirty="0" smtClean="0"/>
              <a:t> rift </a:t>
            </a:r>
            <a:r>
              <a:rPr lang="nb-NO" dirty="0" err="1" smtClean="0"/>
              <a:t>zones</a:t>
            </a:r>
            <a:endParaRPr lang="nb-NO" dirty="0" smtClean="0"/>
          </a:p>
          <a:p>
            <a:r>
              <a:rPr lang="nb-NO" sz="2000" dirty="0" err="1" smtClean="0">
                <a:solidFill>
                  <a:srgbClr val="000000"/>
                </a:solidFill>
              </a:rPr>
              <a:t>fissure</a:t>
            </a:r>
            <a:r>
              <a:rPr lang="nb-NO" sz="2000" dirty="0" smtClean="0">
                <a:solidFill>
                  <a:srgbClr val="000000"/>
                </a:solidFill>
              </a:rPr>
              <a:t> </a:t>
            </a:r>
            <a:r>
              <a:rPr lang="nb-NO" sz="2000" dirty="0" err="1" smtClean="0">
                <a:solidFill>
                  <a:srgbClr val="000000"/>
                </a:solidFill>
              </a:rPr>
              <a:t>swarm</a:t>
            </a:r>
            <a:r>
              <a:rPr lang="nb-NO" sz="2000" dirty="0" smtClean="0">
                <a:solidFill>
                  <a:srgbClr val="000000"/>
                </a:solidFill>
              </a:rPr>
              <a:t> + </a:t>
            </a:r>
            <a:r>
              <a:rPr lang="nb-NO" sz="2000" dirty="0" err="1" smtClean="0">
                <a:solidFill>
                  <a:srgbClr val="000000"/>
                </a:solidFill>
              </a:rPr>
              <a:t>central</a:t>
            </a:r>
            <a:r>
              <a:rPr lang="nb-NO" sz="2000" dirty="0" smtClean="0">
                <a:solidFill>
                  <a:srgbClr val="000000"/>
                </a:solidFill>
              </a:rPr>
              <a:t> </a:t>
            </a:r>
            <a:r>
              <a:rPr lang="nb-NO" sz="2000" dirty="0" err="1" smtClean="0">
                <a:solidFill>
                  <a:srgbClr val="000000"/>
                </a:solidFill>
              </a:rPr>
              <a:t>volcano</a:t>
            </a:r>
            <a:r>
              <a:rPr lang="nb-NO" sz="2000" dirty="0" smtClean="0">
                <a:solidFill>
                  <a:srgbClr val="000000"/>
                </a:solidFill>
              </a:rPr>
              <a:t> ± </a:t>
            </a:r>
            <a:r>
              <a:rPr lang="nb-NO" sz="2000" dirty="0" err="1" smtClean="0">
                <a:solidFill>
                  <a:srgbClr val="000000"/>
                </a:solidFill>
              </a:rPr>
              <a:t>caldera</a:t>
            </a:r>
            <a:endParaRPr lang="en-GB" sz="2000" dirty="0">
              <a:solidFill>
                <a:srgbClr val="000000"/>
              </a:solidFill>
            </a:endParaRPr>
          </a:p>
        </p:txBody>
      </p:sp>
      <p:sp>
        <p:nvSpPr>
          <p:cNvPr id="5" name="Freeform 4"/>
          <p:cNvSpPr/>
          <p:nvPr/>
        </p:nvSpPr>
        <p:spPr>
          <a:xfrm>
            <a:off x="2968830" y="4072094"/>
            <a:ext cx="4428257" cy="293511"/>
          </a:xfrm>
          <a:custGeom>
            <a:avLst/>
            <a:gdLst>
              <a:gd name="connsiteX0" fmla="*/ 0 w 3918857"/>
              <a:gd name="connsiteY0" fmla="*/ 131771 h 293511"/>
              <a:gd name="connsiteX1" fmla="*/ 522514 w 3918857"/>
              <a:gd name="connsiteY1" fmla="*/ 238649 h 293511"/>
              <a:gd name="connsiteX2" fmla="*/ 831273 w 3918857"/>
              <a:gd name="connsiteY2" fmla="*/ 250524 h 293511"/>
              <a:gd name="connsiteX3" fmla="*/ 1199408 w 3918857"/>
              <a:gd name="connsiteY3" fmla="*/ 274275 h 293511"/>
              <a:gd name="connsiteX4" fmla="*/ 1484416 w 3918857"/>
              <a:gd name="connsiteY4" fmla="*/ 286150 h 293511"/>
              <a:gd name="connsiteX5" fmla="*/ 1959429 w 3918857"/>
              <a:gd name="connsiteY5" fmla="*/ 155522 h 293511"/>
              <a:gd name="connsiteX6" fmla="*/ 2268187 w 3918857"/>
              <a:gd name="connsiteY6" fmla="*/ 84270 h 293511"/>
              <a:gd name="connsiteX7" fmla="*/ 2470068 w 3918857"/>
              <a:gd name="connsiteY7" fmla="*/ 48644 h 293511"/>
              <a:gd name="connsiteX8" fmla="*/ 2778826 w 3918857"/>
              <a:gd name="connsiteY8" fmla="*/ 24893 h 293511"/>
              <a:gd name="connsiteX9" fmla="*/ 3230088 w 3918857"/>
              <a:gd name="connsiteY9" fmla="*/ 13018 h 293511"/>
              <a:gd name="connsiteX10" fmla="*/ 3574473 w 3918857"/>
              <a:gd name="connsiteY10" fmla="*/ 1142 h 293511"/>
              <a:gd name="connsiteX11" fmla="*/ 3918857 w 3918857"/>
              <a:gd name="connsiteY11" fmla="*/ 1142 h 29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8857" h="293511">
                <a:moveTo>
                  <a:pt x="0" y="131771"/>
                </a:moveTo>
                <a:cubicBezTo>
                  <a:pt x="191984" y="175314"/>
                  <a:pt x="383969" y="218857"/>
                  <a:pt x="522514" y="238649"/>
                </a:cubicBezTo>
                <a:cubicBezTo>
                  <a:pt x="661060" y="258441"/>
                  <a:pt x="718457" y="244586"/>
                  <a:pt x="831273" y="250524"/>
                </a:cubicBezTo>
                <a:cubicBezTo>
                  <a:pt x="944089" y="256462"/>
                  <a:pt x="1090551" y="268337"/>
                  <a:pt x="1199408" y="274275"/>
                </a:cubicBezTo>
                <a:cubicBezTo>
                  <a:pt x="1308265" y="280213"/>
                  <a:pt x="1357746" y="305942"/>
                  <a:pt x="1484416" y="286150"/>
                </a:cubicBezTo>
                <a:cubicBezTo>
                  <a:pt x="1611086" y="266358"/>
                  <a:pt x="1828800" y="189169"/>
                  <a:pt x="1959429" y="155522"/>
                </a:cubicBezTo>
                <a:cubicBezTo>
                  <a:pt x="2090058" y="121875"/>
                  <a:pt x="2183081" y="102083"/>
                  <a:pt x="2268187" y="84270"/>
                </a:cubicBezTo>
                <a:cubicBezTo>
                  <a:pt x="2353293" y="66457"/>
                  <a:pt x="2384962" y="58540"/>
                  <a:pt x="2470068" y="48644"/>
                </a:cubicBezTo>
                <a:cubicBezTo>
                  <a:pt x="2555174" y="38748"/>
                  <a:pt x="2652156" y="30831"/>
                  <a:pt x="2778826" y="24893"/>
                </a:cubicBezTo>
                <a:cubicBezTo>
                  <a:pt x="2905496" y="18955"/>
                  <a:pt x="3230088" y="13018"/>
                  <a:pt x="3230088" y="13018"/>
                </a:cubicBezTo>
                <a:lnTo>
                  <a:pt x="3574473" y="1142"/>
                </a:lnTo>
                <a:cubicBezTo>
                  <a:pt x="3689268" y="-837"/>
                  <a:pt x="3804062" y="152"/>
                  <a:pt x="3918857" y="1142"/>
                </a:cubicBezTo>
              </a:path>
            </a:pathLst>
          </a:custGeom>
          <a:no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Arrow Connector 2"/>
          <p:cNvCxnSpPr/>
          <p:nvPr/>
        </p:nvCxnSpPr>
        <p:spPr>
          <a:xfrm flipH="1" flipV="1">
            <a:off x="7328848" y="3302758"/>
            <a:ext cx="642" cy="673802"/>
          </a:xfrm>
          <a:prstGeom prst="straightConnector1">
            <a:avLst/>
          </a:prstGeom>
          <a:ln w="127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7335672" y="4169904"/>
            <a:ext cx="2916" cy="613636"/>
          </a:xfrm>
          <a:prstGeom prst="straightConnector1">
            <a:avLst/>
          </a:prstGeom>
          <a:ln w="127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335672" y="3418050"/>
            <a:ext cx="1210588" cy="523220"/>
          </a:xfrm>
          <a:prstGeom prst="rect">
            <a:avLst/>
          </a:prstGeom>
          <a:noFill/>
        </p:spPr>
        <p:txBody>
          <a:bodyPr wrap="none" rtlCol="0">
            <a:spAutoFit/>
          </a:bodyPr>
          <a:lstStyle/>
          <a:p>
            <a:r>
              <a:rPr lang="nb-NO" sz="1400" dirty="0" smtClean="0">
                <a:solidFill>
                  <a:srgbClr val="008000"/>
                </a:solidFill>
              </a:rPr>
              <a:t>NNE-</a:t>
            </a:r>
            <a:r>
              <a:rPr lang="nb-NO" sz="1400" dirty="0" err="1" smtClean="0">
                <a:solidFill>
                  <a:srgbClr val="008000"/>
                </a:solidFill>
              </a:rPr>
              <a:t>trending</a:t>
            </a:r>
            <a:endParaRPr lang="nb-NO" sz="1400" dirty="0">
              <a:solidFill>
                <a:srgbClr val="008000"/>
              </a:solidFill>
            </a:endParaRPr>
          </a:p>
          <a:p>
            <a:r>
              <a:rPr lang="nb-NO" sz="1400" dirty="0" err="1" smtClean="0">
                <a:solidFill>
                  <a:srgbClr val="008000"/>
                </a:solidFill>
              </a:rPr>
              <a:t>fissures</a:t>
            </a:r>
            <a:endParaRPr lang="en-GB" sz="1400" dirty="0">
              <a:solidFill>
                <a:srgbClr val="008000"/>
              </a:solidFill>
            </a:endParaRPr>
          </a:p>
        </p:txBody>
      </p:sp>
      <p:sp>
        <p:nvSpPr>
          <p:cNvPr id="10" name="TextBox 9"/>
          <p:cNvSpPr txBox="1"/>
          <p:nvPr/>
        </p:nvSpPr>
        <p:spPr>
          <a:xfrm>
            <a:off x="7343138" y="4177247"/>
            <a:ext cx="1080745" cy="523220"/>
          </a:xfrm>
          <a:prstGeom prst="rect">
            <a:avLst/>
          </a:prstGeom>
          <a:noFill/>
        </p:spPr>
        <p:txBody>
          <a:bodyPr wrap="none" rtlCol="0">
            <a:spAutoFit/>
          </a:bodyPr>
          <a:lstStyle/>
          <a:p>
            <a:r>
              <a:rPr lang="nb-NO" sz="1400" dirty="0" smtClean="0">
                <a:solidFill>
                  <a:srgbClr val="008000"/>
                </a:solidFill>
              </a:rPr>
              <a:t>NE-</a:t>
            </a:r>
            <a:r>
              <a:rPr lang="nb-NO" sz="1400" dirty="0" err="1" smtClean="0">
                <a:solidFill>
                  <a:srgbClr val="008000"/>
                </a:solidFill>
              </a:rPr>
              <a:t>trending</a:t>
            </a:r>
            <a:endParaRPr lang="nb-NO" sz="1400" dirty="0">
              <a:solidFill>
                <a:srgbClr val="008000"/>
              </a:solidFill>
            </a:endParaRPr>
          </a:p>
          <a:p>
            <a:r>
              <a:rPr lang="nb-NO" sz="1400" dirty="0" err="1" smtClean="0">
                <a:solidFill>
                  <a:srgbClr val="008000"/>
                </a:solidFill>
              </a:rPr>
              <a:t>fissures</a:t>
            </a:r>
            <a:endParaRPr lang="en-GB" sz="1400" dirty="0">
              <a:solidFill>
                <a:srgbClr val="008000"/>
              </a:solidFill>
            </a:endParaRPr>
          </a:p>
        </p:txBody>
      </p:sp>
      <p:sp>
        <p:nvSpPr>
          <p:cNvPr id="9" name="TextBox 8"/>
          <p:cNvSpPr txBox="1"/>
          <p:nvPr/>
        </p:nvSpPr>
        <p:spPr>
          <a:xfrm>
            <a:off x="6941487" y="2135912"/>
            <a:ext cx="2191626" cy="954107"/>
          </a:xfrm>
          <a:prstGeom prst="rect">
            <a:avLst/>
          </a:prstGeom>
          <a:noFill/>
        </p:spPr>
        <p:txBody>
          <a:bodyPr wrap="none" rtlCol="0">
            <a:spAutoFit/>
          </a:bodyPr>
          <a:lstStyle/>
          <a:p>
            <a:r>
              <a:rPr lang="nb-NO" sz="1400" dirty="0" smtClean="0">
                <a:solidFill>
                  <a:srgbClr val="008000"/>
                </a:solidFill>
              </a:rPr>
              <a:t>Regional stress </a:t>
            </a:r>
            <a:r>
              <a:rPr lang="nb-NO" sz="1400" dirty="0" err="1" smtClean="0">
                <a:solidFill>
                  <a:srgbClr val="008000"/>
                </a:solidFill>
              </a:rPr>
              <a:t>field</a:t>
            </a:r>
            <a:r>
              <a:rPr lang="nb-NO" sz="1400" dirty="0" smtClean="0">
                <a:solidFill>
                  <a:srgbClr val="008000"/>
                </a:solidFill>
              </a:rPr>
              <a:t> </a:t>
            </a:r>
            <a:r>
              <a:rPr lang="nb-NO" sz="1400" dirty="0" err="1" smtClean="0">
                <a:solidFill>
                  <a:srgbClr val="008000"/>
                </a:solidFill>
              </a:rPr>
              <a:t>causes</a:t>
            </a:r>
            <a:endParaRPr lang="nb-NO" sz="1400" dirty="0" smtClean="0">
              <a:solidFill>
                <a:srgbClr val="008000"/>
              </a:solidFill>
            </a:endParaRPr>
          </a:p>
          <a:p>
            <a:r>
              <a:rPr lang="nb-NO" sz="1400" dirty="0" err="1" smtClean="0">
                <a:solidFill>
                  <a:srgbClr val="008000"/>
                </a:solidFill>
              </a:rPr>
              <a:t>change</a:t>
            </a:r>
            <a:r>
              <a:rPr lang="nb-NO" sz="1400" dirty="0" smtClean="0">
                <a:solidFill>
                  <a:srgbClr val="008000"/>
                </a:solidFill>
              </a:rPr>
              <a:t> in </a:t>
            </a:r>
            <a:r>
              <a:rPr lang="nb-NO" sz="1400" dirty="0" err="1" smtClean="0">
                <a:solidFill>
                  <a:srgbClr val="008000"/>
                </a:solidFill>
              </a:rPr>
              <a:t>the</a:t>
            </a:r>
            <a:r>
              <a:rPr lang="nb-NO" sz="1400" dirty="0" smtClean="0">
                <a:solidFill>
                  <a:srgbClr val="008000"/>
                </a:solidFill>
              </a:rPr>
              <a:t> </a:t>
            </a:r>
            <a:r>
              <a:rPr lang="nb-NO" sz="1400" dirty="0" err="1" smtClean="0">
                <a:solidFill>
                  <a:srgbClr val="008000"/>
                </a:solidFill>
              </a:rPr>
              <a:t>fissure</a:t>
            </a:r>
            <a:r>
              <a:rPr lang="nb-NO" sz="1400" dirty="0" smtClean="0">
                <a:solidFill>
                  <a:srgbClr val="008000"/>
                </a:solidFill>
              </a:rPr>
              <a:t> </a:t>
            </a:r>
            <a:r>
              <a:rPr lang="nb-NO" sz="1400" dirty="0" err="1" smtClean="0">
                <a:solidFill>
                  <a:srgbClr val="008000"/>
                </a:solidFill>
              </a:rPr>
              <a:t>swarm</a:t>
            </a:r>
            <a:endParaRPr lang="nb-NO" sz="1400" dirty="0" smtClean="0">
              <a:solidFill>
                <a:srgbClr val="008000"/>
              </a:solidFill>
            </a:endParaRPr>
          </a:p>
          <a:p>
            <a:r>
              <a:rPr lang="nb-NO" sz="1400" dirty="0" err="1" smtClean="0">
                <a:solidFill>
                  <a:srgbClr val="008000"/>
                </a:solidFill>
              </a:rPr>
              <a:t>direction</a:t>
            </a:r>
            <a:r>
              <a:rPr lang="nb-NO" sz="1400" dirty="0" smtClean="0">
                <a:solidFill>
                  <a:srgbClr val="008000"/>
                </a:solidFill>
              </a:rPr>
              <a:t> in </a:t>
            </a:r>
            <a:r>
              <a:rPr lang="nb-NO" sz="1400" dirty="0" err="1" smtClean="0">
                <a:solidFill>
                  <a:srgbClr val="008000"/>
                </a:solidFill>
              </a:rPr>
              <a:t>central</a:t>
            </a:r>
            <a:r>
              <a:rPr lang="nb-NO" sz="1400" dirty="0" smtClean="0">
                <a:solidFill>
                  <a:srgbClr val="008000"/>
                </a:solidFill>
              </a:rPr>
              <a:t> </a:t>
            </a:r>
            <a:r>
              <a:rPr lang="nb-NO" sz="1400" dirty="0" err="1" smtClean="0">
                <a:solidFill>
                  <a:srgbClr val="008000"/>
                </a:solidFill>
              </a:rPr>
              <a:t>Iceland</a:t>
            </a:r>
            <a:endParaRPr lang="nb-NO" sz="1400" dirty="0" smtClean="0">
              <a:solidFill>
                <a:srgbClr val="008000"/>
              </a:solidFill>
            </a:endParaRPr>
          </a:p>
          <a:p>
            <a:r>
              <a:rPr lang="nb-NO" sz="1400" dirty="0" smtClean="0">
                <a:solidFill>
                  <a:srgbClr val="008000"/>
                </a:solidFill>
              </a:rPr>
              <a:t>  (Gudmundsson et al. 2014</a:t>
            </a:r>
            <a:endParaRPr lang="en-GB" sz="1400" dirty="0">
              <a:solidFill>
                <a:srgbClr val="008000"/>
              </a:solidFill>
            </a:endParaRPr>
          </a:p>
        </p:txBody>
      </p:sp>
    </p:spTree>
    <p:extLst>
      <p:ext uri="{BB962C8B-B14F-4D97-AF65-F5344CB8AC3E}">
        <p14:creationId xmlns:p14="http://schemas.microsoft.com/office/powerpoint/2010/main" val="279518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29" y="2139680"/>
            <a:ext cx="4934706" cy="4463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1334" y="1844824"/>
            <a:ext cx="3677563" cy="4927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9512" y="116632"/>
            <a:ext cx="7673896" cy="1077218"/>
          </a:xfrm>
          <a:prstGeom prst="rect">
            <a:avLst/>
          </a:prstGeom>
          <a:noFill/>
        </p:spPr>
        <p:txBody>
          <a:bodyPr wrap="none" rtlCol="0">
            <a:spAutoFit/>
          </a:bodyPr>
          <a:lstStyle/>
          <a:p>
            <a:r>
              <a:rPr lang="nb-NO" dirty="0" smtClean="0"/>
              <a:t>Magma </a:t>
            </a:r>
            <a:r>
              <a:rPr lang="nb-NO" dirty="0" err="1" smtClean="0"/>
              <a:t>flow</a:t>
            </a:r>
            <a:r>
              <a:rPr lang="nb-NO" dirty="0" smtClean="0"/>
              <a:t> </a:t>
            </a:r>
            <a:r>
              <a:rPr lang="nb-NO" dirty="0" err="1" smtClean="0"/>
              <a:t>along</a:t>
            </a:r>
            <a:r>
              <a:rPr lang="nb-NO" dirty="0" smtClean="0"/>
              <a:t> </a:t>
            </a:r>
            <a:r>
              <a:rPr lang="nb-NO" dirty="0" err="1" smtClean="0"/>
              <a:t>fissure</a:t>
            </a:r>
            <a:r>
              <a:rPr lang="nb-NO" dirty="0" smtClean="0"/>
              <a:t> systems in </a:t>
            </a:r>
            <a:r>
              <a:rPr lang="nb-NO" dirty="0" err="1" smtClean="0"/>
              <a:t>the</a:t>
            </a:r>
            <a:r>
              <a:rPr lang="nb-NO" dirty="0" smtClean="0"/>
              <a:t> </a:t>
            </a:r>
            <a:r>
              <a:rPr lang="nb-NO" dirty="0" err="1" smtClean="0"/>
              <a:t>Icelandic</a:t>
            </a:r>
            <a:r>
              <a:rPr lang="nb-NO" dirty="0" smtClean="0"/>
              <a:t> rift </a:t>
            </a:r>
            <a:r>
              <a:rPr lang="nb-NO" dirty="0" err="1" smtClean="0"/>
              <a:t>zones</a:t>
            </a:r>
            <a:endParaRPr lang="nb-NO" dirty="0" smtClean="0"/>
          </a:p>
          <a:p>
            <a:r>
              <a:rPr lang="nb-NO" sz="2000" dirty="0">
                <a:solidFill>
                  <a:srgbClr val="000000"/>
                </a:solidFill>
              </a:rPr>
              <a:t> </a:t>
            </a:r>
            <a:r>
              <a:rPr lang="nb-NO" sz="2000" dirty="0" smtClean="0">
                <a:solidFill>
                  <a:srgbClr val="000000"/>
                </a:solidFill>
              </a:rPr>
              <a:t>- </a:t>
            </a:r>
            <a:r>
              <a:rPr lang="nb-NO" sz="2000" dirty="0" err="1" smtClean="0">
                <a:solidFill>
                  <a:srgbClr val="000000"/>
                </a:solidFill>
              </a:rPr>
              <a:t>important</a:t>
            </a:r>
            <a:r>
              <a:rPr lang="nb-NO" sz="2000" dirty="0" smtClean="0">
                <a:solidFill>
                  <a:srgbClr val="000000"/>
                </a:solidFill>
              </a:rPr>
              <a:t> during all </a:t>
            </a:r>
            <a:r>
              <a:rPr lang="nb-NO" sz="2000" dirty="0" err="1" smtClean="0">
                <a:solidFill>
                  <a:srgbClr val="000000"/>
                </a:solidFill>
              </a:rPr>
              <a:t>rifting</a:t>
            </a:r>
            <a:r>
              <a:rPr lang="nb-NO" sz="2000" dirty="0" smtClean="0">
                <a:solidFill>
                  <a:srgbClr val="000000"/>
                </a:solidFill>
              </a:rPr>
              <a:t> episodes and </a:t>
            </a:r>
            <a:r>
              <a:rPr lang="nb-NO" sz="2000" dirty="0" err="1" smtClean="0">
                <a:solidFill>
                  <a:srgbClr val="000000"/>
                </a:solidFill>
              </a:rPr>
              <a:t>fissure</a:t>
            </a:r>
            <a:r>
              <a:rPr lang="nb-NO" sz="2000" dirty="0" smtClean="0">
                <a:solidFill>
                  <a:srgbClr val="000000"/>
                </a:solidFill>
              </a:rPr>
              <a:t> </a:t>
            </a:r>
            <a:r>
              <a:rPr lang="nb-NO" sz="2000" dirty="0" err="1" smtClean="0">
                <a:solidFill>
                  <a:srgbClr val="000000"/>
                </a:solidFill>
              </a:rPr>
              <a:t>eruptions</a:t>
            </a:r>
            <a:endParaRPr lang="nb-NO" sz="2000" dirty="0" smtClean="0">
              <a:solidFill>
                <a:srgbClr val="000000"/>
              </a:solidFill>
            </a:endParaRPr>
          </a:p>
          <a:p>
            <a:r>
              <a:rPr lang="nb-NO" sz="2000" dirty="0">
                <a:solidFill>
                  <a:srgbClr val="000000"/>
                </a:solidFill>
              </a:rPr>
              <a:t> </a:t>
            </a:r>
            <a:r>
              <a:rPr lang="nb-NO" sz="2000" dirty="0" smtClean="0">
                <a:solidFill>
                  <a:srgbClr val="000000"/>
                </a:solidFill>
              </a:rPr>
              <a:t>- lateral </a:t>
            </a:r>
            <a:r>
              <a:rPr lang="nb-NO" sz="2000" dirty="0" err="1" smtClean="0">
                <a:solidFill>
                  <a:srgbClr val="000000"/>
                </a:solidFill>
              </a:rPr>
              <a:t>flow</a:t>
            </a:r>
            <a:r>
              <a:rPr lang="nb-NO" sz="2000" dirty="0" smtClean="0">
                <a:solidFill>
                  <a:srgbClr val="000000"/>
                </a:solidFill>
              </a:rPr>
              <a:t> </a:t>
            </a:r>
            <a:r>
              <a:rPr lang="nb-NO" sz="2000" dirty="0" err="1" smtClean="0">
                <a:solidFill>
                  <a:srgbClr val="000000"/>
                </a:solidFill>
              </a:rPr>
              <a:t>of</a:t>
            </a:r>
            <a:r>
              <a:rPr lang="nb-NO" sz="2000" dirty="0" smtClean="0">
                <a:solidFill>
                  <a:srgbClr val="000000"/>
                </a:solidFill>
              </a:rPr>
              <a:t> up to </a:t>
            </a:r>
            <a:r>
              <a:rPr lang="nb-NO" sz="2000" dirty="0" smtClean="0">
                <a:solidFill>
                  <a:srgbClr val="000000"/>
                </a:solidFill>
              </a:rPr>
              <a:t>100-140 </a:t>
            </a:r>
            <a:r>
              <a:rPr lang="nb-NO" sz="2000" dirty="0" smtClean="0">
                <a:solidFill>
                  <a:srgbClr val="000000"/>
                </a:solidFill>
              </a:rPr>
              <a:t>km</a:t>
            </a:r>
            <a:endParaRPr lang="en-GB" sz="2000" dirty="0">
              <a:solidFill>
                <a:srgbClr val="000000"/>
              </a:solidFill>
            </a:endParaRPr>
          </a:p>
        </p:txBody>
      </p:sp>
      <p:sp>
        <p:nvSpPr>
          <p:cNvPr id="3" name="Rounded Rectangle 2"/>
          <p:cNvSpPr/>
          <p:nvPr/>
        </p:nvSpPr>
        <p:spPr>
          <a:xfrm>
            <a:off x="3635896" y="2132856"/>
            <a:ext cx="1368152" cy="144016"/>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5391908" y="6645715"/>
            <a:ext cx="1309143" cy="137222"/>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836838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CC"/>
      </a:dk1>
      <a:lt1>
        <a:srgbClr val="FFFFFF"/>
      </a:lt1>
      <a:dk2>
        <a:srgbClr val="CC0000"/>
      </a:dk2>
      <a:lt2>
        <a:srgbClr val="808080"/>
      </a:lt2>
      <a:accent1>
        <a:srgbClr val="00CC99"/>
      </a:accent1>
      <a:accent2>
        <a:srgbClr val="3333CC"/>
      </a:accent2>
      <a:accent3>
        <a:srgbClr val="FFFFFF"/>
      </a:accent3>
      <a:accent4>
        <a:srgbClr val="0000AE"/>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16523</TotalTime>
  <Words>1658</Words>
  <Application>Microsoft Office PowerPoint</Application>
  <PresentationFormat>On-screen Show (4:3)</PresentationFormat>
  <Paragraphs>213</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NORVOL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Accretion of the Icelandic crust – decompression melting of the mantle – crustal reprocessing</dc:title>
  <dc:creator>Reidar Tronnes</dc:creator>
  <cp:lastModifiedBy>Reidar G Trønnes</cp:lastModifiedBy>
  <cp:revision>363</cp:revision>
  <dcterms:created xsi:type="dcterms:W3CDTF">2003-08-26T14:59:29Z</dcterms:created>
  <dcterms:modified xsi:type="dcterms:W3CDTF">2014-12-08T00:51:45Z</dcterms:modified>
</cp:coreProperties>
</file>